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43"/>
  </p:notesMasterIdLst>
  <p:sldIdLst>
    <p:sldId id="256" r:id="rId2"/>
    <p:sldId id="317" r:id="rId3"/>
    <p:sldId id="455" r:id="rId4"/>
    <p:sldId id="259" r:id="rId5"/>
    <p:sldId id="325" r:id="rId6"/>
    <p:sldId id="257" r:id="rId7"/>
    <p:sldId id="444" r:id="rId8"/>
    <p:sldId id="424" r:id="rId9"/>
    <p:sldId id="258" r:id="rId10"/>
    <p:sldId id="428" r:id="rId11"/>
    <p:sldId id="435" r:id="rId12"/>
    <p:sldId id="324" r:id="rId13"/>
    <p:sldId id="449" r:id="rId14"/>
    <p:sldId id="453" r:id="rId15"/>
    <p:sldId id="393" r:id="rId16"/>
    <p:sldId id="433" r:id="rId17"/>
    <p:sldId id="439" r:id="rId18"/>
    <p:sldId id="395" r:id="rId19"/>
    <p:sldId id="396" r:id="rId20"/>
    <p:sldId id="450" r:id="rId21"/>
    <p:sldId id="451" r:id="rId22"/>
    <p:sldId id="404" r:id="rId23"/>
    <p:sldId id="430" r:id="rId24"/>
    <p:sldId id="441" r:id="rId25"/>
    <p:sldId id="434" r:id="rId26"/>
    <p:sldId id="445" r:id="rId27"/>
    <p:sldId id="436" r:id="rId28"/>
    <p:sldId id="401" r:id="rId29"/>
    <p:sldId id="443" r:id="rId30"/>
    <p:sldId id="402" r:id="rId31"/>
    <p:sldId id="366" r:id="rId32"/>
    <p:sldId id="423" r:id="rId33"/>
    <p:sldId id="406" r:id="rId34"/>
    <p:sldId id="408" r:id="rId35"/>
    <p:sldId id="409" r:id="rId36"/>
    <p:sldId id="431" r:id="rId37"/>
    <p:sldId id="456" r:id="rId38"/>
    <p:sldId id="427" r:id="rId39"/>
    <p:sldId id="448" r:id="rId40"/>
    <p:sldId id="322" r:id="rId41"/>
    <p:sldId id="390"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htie, Penney" initials="DP" lastIdx="9" clrIdx="0">
    <p:extLst>
      <p:ext uri="{19B8F6BF-5375-455C-9EA6-DF929625EA0E}">
        <p15:presenceInfo xmlns:p15="http://schemas.microsoft.com/office/powerpoint/2012/main" userId="S::DOUGHTIEP@ecu.edu::a88d305e-5567-4794-beaa-67b72550ef02" providerId="AD"/>
      </p:ext>
    </p:extLst>
  </p:cmAuthor>
  <p:cmAuthor id="2" name="Rose, Petula" initials="RP" lastIdx="34" clrIdx="1">
    <p:extLst>
      <p:ext uri="{19B8F6BF-5375-455C-9EA6-DF929625EA0E}">
        <p15:presenceInfo xmlns:p15="http://schemas.microsoft.com/office/powerpoint/2012/main" userId="S::ROSEP@ecu.edu::a59bf31c-4a1a-44b6-b429-9afad13aec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E5"/>
    <a:srgbClr val="FFFFCC"/>
    <a:srgbClr val="CC99FF"/>
    <a:srgbClr val="E6B846"/>
    <a:srgbClr val="FEECBE"/>
    <a:srgbClr val="FFDA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17" autoAdjust="0"/>
    <p:restoredTop sz="94384" autoAdjust="0"/>
  </p:normalViewPr>
  <p:slideViewPr>
    <p:cSldViewPr snapToGrid="0">
      <p:cViewPr varScale="1">
        <p:scale>
          <a:sx n="99" d="100"/>
          <a:sy n="99" d="100"/>
        </p:scale>
        <p:origin x="10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17D9118-F9BC-4A2F-B3F4-563A03084A00}" type="datetimeFigureOut">
              <a:rPr lang="en-US" smtClean="0"/>
              <a:t>9/4/2024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125818C-16D0-43E2-ACFD-7939F1F3C554}" type="slidenum">
              <a:rPr lang="en-US" smtClean="0"/>
              <a:t>‹#›</a:t>
            </a:fld>
            <a:endParaRPr lang="en-US" dirty="0"/>
          </a:p>
        </p:txBody>
      </p:sp>
    </p:spTree>
    <p:extLst>
      <p:ext uri="{BB962C8B-B14F-4D97-AF65-F5344CB8AC3E}">
        <p14:creationId xmlns:p14="http://schemas.microsoft.com/office/powerpoint/2010/main" val="143570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642873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19</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07489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C33A936-D53F-442A-A627-DB1E61461E8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621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C33A936-D53F-442A-A627-DB1E61461E8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5792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22</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853196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C33A936-D53F-442A-A627-DB1E61461E8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0918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24</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773254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25</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927250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26</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90123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28</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57474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30</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9657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943887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32</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907168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33</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996609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34</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476564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35</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000199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41</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55648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11</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8132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13</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474412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C33A936-D53F-442A-A627-DB1E61461E8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27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15</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6649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16</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167249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C33A936-D53F-442A-A627-DB1E61461E84}"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4568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defRPr>
            </a:lvl1pPr>
            <a:lvl2pPr marL="771450" indent="-296711">
              <a:defRPr sz="1600">
                <a:solidFill>
                  <a:schemeClr val="tx1"/>
                </a:solidFill>
                <a:latin typeface="Arial" panose="020B0604020202020204" pitchFamily="34" charset="0"/>
              </a:defRPr>
            </a:lvl2pPr>
            <a:lvl3pPr marL="1186847" indent="-237369">
              <a:defRPr sz="1600">
                <a:solidFill>
                  <a:schemeClr val="tx1"/>
                </a:solidFill>
                <a:latin typeface="Arial" panose="020B0604020202020204" pitchFamily="34" charset="0"/>
              </a:defRPr>
            </a:lvl3pPr>
            <a:lvl4pPr marL="1661585" indent="-237369">
              <a:defRPr sz="1600">
                <a:solidFill>
                  <a:schemeClr val="tx1"/>
                </a:solidFill>
                <a:latin typeface="Arial" panose="020B0604020202020204" pitchFamily="34" charset="0"/>
              </a:defRPr>
            </a:lvl4pPr>
            <a:lvl5pPr marL="2136324" indent="-237369">
              <a:defRPr sz="1600">
                <a:solidFill>
                  <a:schemeClr val="tx1"/>
                </a:solidFill>
                <a:latin typeface="Arial" panose="020B0604020202020204" pitchFamily="34" charset="0"/>
              </a:defRPr>
            </a:lvl5pPr>
            <a:lvl6pPr marL="2611062" indent="-237369" eaLnBrk="0" fontAlgn="base" hangingPunct="0">
              <a:spcBef>
                <a:spcPct val="0"/>
              </a:spcBef>
              <a:spcAft>
                <a:spcPct val="0"/>
              </a:spcAft>
              <a:defRPr sz="1600">
                <a:solidFill>
                  <a:schemeClr val="tx1"/>
                </a:solidFill>
                <a:latin typeface="Arial" panose="020B0604020202020204" pitchFamily="34" charset="0"/>
              </a:defRPr>
            </a:lvl6pPr>
            <a:lvl7pPr marL="3085801" indent="-237369" eaLnBrk="0" fontAlgn="base" hangingPunct="0">
              <a:spcBef>
                <a:spcPct val="0"/>
              </a:spcBef>
              <a:spcAft>
                <a:spcPct val="0"/>
              </a:spcAft>
              <a:defRPr sz="1600">
                <a:solidFill>
                  <a:schemeClr val="tx1"/>
                </a:solidFill>
                <a:latin typeface="Arial" panose="020B0604020202020204" pitchFamily="34" charset="0"/>
              </a:defRPr>
            </a:lvl7pPr>
            <a:lvl8pPr marL="3560540" indent="-237369" eaLnBrk="0" fontAlgn="base" hangingPunct="0">
              <a:spcBef>
                <a:spcPct val="0"/>
              </a:spcBef>
              <a:spcAft>
                <a:spcPct val="0"/>
              </a:spcAft>
              <a:defRPr sz="1600">
                <a:solidFill>
                  <a:schemeClr val="tx1"/>
                </a:solidFill>
                <a:latin typeface="Arial" panose="020B0604020202020204" pitchFamily="34" charset="0"/>
              </a:defRPr>
            </a:lvl8pPr>
            <a:lvl9pPr marL="4035279" indent="-237369" eaLnBrk="0" fontAlgn="base" hangingPunct="0">
              <a:spcBef>
                <a:spcPct val="0"/>
              </a:spcBef>
              <a:spcAft>
                <a:spcPct val="0"/>
              </a:spcAft>
              <a:defRPr sz="1600">
                <a:solidFill>
                  <a:schemeClr val="tx1"/>
                </a:solidFill>
                <a:latin typeface="Arial" panose="020B0604020202020204" pitchFamily="34" charset="0"/>
              </a:defRPr>
            </a:lvl9pPr>
          </a:lstStyle>
          <a:p>
            <a:fld id="{0C33A936-D53F-442A-A627-DB1E61461E84}" type="slidenum">
              <a:rPr lang="en-US" altLang="en-US" sz="1200"/>
              <a:pPr/>
              <a:t>18</a:t>
            </a:fld>
            <a:endParaRPr lang="en-US" altLang="en-US" sz="1200"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2" name="Footer Placeholder 1"/>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218083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ED56D9D-0DDC-48CA-A20D-257BD03322AB}" type="datetime1">
              <a:rPr lang="en-US" smtClean="0"/>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B49C1-119C-4A80-B5FD-5D347F1F4282}" type="datetime1">
              <a:rPr lang="en-US" smtClean="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730FC-62B1-4E90-82AB-050FC366B7EB}" type="datetime1">
              <a:rPr lang="en-US" smtClean="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3B168-425B-4B80-9C89-EA09A5423FA9}" type="datetime1">
              <a:rPr lang="en-US" smtClean="0"/>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915EE9F-3CA5-4671-84DE-12DBDB251060}" type="datetime1">
              <a:rPr lang="en-US" smtClean="0"/>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2B79802-DB9D-4494-857C-03268E88B500}" type="datetime1">
              <a:rPr lang="en-US" smtClean="0"/>
              <a:t>9/4/2024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C00CCAD-DFDA-4372-AB61-6C1150E8D36F}" type="datetime1">
              <a:rPr lang="en-US" smtClean="0"/>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67EDE2-249F-4DBB-8420-D84B9AE5DD1B}" type="datetime1">
              <a:rPr lang="en-US" smtClean="0"/>
              <a:t>9/4/2024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3F04C-531E-4739-A003-75284469F015}" type="datetime1">
              <a:rPr lang="en-US" smtClean="0"/>
              <a:t>9/4/2024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905A71F-3410-4058-BF18-1F3B6C702680}" type="datetime1">
              <a:rPr lang="en-US" smtClean="0"/>
              <a:t>9/4/2024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756ED7E-7803-49EF-929E-83E589ED4BEC}" type="datetime1">
              <a:rPr lang="en-US" smtClean="0"/>
              <a:t>9/4/2024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85B62D2-BF31-4DAD-B857-824C986A6881}" type="datetime1">
              <a:rPr lang="en-US" smtClean="0"/>
              <a:t>9/4/2024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inancialservices.ecu.edu/intranet/wp-content/pv-uploads/sites/89/2021/03/How.to_.Create.MyBanner.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financialservices.ecu.edu/wp-content/pv-uploads/sites/86/2018/05/Reverse_Departmental_Deposits_Instructions.pdf"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financialservices.ecu.edu/journal-entri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financialservices.ecu.edu/accounting-activity-closing-schedule/" TargetMode="External"/><Relationship Id="rId5" Type="http://schemas.openxmlformats.org/officeDocument/2006/relationships/hyperlink" Target="http://www.ecu.edu/banner" TargetMode="External"/><Relationship Id="rId4" Type="http://schemas.openxmlformats.org/officeDocument/2006/relationships/hyperlink" Target="https://financialservices.ecu.edu/intranet/wp-content/pv-uploads/sites/89/2022/06/How-to-Request-JE-Security.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hyperlink" Target="https://financialservices.ecu.edu/intranet/wp-content/pv-uploads/sites/89/2021/12/How_to_Request_Xtender_Security_E_FS_JE.pdf" TargetMode="Externa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hyperlink" Target="https://ecubic.ecu.edu/Reports/report/ecuBIC/Finance/General%20Ledger/Journal%20Entry%20Approvals/Journal%20Voucher%20Summary"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eastcarolina.csod.com/samldefault.aspx?ouid=2&amp;returnURL=%252fDeepLink%252fProcessRedirect.aspx%253fmodule%253dlodetails%2526lo%253da1fc6bfb-6da1-4bb3-b637-2debdd64f541"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eastcarolina.csod.com/samldefault.aspx?ouid=2&amp;returnURL=%252fDeepLink%252fProcessRedirect.aspx%253fmodule%253dlodetails%2526lo%253d2d46005a-e41c-451f-8053-17db56b5ad69" TargetMode="External"/><Relationship Id="rId5" Type="http://schemas.openxmlformats.org/officeDocument/2006/relationships/hyperlink" Target="https://nam02.safelinks.protection.outlook.com/?url=https%3A%2F%2Feastcarolina.csod.com%2Fsamldefault.aspx%3Fouid%3D2%26returnURL%3D%25252fDeepLink%25252fProcessRedirect.aspx%25253fmodule%25253dlodetails%252526lo%25253deb57001f-306c-44a5-9db2-c672ce1e6d59&amp;data=05%7C01%7CDOUGHTIEP%40ecu.edu%7Cc02302b26b4b40f7ea4208db4bf7ec7f%7C17143cbb385c4c45a36ac65b72e3eae8%7C0%7C0%7C638187300412323997%7CUnknown%7CTWFpbGZsb3d8eyJWIjoiMC4wLjAwMDAiLCJQIjoiV2luMzIiLCJBTiI6Ik1haWwiLCJXVCI6Mn0%3D%7C3000%7C%7C%7C&amp;sdata=yHKIUP%2Fd5Vz1VvYaPpHkuHHAiIEi6Q3XyCnzjVmQsWs%3D&amp;reserved=0" TargetMode="External"/><Relationship Id="rId4" Type="http://schemas.openxmlformats.org/officeDocument/2006/relationships/hyperlink" Target="https://eastcarolina.csod.com/samldefault.aspx?ouid=2&amp;returnURL=%252fDeepLink%252fProcessRedirect.aspx%253fmodule%253dlodetails%2526lo%253deaf7367f-1a67-4cf4-885f-75786327bab9"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financialservices.ecu.edu/accounting-activity-closing-schedule/"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31.xml.rels><?xml version="1.0" encoding="UTF-8" standalone="yes"?>
<Relationships xmlns="http://schemas.openxmlformats.org/package/2006/relationships"><Relationship Id="rId2" Type="http://schemas.openxmlformats.org/officeDocument/2006/relationships/hyperlink" Target="https://financialservices.ecu.edu/accounting-activity-closing-schedule/"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ecubic.ecu.edu/reports/report/ecuBIC/Finance/Quick%20Queries/Finance%20Ledger%20Balances%20or%20Transaction%20Queries/Journal%20Entry%20Query" TargetMode="External"/><Relationship Id="rId2" Type="http://schemas.openxmlformats.org/officeDocument/2006/relationships/hyperlink" Target="https://financialservices.ecu.edu/wp-content/pv-uploads/sites/86/Instructions_to_Create_Document_Screenshot_for_JE.pdf"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financialservices.ecu.edu/accounting-activity-closing-schedule/"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ecubic.ecu.edu/Reports/browse/ecuBIC/Finance/General%20Ledger/Journal%20Entry%20Approvals" TargetMode="External"/><Relationship Id="rId2" Type="http://schemas.openxmlformats.org/officeDocument/2006/relationships/hyperlink" Target="http://www.ecu.edu/banner" TargetMode="External"/><Relationship Id="rId1" Type="http://schemas.openxmlformats.org/officeDocument/2006/relationships/slideLayout" Target="../slideLayouts/slideLayout6.xml"/><Relationship Id="rId4" Type="http://schemas.openxmlformats.org/officeDocument/2006/relationships/hyperlink" Target="https://financialservices.ecu.edu/accounting-activity-closing-schedul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financialservices.ecu.edu/wp-content/pv-uploads/sites/86/2018/05/How_to_Request_Security_to_Enter_a_Journal_Entry.pdf"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ecu.teamdynamix.com/TDClient/1409/Portal/Requests/ServiceDet?ID=31679" TargetMode="External"/><Relationship Id="rId2" Type="http://schemas.openxmlformats.org/officeDocument/2006/relationships/hyperlink" Target="https://financialservices.ecu.edu/journal-entries/" TargetMode="External"/><Relationship Id="rId1" Type="http://schemas.openxmlformats.org/officeDocument/2006/relationships/slideLayout" Target="../slideLayouts/slideLayout6.xml"/><Relationship Id="rId5" Type="http://schemas.openxmlformats.org/officeDocument/2006/relationships/hyperlink" Target="https://financialservices.ecu.edu/journal-entry-division-contacts/" TargetMode="External"/><Relationship Id="rId4" Type="http://schemas.openxmlformats.org/officeDocument/2006/relationships/hyperlink" Target="https://ecubic.ecu.edu/Reports/browse/ecuBIC/Finance/General%20Ledger/Journal%20Entry%20Approval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financialservices.ecu.edu/intranet/wp-content/pv-uploads/sites/89/2021/12/How_to_Request_Xtender_Security_E_FS_JE.pdf" TargetMode="External"/><Relationship Id="rId2" Type="http://schemas.openxmlformats.org/officeDocument/2006/relationships/hyperlink" Target="https://pirateport.ecu.edu/connect/#/login"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budget.ecu.edu/budget/forms-and-resources/" TargetMode="External"/><Relationship Id="rId2" Type="http://schemas.openxmlformats.org/officeDocument/2006/relationships/hyperlink" Target="https://financialservices.ecu.edu/wp-content/pv-uploads/sites/86/JE_FSS_How_to_Create_a_Budget_Transfer.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ecubic.ecu.edu/reports/report/ecuBIC/Finance/Quick%20Queries/Finance%20Ledger%20Balances%20or%20Transaction%20Queries/Journal%20Entry%20Query" TargetMode="External"/><Relationship Id="rId2" Type="http://schemas.openxmlformats.org/officeDocument/2006/relationships/hyperlink" Target="https://financialservices.ecu.edu/wp-content/pv-uploads/sites/86/Instructions_to_Create_Document_Screenshot_for_JE.pdf"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banprd-adm.ecu.edu/applicationNavigator/"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B846"/>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84FCAC7-BC48-4DC8-87F4-21F3E45DAD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F5E4C1-B347-4613-B627-1B15A2386924}"/>
              </a:ext>
            </a:extLst>
          </p:cNvPr>
          <p:cNvSpPr>
            <a:spLocks noGrp="1"/>
          </p:cNvSpPr>
          <p:nvPr>
            <p:ph type="ctrTitle"/>
          </p:nvPr>
        </p:nvSpPr>
        <p:spPr>
          <a:xfrm>
            <a:off x="1600200" y="4269282"/>
            <a:ext cx="8991600" cy="1264762"/>
          </a:xfrm>
        </p:spPr>
        <p:txBody>
          <a:bodyPr>
            <a:normAutofit/>
          </a:bodyPr>
          <a:lstStyle/>
          <a:p>
            <a:r>
              <a:rPr lang="en-US" sz="3200" dirty="0"/>
              <a:t>Banner Admin Pages</a:t>
            </a:r>
            <a:br>
              <a:rPr lang="en-US" sz="3200" dirty="0"/>
            </a:br>
            <a:r>
              <a:rPr lang="en-US" sz="3200" dirty="0"/>
              <a:t>journal entry training</a:t>
            </a:r>
          </a:p>
        </p:txBody>
      </p:sp>
      <p:sp>
        <p:nvSpPr>
          <p:cNvPr id="3" name="Subtitle 2">
            <a:extLst>
              <a:ext uri="{FF2B5EF4-FFF2-40B4-BE49-F238E27FC236}">
                <a16:creationId xmlns:a16="http://schemas.microsoft.com/office/drawing/2014/main" id="{1158D495-80BB-4BE7-89BB-E47CCA4F6D1C}"/>
              </a:ext>
            </a:extLst>
          </p:cNvPr>
          <p:cNvSpPr>
            <a:spLocks noGrp="1"/>
          </p:cNvSpPr>
          <p:nvPr>
            <p:ph type="subTitle" idx="1"/>
          </p:nvPr>
        </p:nvSpPr>
        <p:spPr>
          <a:xfrm>
            <a:off x="2695194" y="5688535"/>
            <a:ext cx="6801612" cy="536125"/>
          </a:xfrm>
        </p:spPr>
        <p:txBody>
          <a:bodyPr>
            <a:noAutofit/>
          </a:bodyPr>
          <a:lstStyle/>
          <a:p>
            <a:r>
              <a:rPr lang="en-US" sz="1400">
                <a:solidFill>
                  <a:schemeClr val="bg1"/>
                </a:solidFill>
              </a:rPr>
              <a:t>September 4, </a:t>
            </a:r>
            <a:r>
              <a:rPr lang="en-US" sz="1400" dirty="0">
                <a:solidFill>
                  <a:schemeClr val="bg1"/>
                </a:solidFill>
              </a:rPr>
              <a:t>2024</a:t>
            </a:r>
          </a:p>
          <a:p>
            <a:r>
              <a:rPr lang="en-US" sz="1400" dirty="0">
                <a:solidFill>
                  <a:schemeClr val="bg1"/>
                </a:solidFill>
              </a:rPr>
              <a:t>Penney Doughtie</a:t>
            </a:r>
          </a:p>
        </p:txBody>
      </p:sp>
      <p:pic>
        <p:nvPicPr>
          <p:cNvPr id="4" name="Picture 3">
            <a:extLst>
              <a:ext uri="{FF2B5EF4-FFF2-40B4-BE49-F238E27FC236}">
                <a16:creationId xmlns:a16="http://schemas.microsoft.com/office/drawing/2014/main" id="{32AA3766-89DE-42DF-AD0E-9031DD378618}"/>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35267" y="1307801"/>
            <a:ext cx="10921466" cy="1965860"/>
          </a:xfrm>
          <a:prstGeom prst="rect">
            <a:avLst/>
          </a:prstGeom>
          <a:noFill/>
        </p:spPr>
      </p:pic>
    </p:spTree>
    <p:extLst>
      <p:ext uri="{BB962C8B-B14F-4D97-AF65-F5344CB8AC3E}">
        <p14:creationId xmlns:p14="http://schemas.microsoft.com/office/powerpoint/2010/main" val="256081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0F47-208B-457B-B2B1-B516B0FEF382}"/>
              </a:ext>
            </a:extLst>
          </p:cNvPr>
          <p:cNvSpPr>
            <a:spLocks noGrp="1"/>
          </p:cNvSpPr>
          <p:nvPr>
            <p:ph type="title"/>
          </p:nvPr>
        </p:nvSpPr>
        <p:spPr>
          <a:xfrm>
            <a:off x="1069675" y="676543"/>
            <a:ext cx="10055007" cy="1188720"/>
          </a:xfrm>
        </p:spPr>
        <p:txBody>
          <a:bodyPr>
            <a:noAutofit/>
          </a:bodyPr>
          <a:lstStyle/>
          <a:p>
            <a:r>
              <a:rPr lang="en-US" sz="3600" dirty="0">
                <a:solidFill>
                  <a:schemeClr val="bg1"/>
                </a:solidFill>
              </a:rPr>
              <a:t>Banner Admin Pages for</a:t>
            </a:r>
            <a:br>
              <a:rPr lang="en-US" sz="3600" dirty="0">
                <a:solidFill>
                  <a:schemeClr val="bg1"/>
                </a:solidFill>
              </a:rPr>
            </a:br>
            <a:r>
              <a:rPr lang="en-US" sz="3600" dirty="0">
                <a:solidFill>
                  <a:schemeClr val="bg1"/>
                </a:solidFill>
              </a:rPr>
              <a:t>journal entry Keying and approvals</a:t>
            </a:r>
          </a:p>
        </p:txBody>
      </p:sp>
      <p:sp>
        <p:nvSpPr>
          <p:cNvPr id="3" name="Rectangle 2">
            <a:extLst>
              <a:ext uri="{FF2B5EF4-FFF2-40B4-BE49-F238E27FC236}">
                <a16:creationId xmlns:a16="http://schemas.microsoft.com/office/drawing/2014/main" id="{8C112591-4742-4B93-A035-56F4823BB636}"/>
              </a:ext>
            </a:extLst>
          </p:cNvPr>
          <p:cNvSpPr/>
          <p:nvPr/>
        </p:nvSpPr>
        <p:spPr>
          <a:xfrm>
            <a:off x="1714482" y="2536448"/>
            <a:ext cx="4961744" cy="2062103"/>
          </a:xfrm>
          <a:prstGeom prst="rect">
            <a:avLst/>
          </a:prstGeom>
        </p:spPr>
        <p:txBody>
          <a:bodyPr wrap="square">
            <a:spAutoFit/>
          </a:bodyPr>
          <a:lstStyle/>
          <a:p>
            <a:r>
              <a:rPr lang="en-US" sz="2000" b="1" dirty="0">
                <a:solidFill>
                  <a:schemeClr val="bg1"/>
                </a:solidFill>
                <a:latin typeface="Arial" panose="020B0604020202020204" pitchFamily="34" charset="0"/>
                <a:ea typeface="Times New Roman" panose="02020603050405020304" pitchFamily="18" charset="0"/>
              </a:rPr>
              <a:t>Journal Entry Keying</a:t>
            </a:r>
          </a:p>
          <a:p>
            <a:endParaRPr lang="en-US" dirty="0">
              <a:solidFill>
                <a:schemeClr val="bg1"/>
              </a:solidFill>
              <a:latin typeface="Arial" panose="020B0604020202020204" pitchFamily="34" charset="0"/>
              <a:ea typeface="Times New Roman" panose="02020603050405020304" pitchFamily="18" charset="0"/>
            </a:endParaRPr>
          </a:p>
          <a:p>
            <a:r>
              <a:rPr lang="en-US" dirty="0">
                <a:solidFill>
                  <a:schemeClr val="bg1"/>
                </a:solidFill>
                <a:latin typeface="Arial" panose="020B0604020202020204" pitchFamily="34" charset="0"/>
                <a:ea typeface="Times New Roman" panose="02020603050405020304" pitchFamily="18" charset="0"/>
              </a:rPr>
              <a:t>FGAJVCD  	Journal Voucher Detail Entry</a:t>
            </a:r>
          </a:p>
          <a:p>
            <a:endParaRPr lang="en-US" dirty="0">
              <a:solidFill>
                <a:schemeClr val="bg1"/>
              </a:solidFill>
              <a:latin typeface="Arial" panose="020B0604020202020204" pitchFamily="34" charset="0"/>
              <a:ea typeface="Times New Roman" panose="02020603050405020304" pitchFamily="18" charset="0"/>
            </a:endParaRPr>
          </a:p>
          <a:p>
            <a:r>
              <a:rPr lang="en-US" dirty="0">
                <a:solidFill>
                  <a:schemeClr val="bg1"/>
                </a:solidFill>
                <a:latin typeface="Arial" panose="020B0604020202020204" pitchFamily="34" charset="0"/>
                <a:ea typeface="Times New Roman" panose="02020603050405020304" pitchFamily="18" charset="0"/>
              </a:rPr>
              <a:t>FOADOCU    User Document List	</a:t>
            </a:r>
            <a:endParaRPr lang="en-US" dirty="0">
              <a:solidFill>
                <a:schemeClr val="bg1"/>
              </a:solidFill>
              <a:latin typeface="Times New Roman" panose="02020603050405020304" pitchFamily="18" charset="0"/>
              <a:ea typeface="Times New Roman" panose="02020603050405020304" pitchFamily="18" charset="0"/>
            </a:endParaRPr>
          </a:p>
          <a:p>
            <a:endParaRPr lang="en-US" dirty="0">
              <a:solidFill>
                <a:schemeClr val="bg1"/>
              </a:solidFill>
              <a:latin typeface="Arial" panose="020B0604020202020204" pitchFamily="34" charset="0"/>
              <a:ea typeface="Times New Roman" panose="02020603050405020304" pitchFamily="18" charset="0"/>
            </a:endParaRPr>
          </a:p>
          <a:p>
            <a:r>
              <a:rPr lang="en-US" dirty="0">
                <a:solidFill>
                  <a:schemeClr val="bg1"/>
                </a:solidFill>
                <a:latin typeface="Arial" panose="020B0604020202020204" pitchFamily="34" charset="0"/>
                <a:ea typeface="Times New Roman" panose="02020603050405020304" pitchFamily="18" charset="0"/>
              </a:rPr>
              <a:t>							 </a:t>
            </a:r>
            <a:endParaRPr lang="en-US" dirty="0">
              <a:solidFill>
                <a:schemeClr val="bg1"/>
              </a:solidFill>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9A5303A-A79D-4052-8FB1-190D801ABB0C}"/>
              </a:ext>
            </a:extLst>
          </p:cNvPr>
          <p:cNvSpPr>
            <a:spLocks noGrp="1"/>
          </p:cNvSpPr>
          <p:nvPr>
            <p:ph type="sldNum" sz="quarter" idx="12"/>
          </p:nvPr>
        </p:nvSpPr>
        <p:spPr/>
        <p:txBody>
          <a:bodyPr/>
          <a:lstStyle/>
          <a:p>
            <a:fld id="{8A7A6979-0714-4377-B894-6BE4C2D6E202}" type="slidenum">
              <a:rPr lang="en-US" smtClean="0"/>
              <a:t>10</a:t>
            </a:fld>
            <a:endParaRPr lang="en-US" dirty="0"/>
          </a:p>
        </p:txBody>
      </p:sp>
      <p:sp>
        <p:nvSpPr>
          <p:cNvPr id="5" name="Rectangle 4">
            <a:extLst>
              <a:ext uri="{FF2B5EF4-FFF2-40B4-BE49-F238E27FC236}">
                <a16:creationId xmlns:a16="http://schemas.microsoft.com/office/drawing/2014/main" id="{E8ADE2C1-1ECB-4C92-9865-BFCF3B80DCAB}"/>
              </a:ext>
            </a:extLst>
          </p:cNvPr>
          <p:cNvSpPr/>
          <p:nvPr/>
        </p:nvSpPr>
        <p:spPr>
          <a:xfrm>
            <a:off x="6676226" y="2536448"/>
            <a:ext cx="4716904" cy="1785104"/>
          </a:xfrm>
          <a:prstGeom prst="rect">
            <a:avLst/>
          </a:prstGeom>
        </p:spPr>
        <p:txBody>
          <a:bodyPr wrap="square">
            <a:spAutoFit/>
          </a:bodyPr>
          <a:lstStyle/>
          <a:p>
            <a:r>
              <a:rPr lang="en-US" sz="2000" b="1" dirty="0">
                <a:solidFill>
                  <a:schemeClr val="bg1"/>
                </a:solidFill>
                <a:latin typeface="Arial" panose="020B0604020202020204" pitchFamily="34" charset="0"/>
                <a:ea typeface="Times New Roman" panose="02020603050405020304" pitchFamily="18" charset="0"/>
              </a:rPr>
              <a:t>Journal Entry Approvals and History</a:t>
            </a:r>
          </a:p>
          <a:p>
            <a:endParaRPr lang="en-US" dirty="0">
              <a:solidFill>
                <a:schemeClr val="bg1"/>
              </a:solidFill>
              <a:latin typeface="Arial" panose="020B0604020202020204" pitchFamily="34" charset="0"/>
              <a:ea typeface="Times New Roman" panose="02020603050405020304" pitchFamily="18" charset="0"/>
            </a:endParaRPr>
          </a:p>
          <a:p>
            <a:r>
              <a:rPr lang="en-US" dirty="0">
                <a:solidFill>
                  <a:schemeClr val="bg1"/>
                </a:solidFill>
                <a:latin typeface="Arial" panose="020B0604020202020204" pitchFamily="34" charset="0"/>
                <a:ea typeface="Times New Roman" panose="02020603050405020304" pitchFamily="18" charset="0"/>
              </a:rPr>
              <a:t>FOAUAPP 	User Approval</a:t>
            </a:r>
          </a:p>
          <a:p>
            <a:r>
              <a:rPr lang="en-US" dirty="0">
                <a:solidFill>
                  <a:schemeClr val="bg1"/>
                </a:solidFill>
                <a:latin typeface="Arial" panose="020B0604020202020204" pitchFamily="34" charset="0"/>
                <a:ea typeface="Times New Roman" panose="02020603050405020304" pitchFamily="18" charset="0"/>
              </a:rPr>
              <a:t>FOIAPPH  	Document Approval History</a:t>
            </a:r>
          </a:p>
          <a:p>
            <a:r>
              <a:rPr lang="en-US" dirty="0">
                <a:solidFill>
                  <a:schemeClr val="bg1"/>
                </a:solidFill>
                <a:latin typeface="Arial" panose="020B0604020202020204" pitchFamily="34" charset="0"/>
                <a:ea typeface="Times New Roman" panose="02020603050405020304" pitchFamily="18" charset="0"/>
              </a:rPr>
              <a:t>FOIAPHT  	Approval History</a:t>
            </a:r>
          </a:p>
          <a:p>
            <a:endParaRPr lang="en-US" dirty="0">
              <a:solidFill>
                <a:schemeClr val="bg1"/>
              </a:solidFill>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E0E9B2DC-2F32-4E68-97FC-B0E3876FFA5C}"/>
              </a:ext>
            </a:extLst>
          </p:cNvPr>
          <p:cNvSpPr txBox="1"/>
          <p:nvPr/>
        </p:nvSpPr>
        <p:spPr>
          <a:xfrm>
            <a:off x="1067318" y="5448841"/>
            <a:ext cx="8965056" cy="646331"/>
          </a:xfrm>
          <a:prstGeom prst="rect">
            <a:avLst/>
          </a:prstGeom>
          <a:noFill/>
        </p:spPr>
        <p:txBody>
          <a:bodyPr wrap="square" rtlCol="0">
            <a:spAutoFit/>
          </a:bodyPr>
          <a:lstStyle/>
          <a:p>
            <a:r>
              <a:rPr lang="en-US" dirty="0">
                <a:solidFill>
                  <a:schemeClr val="bg1"/>
                </a:solidFill>
              </a:rPr>
              <a:t>Create a helpful directory called MY BANNER to store most used Banner Admin Pages, click </a:t>
            </a:r>
            <a:r>
              <a:rPr lang="en-US" dirty="0">
                <a:solidFill>
                  <a:schemeClr val="bg1"/>
                </a:solidFill>
                <a:hlinkClick r:id="rId2"/>
              </a:rPr>
              <a:t>here</a:t>
            </a:r>
            <a:r>
              <a:rPr lang="en-US" dirty="0">
                <a:solidFill>
                  <a:schemeClr val="bg1"/>
                </a:solidFill>
              </a:rPr>
              <a:t> for setup instructions.</a:t>
            </a:r>
          </a:p>
        </p:txBody>
      </p:sp>
    </p:spTree>
    <p:extLst>
      <p:ext uri="{BB962C8B-B14F-4D97-AF65-F5344CB8AC3E}">
        <p14:creationId xmlns:p14="http://schemas.microsoft.com/office/powerpoint/2010/main" val="4151708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42691" y="6316795"/>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11</a:t>
            </a:fld>
            <a:endParaRPr lang="en-US" altLang="en-US" sz="1400" dirty="0"/>
          </a:p>
        </p:txBody>
      </p:sp>
      <p:sp>
        <p:nvSpPr>
          <p:cNvPr id="356354" name="Rectangle 2"/>
          <p:cNvSpPr>
            <a:spLocks noGrp="1" noChangeArrowheads="1"/>
          </p:cNvSpPr>
          <p:nvPr>
            <p:ph type="title" idx="4294967295"/>
          </p:nvPr>
        </p:nvSpPr>
        <p:spPr>
          <a:xfrm>
            <a:off x="1905000" y="443345"/>
            <a:ext cx="8382000" cy="1264066"/>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FOAdocu</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Documents listed by user</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904999" y="1793450"/>
            <a:ext cx="8381999" cy="369332"/>
          </a:xfrm>
          <a:prstGeom prst="rect">
            <a:avLst/>
          </a:prstGeom>
          <a:noFill/>
        </p:spPr>
        <p:txBody>
          <a:bodyPr wrap="square" rtlCol="0">
            <a:spAutoFit/>
          </a:bodyPr>
          <a:lstStyle/>
          <a:p>
            <a:pPr marL="0" indent="0">
              <a:buNone/>
            </a:pPr>
            <a:r>
              <a:rPr lang="en-US" dirty="0">
                <a:solidFill>
                  <a:schemeClr val="bg1"/>
                </a:solidFill>
              </a:rPr>
              <a:t>Enter JV in the Document Type, then Click Go to view a list of all user’s Journal Entries.</a:t>
            </a:r>
            <a:endParaRPr lang="en-US" dirty="0"/>
          </a:p>
        </p:txBody>
      </p:sp>
      <p:pic>
        <p:nvPicPr>
          <p:cNvPr id="3" name="Picture 2">
            <a:extLst>
              <a:ext uri="{FF2B5EF4-FFF2-40B4-BE49-F238E27FC236}">
                <a16:creationId xmlns:a16="http://schemas.microsoft.com/office/drawing/2014/main" id="{8D015470-2BFD-4E1F-BC9F-E5F0E7542E04}"/>
              </a:ext>
            </a:extLst>
          </p:cNvPr>
          <p:cNvPicPr>
            <a:picLocks noChangeAspect="1"/>
          </p:cNvPicPr>
          <p:nvPr/>
        </p:nvPicPr>
        <p:blipFill>
          <a:blip r:embed="rId3"/>
          <a:stretch>
            <a:fillRect/>
          </a:stretch>
        </p:blipFill>
        <p:spPr>
          <a:xfrm>
            <a:off x="380999" y="3348242"/>
            <a:ext cx="10990217" cy="900115"/>
          </a:xfrm>
          <a:prstGeom prst="rect">
            <a:avLst/>
          </a:prstGeom>
        </p:spPr>
      </p:pic>
      <p:sp>
        <p:nvSpPr>
          <p:cNvPr id="7" name="Content Placeholder 5">
            <a:extLst>
              <a:ext uri="{FF2B5EF4-FFF2-40B4-BE49-F238E27FC236}">
                <a16:creationId xmlns:a16="http://schemas.microsoft.com/office/drawing/2014/main" id="{F62634AC-8579-4BC3-8752-4FC31B1E4103}"/>
              </a:ext>
            </a:extLst>
          </p:cNvPr>
          <p:cNvSpPr txBox="1">
            <a:spLocks/>
          </p:cNvSpPr>
          <p:nvPr/>
        </p:nvSpPr>
        <p:spPr>
          <a:xfrm>
            <a:off x="1905000" y="4248357"/>
            <a:ext cx="8229600" cy="2010807"/>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0"/>
              </a:spcBef>
              <a:buFont typeface="Arial" panose="020B0604020202020204" pitchFamily="34" charset="0"/>
              <a:buNone/>
            </a:pPr>
            <a:r>
              <a:rPr lang="en-US" dirty="0">
                <a:solidFill>
                  <a:schemeClr val="bg1"/>
                </a:solidFill>
              </a:rPr>
              <a:t>Status column signifies 	I    Incomplete Document (changes can be made)</a:t>
            </a:r>
          </a:p>
          <a:p>
            <a:pPr marL="0" indent="0">
              <a:spcBef>
                <a:spcPts val="0"/>
              </a:spcBef>
              <a:buFont typeface="Arial" panose="020B0604020202020204" pitchFamily="34" charset="0"/>
              <a:buNone/>
            </a:pPr>
            <a:r>
              <a:rPr lang="en-US" dirty="0">
                <a:solidFill>
                  <a:schemeClr val="bg1"/>
                </a:solidFill>
              </a:rPr>
              <a:t>			C  Complete Document (in the approval process)</a:t>
            </a:r>
          </a:p>
          <a:p>
            <a:pPr marL="0" indent="0">
              <a:spcBef>
                <a:spcPts val="0"/>
              </a:spcBef>
              <a:buFont typeface="Arial" panose="020B0604020202020204" pitchFamily="34" charset="0"/>
              <a:buNone/>
            </a:pPr>
            <a:r>
              <a:rPr lang="en-US" dirty="0">
                <a:solidFill>
                  <a:schemeClr val="bg1"/>
                </a:solidFill>
              </a:rPr>
              <a:t>			P   Posted Document (in transaction history in Banner)</a:t>
            </a:r>
          </a:p>
          <a:p>
            <a:pPr marL="0" indent="0">
              <a:buNone/>
            </a:pPr>
            <a:r>
              <a:rPr lang="en-US" dirty="0">
                <a:solidFill>
                  <a:schemeClr val="bg1"/>
                </a:solidFill>
              </a:rPr>
              <a:t>Completed documents cannot be updated and are waiting on approvals before posting. </a:t>
            </a:r>
          </a:p>
          <a:p>
            <a:pPr marL="0" indent="0">
              <a:buNone/>
            </a:pPr>
            <a:r>
              <a:rPr lang="en-US" dirty="0">
                <a:solidFill>
                  <a:schemeClr val="bg1"/>
                </a:solidFill>
              </a:rPr>
              <a:t>To Recall a Journal Entry that is in the Approval Queue Process, click the edit box in the far-right Deny Document column.</a:t>
            </a:r>
            <a:endParaRPr lang="en-US" dirty="0"/>
          </a:p>
        </p:txBody>
      </p:sp>
      <p:sp>
        <p:nvSpPr>
          <p:cNvPr id="8" name="Oval 7">
            <a:extLst>
              <a:ext uri="{FF2B5EF4-FFF2-40B4-BE49-F238E27FC236}">
                <a16:creationId xmlns:a16="http://schemas.microsoft.com/office/drawing/2014/main" id="{7D6CFE34-1B16-4F8A-959C-842E14763DD9}"/>
              </a:ext>
            </a:extLst>
          </p:cNvPr>
          <p:cNvSpPr/>
          <p:nvPr/>
        </p:nvSpPr>
        <p:spPr>
          <a:xfrm>
            <a:off x="154617" y="3508688"/>
            <a:ext cx="811324" cy="76735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D0D68514-FA95-4FFD-A37D-F6476F788EAB}"/>
              </a:ext>
            </a:extLst>
          </p:cNvPr>
          <p:cNvSpPr/>
          <p:nvPr/>
        </p:nvSpPr>
        <p:spPr>
          <a:xfrm>
            <a:off x="9966746" y="3691192"/>
            <a:ext cx="1640815" cy="58485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A76B5F-0927-4949-AF67-8594275237ED}"/>
              </a:ext>
            </a:extLst>
          </p:cNvPr>
          <p:cNvSpPr/>
          <p:nvPr/>
        </p:nvSpPr>
        <p:spPr>
          <a:xfrm>
            <a:off x="10120934" y="4445987"/>
            <a:ext cx="2005514" cy="1380610"/>
          </a:xfrm>
          <a:prstGeom prst="ellipse">
            <a:avLst/>
          </a:prstGeom>
          <a:solidFill>
            <a:srgbClr val="CC99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To recall a journal entry, click the edit box in Deny Document column.</a:t>
            </a:r>
            <a:endParaRPr lang="en-US" sz="1400" dirty="0"/>
          </a:p>
        </p:txBody>
      </p:sp>
      <p:pic>
        <p:nvPicPr>
          <p:cNvPr id="4" name="Picture 3">
            <a:extLst>
              <a:ext uri="{FF2B5EF4-FFF2-40B4-BE49-F238E27FC236}">
                <a16:creationId xmlns:a16="http://schemas.microsoft.com/office/drawing/2014/main" id="{987C2629-2CE8-47D8-A860-C2D2ABD16D4C}"/>
              </a:ext>
            </a:extLst>
          </p:cNvPr>
          <p:cNvPicPr>
            <a:picLocks noChangeAspect="1"/>
          </p:cNvPicPr>
          <p:nvPr/>
        </p:nvPicPr>
        <p:blipFill>
          <a:blip r:embed="rId4"/>
          <a:stretch>
            <a:fillRect/>
          </a:stretch>
        </p:blipFill>
        <p:spPr>
          <a:xfrm>
            <a:off x="284939" y="2335786"/>
            <a:ext cx="11622122" cy="767357"/>
          </a:xfrm>
          <a:prstGeom prst="rect">
            <a:avLst/>
          </a:prstGeom>
        </p:spPr>
      </p:pic>
      <p:sp>
        <p:nvSpPr>
          <p:cNvPr id="12" name="Oval 11">
            <a:extLst>
              <a:ext uri="{FF2B5EF4-FFF2-40B4-BE49-F238E27FC236}">
                <a16:creationId xmlns:a16="http://schemas.microsoft.com/office/drawing/2014/main" id="{5B01D0A5-3E8D-4C1A-A656-45AFAEF4EB93}"/>
              </a:ext>
            </a:extLst>
          </p:cNvPr>
          <p:cNvSpPr/>
          <p:nvPr/>
        </p:nvSpPr>
        <p:spPr>
          <a:xfrm>
            <a:off x="8493785" y="2433487"/>
            <a:ext cx="1640815" cy="42455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9122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0F47-208B-457B-B2B1-B516B0FEF382}"/>
              </a:ext>
            </a:extLst>
          </p:cNvPr>
          <p:cNvSpPr>
            <a:spLocks noGrp="1"/>
          </p:cNvSpPr>
          <p:nvPr>
            <p:ph type="title"/>
          </p:nvPr>
        </p:nvSpPr>
        <p:spPr>
          <a:xfrm>
            <a:off x="2231135" y="633865"/>
            <a:ext cx="7729728" cy="1188720"/>
          </a:xfrm>
        </p:spPr>
        <p:txBody>
          <a:bodyPr/>
          <a:lstStyle/>
          <a:p>
            <a:r>
              <a:rPr lang="en-US" dirty="0">
                <a:solidFill>
                  <a:schemeClr val="bg1"/>
                </a:solidFill>
              </a:rPr>
              <a:t>Example of A Journal Entry</a:t>
            </a:r>
            <a:br>
              <a:rPr lang="en-US" dirty="0">
                <a:solidFill>
                  <a:schemeClr val="bg1"/>
                </a:solidFill>
              </a:rPr>
            </a:br>
            <a:r>
              <a:rPr lang="en-US" dirty="0">
                <a:solidFill>
                  <a:schemeClr val="bg1"/>
                </a:solidFill>
              </a:rPr>
              <a:t>to correct an expense</a:t>
            </a:r>
          </a:p>
        </p:txBody>
      </p:sp>
      <p:sp>
        <p:nvSpPr>
          <p:cNvPr id="3" name="Rectangle 2">
            <a:extLst>
              <a:ext uri="{FF2B5EF4-FFF2-40B4-BE49-F238E27FC236}">
                <a16:creationId xmlns:a16="http://schemas.microsoft.com/office/drawing/2014/main" id="{8C112591-4742-4B93-A035-56F4823BB636}"/>
              </a:ext>
            </a:extLst>
          </p:cNvPr>
          <p:cNvSpPr/>
          <p:nvPr/>
        </p:nvSpPr>
        <p:spPr>
          <a:xfrm>
            <a:off x="204381" y="2153412"/>
            <a:ext cx="11903977" cy="4801314"/>
          </a:xfrm>
          <a:prstGeom prst="rect">
            <a:avLst/>
          </a:prstGeom>
        </p:spPr>
        <p:txBody>
          <a:bodyPr wrap="square">
            <a:spAutoFit/>
          </a:bodyPr>
          <a:lstStyle/>
          <a:p>
            <a:r>
              <a:rPr lang="en-US" dirty="0">
                <a:solidFill>
                  <a:schemeClr val="bg1"/>
                </a:solidFill>
                <a:ea typeface="Times New Roman" panose="02020603050405020304" pitchFamily="18" charset="0"/>
              </a:rPr>
              <a:t>Example Transaction: </a:t>
            </a:r>
          </a:p>
          <a:p>
            <a:endParaRPr lang="en-US" dirty="0">
              <a:solidFill>
                <a:schemeClr val="bg1"/>
              </a:solidFill>
              <a:ea typeface="Times New Roman" panose="02020603050405020304" pitchFamily="18" charset="0"/>
            </a:endParaRPr>
          </a:p>
          <a:p>
            <a:endParaRPr lang="en-US" dirty="0">
              <a:solidFill>
                <a:schemeClr val="bg1"/>
              </a:solidFill>
              <a:ea typeface="Times New Roman" panose="02020603050405020304" pitchFamily="18" charset="0"/>
            </a:endParaRPr>
          </a:p>
          <a:p>
            <a:endParaRPr lang="en-US" dirty="0">
              <a:solidFill>
                <a:schemeClr val="bg1"/>
              </a:solidFill>
              <a:ea typeface="Times New Roman" panose="02020603050405020304" pitchFamily="18" charset="0"/>
            </a:endParaRPr>
          </a:p>
          <a:p>
            <a:r>
              <a:rPr lang="en-US" dirty="0">
                <a:solidFill>
                  <a:schemeClr val="bg1"/>
                </a:solidFill>
                <a:ea typeface="Times New Roman" panose="02020603050405020304" pitchFamily="18" charset="0"/>
              </a:rPr>
              <a:t>7/15/2024  J60  USPS  363208 (PC000704 7/22/2023)	Fund 111101 ORGN 530101 Account 73464 	$22.00 DEBIT </a:t>
            </a:r>
          </a:p>
          <a:p>
            <a:r>
              <a:rPr lang="en-US" dirty="0">
                <a:solidFill>
                  <a:schemeClr val="bg1"/>
                </a:solidFill>
                <a:ea typeface="Times New Roman" panose="02020603050405020304" pitchFamily="18" charset="0"/>
              </a:rPr>
              <a:t> </a:t>
            </a:r>
          </a:p>
          <a:p>
            <a:r>
              <a:rPr lang="en-US" dirty="0">
                <a:solidFill>
                  <a:schemeClr val="bg1"/>
                </a:solidFill>
                <a:ea typeface="Times New Roman" panose="02020603050405020304" pitchFamily="18" charset="0"/>
              </a:rPr>
              <a:t>User made a mistake and entered the wrong ORGN 530101, should be 530201.</a:t>
            </a:r>
          </a:p>
          <a:p>
            <a:r>
              <a:rPr lang="en-US" dirty="0">
                <a:solidFill>
                  <a:schemeClr val="bg1"/>
                </a:solidFill>
                <a:ea typeface="Times New Roman" panose="02020603050405020304" pitchFamily="18" charset="0"/>
              </a:rPr>
              <a:t>To correct the wrong transaction, a transaction is needed to reverse the wrong ORGN code (CREDIT).  </a:t>
            </a:r>
          </a:p>
          <a:p>
            <a:r>
              <a:rPr lang="en-US" dirty="0">
                <a:solidFill>
                  <a:schemeClr val="bg1"/>
                </a:solidFill>
                <a:ea typeface="Times New Roman" panose="02020603050405020304" pitchFamily="18" charset="0"/>
              </a:rPr>
              <a:t>Another transaction is needed to record the correct ORGN code (DEBIT): hence a double-sided entry.</a:t>
            </a:r>
          </a:p>
          <a:p>
            <a:endParaRPr lang="en-US" dirty="0">
              <a:solidFill>
                <a:schemeClr val="bg1"/>
              </a:solidFill>
              <a:ea typeface="Times New Roman" panose="02020603050405020304" pitchFamily="18" charset="0"/>
            </a:endParaRPr>
          </a:p>
          <a:p>
            <a:r>
              <a:rPr lang="en-US" dirty="0">
                <a:solidFill>
                  <a:schemeClr val="bg1"/>
                </a:solidFill>
                <a:ea typeface="Times New Roman" panose="02020603050405020304" pitchFamily="18" charset="0"/>
              </a:rPr>
              <a:t>Seq 1 Reverse wrong transaction</a:t>
            </a:r>
          </a:p>
          <a:p>
            <a:r>
              <a:rPr lang="en-US" dirty="0">
                <a:solidFill>
                  <a:schemeClr val="bg1"/>
                </a:solidFill>
                <a:ea typeface="Times New Roman" panose="02020603050405020304" pitchFamily="18" charset="0"/>
              </a:rPr>
              <a:t>J63	Fund 111101 ORGN 530101 Account 73464 	B00002671_07/15/2024_USPS PO 363208  $22.00 CREDIT</a:t>
            </a:r>
          </a:p>
          <a:p>
            <a:endParaRPr lang="en-US" dirty="0">
              <a:solidFill>
                <a:schemeClr val="bg1"/>
              </a:solidFill>
              <a:ea typeface="Times New Roman" panose="02020603050405020304" pitchFamily="18" charset="0"/>
            </a:endParaRPr>
          </a:p>
          <a:p>
            <a:r>
              <a:rPr lang="en-US" dirty="0">
                <a:solidFill>
                  <a:schemeClr val="bg1"/>
                </a:solidFill>
                <a:ea typeface="Times New Roman" panose="02020603050405020304" pitchFamily="18" charset="0"/>
              </a:rPr>
              <a:t>Seq 2 Correct transaction</a:t>
            </a:r>
          </a:p>
          <a:p>
            <a:r>
              <a:rPr lang="en-US" dirty="0">
                <a:solidFill>
                  <a:schemeClr val="bg1"/>
                </a:solidFill>
                <a:ea typeface="Times New Roman" panose="02020603050405020304" pitchFamily="18" charset="0"/>
              </a:rPr>
              <a:t>J63	Fund 111101 ORGN 530201 Account 73464 	 B00002671_07/15/2024_USPS PO 363208 </a:t>
            </a:r>
            <a:r>
              <a:rPr lang="en-US" u="sng" dirty="0">
                <a:solidFill>
                  <a:schemeClr val="bg1"/>
                </a:solidFill>
                <a:ea typeface="Times New Roman" panose="02020603050405020304" pitchFamily="18" charset="0"/>
              </a:rPr>
              <a:t>$22.00</a:t>
            </a:r>
            <a:r>
              <a:rPr lang="en-US" dirty="0">
                <a:solidFill>
                  <a:schemeClr val="bg1"/>
                </a:solidFill>
                <a:ea typeface="Times New Roman" panose="02020603050405020304" pitchFamily="18" charset="0"/>
              </a:rPr>
              <a:t> DEBIT </a:t>
            </a:r>
          </a:p>
          <a:p>
            <a:r>
              <a:rPr lang="en-US" dirty="0">
                <a:solidFill>
                  <a:schemeClr val="bg1"/>
                </a:solidFill>
                <a:ea typeface="Times New Roman" panose="02020603050405020304" pitchFamily="18" charset="0"/>
              </a:rPr>
              <a:t>																				$44.00</a:t>
            </a:r>
          </a:p>
          <a:p>
            <a:endParaRPr lang="en-US" dirty="0">
              <a:solidFill>
                <a:schemeClr val="bg1"/>
              </a:solidFill>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09259E0-64CB-485A-8125-D24C72B73C3F}"/>
              </a:ext>
            </a:extLst>
          </p:cNvPr>
          <p:cNvSpPr>
            <a:spLocks noGrp="1"/>
          </p:cNvSpPr>
          <p:nvPr>
            <p:ph type="sldNum" sz="quarter" idx="12"/>
          </p:nvPr>
        </p:nvSpPr>
        <p:spPr/>
        <p:txBody>
          <a:bodyPr/>
          <a:lstStyle/>
          <a:p>
            <a:fld id="{8A7A6979-0714-4377-B894-6BE4C2D6E202}" type="slidenum">
              <a:rPr lang="en-US" smtClean="0"/>
              <a:t>12</a:t>
            </a:fld>
            <a:endParaRPr lang="en-US" dirty="0"/>
          </a:p>
        </p:txBody>
      </p:sp>
      <p:pic>
        <p:nvPicPr>
          <p:cNvPr id="10" name="Picture 9">
            <a:extLst>
              <a:ext uri="{FF2B5EF4-FFF2-40B4-BE49-F238E27FC236}">
                <a16:creationId xmlns:a16="http://schemas.microsoft.com/office/drawing/2014/main" id="{B311235F-D0CF-4FFA-9041-D6E1DDE66B1C}"/>
              </a:ext>
            </a:extLst>
          </p:cNvPr>
          <p:cNvPicPr>
            <a:picLocks noChangeAspect="1"/>
          </p:cNvPicPr>
          <p:nvPr/>
        </p:nvPicPr>
        <p:blipFill>
          <a:blip r:embed="rId2"/>
          <a:stretch>
            <a:fillRect/>
          </a:stretch>
        </p:blipFill>
        <p:spPr>
          <a:xfrm>
            <a:off x="331489" y="2891533"/>
            <a:ext cx="11831273" cy="237561"/>
          </a:xfrm>
          <a:prstGeom prst="rect">
            <a:avLst/>
          </a:prstGeom>
        </p:spPr>
      </p:pic>
      <p:pic>
        <p:nvPicPr>
          <p:cNvPr id="14" name="Picture 13">
            <a:extLst>
              <a:ext uri="{FF2B5EF4-FFF2-40B4-BE49-F238E27FC236}">
                <a16:creationId xmlns:a16="http://schemas.microsoft.com/office/drawing/2014/main" id="{77BAF5A3-76A7-4DBF-AC7C-639FC703AC8F}"/>
              </a:ext>
            </a:extLst>
          </p:cNvPr>
          <p:cNvPicPr>
            <a:picLocks noChangeAspect="1"/>
          </p:cNvPicPr>
          <p:nvPr/>
        </p:nvPicPr>
        <p:blipFill>
          <a:blip r:embed="rId3"/>
          <a:stretch>
            <a:fillRect/>
          </a:stretch>
        </p:blipFill>
        <p:spPr>
          <a:xfrm>
            <a:off x="331490" y="2550254"/>
            <a:ext cx="11831273" cy="341280"/>
          </a:xfrm>
          <a:prstGeom prst="rect">
            <a:avLst/>
          </a:prstGeom>
        </p:spPr>
      </p:pic>
    </p:spTree>
    <p:extLst>
      <p:ext uri="{BB962C8B-B14F-4D97-AF65-F5344CB8AC3E}">
        <p14:creationId xmlns:p14="http://schemas.microsoft.com/office/powerpoint/2010/main" val="83552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697424" y="6304655"/>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13</a:t>
            </a:fld>
            <a:endParaRPr lang="en-US" altLang="en-US" sz="1400" dirty="0"/>
          </a:p>
        </p:txBody>
      </p:sp>
      <p:sp>
        <p:nvSpPr>
          <p:cNvPr id="356354" name="Rectangle 2"/>
          <p:cNvSpPr>
            <a:spLocks noGrp="1" noChangeArrowheads="1"/>
          </p:cNvSpPr>
          <p:nvPr>
            <p:ph type="title" idx="4294967295"/>
          </p:nvPr>
        </p:nvSpPr>
        <p:spPr>
          <a:xfrm>
            <a:off x="1403286" y="416185"/>
            <a:ext cx="9089679" cy="1362281"/>
          </a:xfrm>
        </p:spPr>
        <p:txBody>
          <a:bodyPr>
            <a:normAutofit fontScale="90000"/>
          </a:bodyPr>
          <a:lstStyle/>
          <a:p>
            <a:r>
              <a:rPr lang="en-US" sz="3600" dirty="0">
                <a:solidFill>
                  <a:schemeClr val="bg1"/>
                </a:solidFill>
                <a:latin typeface="Arial" panose="020B0604020202020204" pitchFamily="34" charset="0"/>
                <a:ea typeface="Times New Roman" panose="02020603050405020304" pitchFamily="18" charset="0"/>
              </a:rPr>
              <a:t>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Entry</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description format</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213561" y="4257402"/>
            <a:ext cx="11651238" cy="276999"/>
          </a:xfrm>
          <a:prstGeom prst="rect">
            <a:avLst/>
          </a:prstGeom>
          <a:noFill/>
        </p:spPr>
        <p:txBody>
          <a:bodyPr wrap="square" rtlCol="0">
            <a:spAutoFit/>
          </a:bodyPr>
          <a:lstStyle/>
          <a:p>
            <a:pPr marL="0" indent="0">
              <a:spcBef>
                <a:spcPts val="0"/>
              </a:spcBef>
              <a:buNone/>
            </a:pPr>
            <a:r>
              <a:rPr lang="en-US" sz="1200" kern="1200" dirty="0">
                <a:solidFill>
                  <a:srgbClr val="000000"/>
                </a:solidFill>
                <a:effectLst/>
                <a:latin typeface="Gill Sans MT" panose="020B0502020104020203" pitchFamily="34" charset="0"/>
                <a:ea typeface="Times New Roman" panose="02020603050405020304" pitchFamily="18" charset="0"/>
                <a:cs typeface="+mn-cs"/>
              </a:rPr>
              <a:t>Description Format should include:  Vendor Banner ID, </a:t>
            </a:r>
            <a:r>
              <a:rPr lang="en-US" sz="1200" dirty="0">
                <a:solidFill>
                  <a:srgbClr val="000000"/>
                </a:solidFill>
                <a:latin typeface="Gill Sans MT" panose="020B0502020104020203" pitchFamily="34" charset="0"/>
                <a:ea typeface="Times New Roman" panose="02020603050405020304" pitchFamily="18" charset="0"/>
              </a:rPr>
              <a:t> Vendor Name, Banner Invoice Number (begins with I or Q), Transaction Date   </a:t>
            </a:r>
            <a:r>
              <a:rPr lang="en-US" sz="1200" kern="1200" dirty="0">
                <a:solidFill>
                  <a:srgbClr val="000000"/>
                </a:solidFill>
                <a:effectLst/>
                <a:latin typeface="Gill Sans MT" panose="020B0502020104020203" pitchFamily="34" charset="0"/>
                <a:ea typeface="Times New Roman" panose="02020603050405020304" pitchFamily="18" charset="0"/>
                <a:cs typeface="+mn-cs"/>
              </a:rPr>
              <a:t>Exp:  </a:t>
            </a:r>
            <a:r>
              <a:rPr lang="en-US" sz="1200" kern="1200" dirty="0">
                <a:solidFill>
                  <a:schemeClr val="bg1"/>
                </a:solidFill>
                <a:effectLst/>
                <a:latin typeface="Gill Sans MT" panose="020B0502020104020203" pitchFamily="34" charset="0"/>
                <a:ea typeface="Times New Roman" panose="02020603050405020304" pitchFamily="18" charset="0"/>
                <a:cs typeface="+mn-cs"/>
              </a:rPr>
              <a:t>B00475813</a:t>
            </a:r>
            <a:r>
              <a:rPr lang="en-US" sz="1200" kern="1200" dirty="0">
                <a:solidFill>
                  <a:srgbClr val="000000"/>
                </a:solidFill>
                <a:effectLst/>
                <a:latin typeface="Gill Sans MT" panose="020B0502020104020203" pitchFamily="34" charset="0"/>
                <a:ea typeface="Times New Roman" panose="02020603050405020304" pitchFamily="18" charset="0"/>
                <a:cs typeface="+mn-cs"/>
              </a:rPr>
              <a:t>_Sterilelink_Inc_I1134612_8/1/24</a:t>
            </a:r>
            <a:endParaRPr lang="en-US" sz="1200" dirty="0"/>
          </a:p>
        </p:txBody>
      </p:sp>
      <p:sp>
        <p:nvSpPr>
          <p:cNvPr id="7" name="Rectangle 6">
            <a:extLst>
              <a:ext uri="{FF2B5EF4-FFF2-40B4-BE49-F238E27FC236}">
                <a16:creationId xmlns:a16="http://schemas.microsoft.com/office/drawing/2014/main" id="{5D33D1B6-3C42-4987-A8B7-7F69FBA2787F}"/>
              </a:ext>
            </a:extLst>
          </p:cNvPr>
          <p:cNvSpPr/>
          <p:nvPr/>
        </p:nvSpPr>
        <p:spPr>
          <a:xfrm>
            <a:off x="180975" y="2978471"/>
            <a:ext cx="11775978" cy="276999"/>
          </a:xfrm>
          <a:prstGeom prst="rect">
            <a:avLst/>
          </a:prstGeom>
        </p:spPr>
        <p:txBody>
          <a:bodyPr wrap="square">
            <a:spAutoFit/>
          </a:bodyPr>
          <a:lstStyle/>
          <a:p>
            <a:r>
              <a:rPr lang="en-US" sz="1200" kern="1200" dirty="0">
                <a:solidFill>
                  <a:srgbClr val="000000"/>
                </a:solidFill>
                <a:effectLst/>
                <a:latin typeface="Gill Sans MT" panose="020B0502020104020203" pitchFamily="34" charset="0"/>
                <a:ea typeface="Times New Roman" panose="02020603050405020304" pitchFamily="18" charset="0"/>
                <a:cs typeface="+mn-cs"/>
              </a:rPr>
              <a:t>Description Format should be the same as the original transaction:  </a:t>
            </a:r>
            <a:r>
              <a:rPr lang="en-US" sz="1200" dirty="0">
                <a:solidFill>
                  <a:srgbClr val="000000"/>
                </a:solidFill>
                <a:latin typeface="Gill Sans MT" panose="020B0502020104020203" pitchFamily="34" charset="0"/>
                <a:ea typeface="Times New Roman" panose="02020603050405020304" pitchFamily="18" charset="0"/>
              </a:rPr>
              <a:t>Banner ID of the ProCard Exp Preparer,  Purchase Date,  Vendor Name  </a:t>
            </a:r>
            <a:r>
              <a:rPr lang="en-US" sz="1200" kern="1200" dirty="0">
                <a:solidFill>
                  <a:srgbClr val="000000"/>
                </a:solidFill>
                <a:effectLst/>
                <a:latin typeface="Gill Sans MT" panose="020B0502020104020203" pitchFamily="34" charset="0"/>
                <a:ea typeface="Times New Roman" panose="02020603050405020304" pitchFamily="18" charset="0"/>
                <a:cs typeface="+mn-cs"/>
              </a:rPr>
              <a:t>Exp: 		</a:t>
            </a:r>
            <a:endParaRPr lang="en-US" sz="1200" dirty="0"/>
          </a:p>
        </p:txBody>
      </p:sp>
      <p:pic>
        <p:nvPicPr>
          <p:cNvPr id="3" name="Picture 2">
            <a:extLst>
              <a:ext uri="{FF2B5EF4-FFF2-40B4-BE49-F238E27FC236}">
                <a16:creationId xmlns:a16="http://schemas.microsoft.com/office/drawing/2014/main" id="{EBAEF8A1-1BAE-4625-9D05-E0144FE157A9}"/>
              </a:ext>
            </a:extLst>
          </p:cNvPr>
          <p:cNvPicPr>
            <a:picLocks noChangeAspect="1"/>
          </p:cNvPicPr>
          <p:nvPr/>
        </p:nvPicPr>
        <p:blipFill>
          <a:blip r:embed="rId3"/>
          <a:stretch>
            <a:fillRect/>
          </a:stretch>
        </p:blipFill>
        <p:spPr>
          <a:xfrm>
            <a:off x="171795" y="5377442"/>
            <a:ext cx="10906629" cy="385481"/>
          </a:xfrm>
          <a:prstGeom prst="rect">
            <a:avLst/>
          </a:prstGeom>
        </p:spPr>
      </p:pic>
      <p:pic>
        <p:nvPicPr>
          <p:cNvPr id="8" name="Picture 7">
            <a:extLst>
              <a:ext uri="{FF2B5EF4-FFF2-40B4-BE49-F238E27FC236}">
                <a16:creationId xmlns:a16="http://schemas.microsoft.com/office/drawing/2014/main" id="{AF23074A-AF7D-4120-9214-A23ACA2B5E8C}"/>
              </a:ext>
            </a:extLst>
          </p:cNvPr>
          <p:cNvPicPr>
            <a:picLocks noChangeAspect="1"/>
          </p:cNvPicPr>
          <p:nvPr/>
        </p:nvPicPr>
        <p:blipFill>
          <a:blip r:embed="rId4"/>
          <a:stretch>
            <a:fillRect/>
          </a:stretch>
        </p:blipFill>
        <p:spPr>
          <a:xfrm>
            <a:off x="180975" y="2602629"/>
            <a:ext cx="11832060" cy="227381"/>
          </a:xfrm>
          <a:prstGeom prst="rect">
            <a:avLst/>
          </a:prstGeom>
        </p:spPr>
      </p:pic>
      <p:pic>
        <p:nvPicPr>
          <p:cNvPr id="10" name="Picture 9">
            <a:extLst>
              <a:ext uri="{FF2B5EF4-FFF2-40B4-BE49-F238E27FC236}">
                <a16:creationId xmlns:a16="http://schemas.microsoft.com/office/drawing/2014/main" id="{6BA11986-AEB5-40C4-9922-F184E0C99B8B}"/>
              </a:ext>
            </a:extLst>
          </p:cNvPr>
          <p:cNvPicPr>
            <a:picLocks noChangeAspect="1"/>
          </p:cNvPicPr>
          <p:nvPr/>
        </p:nvPicPr>
        <p:blipFill>
          <a:blip r:embed="rId5"/>
          <a:stretch>
            <a:fillRect/>
          </a:stretch>
        </p:blipFill>
        <p:spPr>
          <a:xfrm>
            <a:off x="180975" y="2297829"/>
            <a:ext cx="11830050" cy="304800"/>
          </a:xfrm>
          <a:prstGeom prst="rect">
            <a:avLst/>
          </a:prstGeom>
        </p:spPr>
      </p:pic>
      <p:sp>
        <p:nvSpPr>
          <p:cNvPr id="12" name="Oval 11">
            <a:extLst>
              <a:ext uri="{FF2B5EF4-FFF2-40B4-BE49-F238E27FC236}">
                <a16:creationId xmlns:a16="http://schemas.microsoft.com/office/drawing/2014/main" id="{059AE764-E032-420B-B667-C6FEA3A45AC7}"/>
              </a:ext>
            </a:extLst>
          </p:cNvPr>
          <p:cNvSpPr/>
          <p:nvPr/>
        </p:nvSpPr>
        <p:spPr>
          <a:xfrm>
            <a:off x="8120544" y="2525210"/>
            <a:ext cx="2298584" cy="42546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1E58BE3D-E8FD-490C-98CA-C42F37D465FF}"/>
              </a:ext>
            </a:extLst>
          </p:cNvPr>
          <p:cNvSpPr txBox="1"/>
          <p:nvPr/>
        </p:nvSpPr>
        <p:spPr>
          <a:xfrm>
            <a:off x="180975" y="1881268"/>
            <a:ext cx="6094602" cy="369332"/>
          </a:xfrm>
          <a:prstGeom prst="rect">
            <a:avLst/>
          </a:prstGeom>
          <a:noFill/>
        </p:spPr>
        <p:txBody>
          <a:bodyPr wrap="square">
            <a:spAutoFit/>
          </a:bodyPr>
          <a:lstStyle/>
          <a:p>
            <a:r>
              <a:rPr lang="en-US" dirty="0">
                <a:solidFill>
                  <a:srgbClr val="000000"/>
                </a:solidFill>
                <a:latin typeface="Gill Sans MT" panose="020B0502020104020203" pitchFamily="34" charset="0"/>
                <a:ea typeface="Times New Roman" panose="02020603050405020304" pitchFamily="18" charset="0"/>
              </a:rPr>
              <a:t>Exp: J60 ProCard Expense (Document Prefix PC)</a:t>
            </a:r>
            <a:endParaRPr lang="en-US" dirty="0"/>
          </a:p>
        </p:txBody>
      </p:sp>
      <p:sp>
        <p:nvSpPr>
          <p:cNvPr id="15" name="TextBox 14">
            <a:extLst>
              <a:ext uri="{FF2B5EF4-FFF2-40B4-BE49-F238E27FC236}">
                <a16:creationId xmlns:a16="http://schemas.microsoft.com/office/drawing/2014/main" id="{987BE3E6-BA72-4D67-97BF-8928905CB514}"/>
              </a:ext>
            </a:extLst>
          </p:cNvPr>
          <p:cNvSpPr txBox="1"/>
          <p:nvPr/>
        </p:nvSpPr>
        <p:spPr>
          <a:xfrm>
            <a:off x="171795" y="3459312"/>
            <a:ext cx="6321284" cy="646331"/>
          </a:xfrm>
          <a:prstGeom prst="rect">
            <a:avLst/>
          </a:prstGeom>
          <a:noFill/>
        </p:spPr>
        <p:txBody>
          <a:bodyPr wrap="square">
            <a:spAutoFit/>
          </a:bodyPr>
          <a:lstStyle/>
          <a:p>
            <a:r>
              <a:rPr lang="en-US" dirty="0">
                <a:solidFill>
                  <a:srgbClr val="000000"/>
                </a:solidFill>
                <a:latin typeface="Gill Sans MT" panose="020B0502020104020203" pitchFamily="34" charset="0"/>
                <a:ea typeface="Times New Roman" panose="02020603050405020304" pitchFamily="18" charset="0"/>
              </a:rPr>
              <a:t>Exp: INEI Invoice with a Purchase Order (Document Prefix I or Q Q)</a:t>
            </a:r>
            <a:endParaRPr lang="en-US" dirty="0"/>
          </a:p>
        </p:txBody>
      </p:sp>
      <p:sp>
        <p:nvSpPr>
          <p:cNvPr id="17" name="TextBox 16">
            <a:extLst>
              <a:ext uri="{FF2B5EF4-FFF2-40B4-BE49-F238E27FC236}">
                <a16:creationId xmlns:a16="http://schemas.microsoft.com/office/drawing/2014/main" id="{BF95789E-4504-4D56-B52F-863F3FFD35E8}"/>
              </a:ext>
            </a:extLst>
          </p:cNvPr>
          <p:cNvSpPr txBox="1"/>
          <p:nvPr/>
        </p:nvSpPr>
        <p:spPr>
          <a:xfrm>
            <a:off x="83890" y="5903206"/>
            <a:ext cx="10409075" cy="1077218"/>
          </a:xfrm>
          <a:prstGeom prst="rect">
            <a:avLst/>
          </a:prstGeom>
          <a:noFill/>
        </p:spPr>
        <p:txBody>
          <a:bodyPr wrap="square">
            <a:spAutoFit/>
          </a:bodyPr>
          <a:lstStyle/>
          <a:p>
            <a:pPr marL="0" indent="0">
              <a:spcBef>
                <a:spcPts val="0"/>
              </a:spcBef>
              <a:buNone/>
            </a:pPr>
            <a:r>
              <a:rPr lang="en-US" sz="1200" kern="1200" dirty="0">
                <a:solidFill>
                  <a:srgbClr val="000000"/>
                </a:solidFill>
                <a:effectLst/>
                <a:latin typeface="Gill Sans MT" panose="020B0502020104020203" pitchFamily="34" charset="0"/>
                <a:ea typeface="Times New Roman" panose="02020603050405020304" pitchFamily="18" charset="0"/>
                <a:cs typeface="+mn-cs"/>
              </a:rPr>
              <a:t>Description Format should include: Vendor Banner ID of the original transaction, </a:t>
            </a:r>
            <a:r>
              <a:rPr lang="en-US" sz="1200" dirty="0">
                <a:solidFill>
                  <a:srgbClr val="000000"/>
                </a:solidFill>
                <a:latin typeface="Gill Sans MT" panose="020B0502020104020203" pitchFamily="34" charset="0"/>
                <a:ea typeface="Times New Roman" panose="02020603050405020304" pitchFamily="18" charset="0"/>
              </a:rPr>
              <a:t> Vendor Name, Document Number (begins with TC or TM), Transaction Date</a:t>
            </a:r>
          </a:p>
          <a:p>
            <a:pPr marL="0" indent="0">
              <a:spcBef>
                <a:spcPts val="0"/>
              </a:spcBef>
              <a:buNone/>
            </a:pPr>
            <a:r>
              <a:rPr lang="en-US" sz="1200" kern="1200" dirty="0">
                <a:solidFill>
                  <a:srgbClr val="000000"/>
                </a:solidFill>
                <a:effectLst/>
                <a:latin typeface="Gill Sans MT" panose="020B0502020104020203" pitchFamily="34" charset="0"/>
                <a:ea typeface="Times New Roman" panose="02020603050405020304" pitchFamily="18" charset="0"/>
                <a:cs typeface="+mn-cs"/>
              </a:rPr>
              <a:t>Exp: B00124982_Kevin_Bryan_Williams_TC009472_8/29/24</a:t>
            </a:r>
          </a:p>
          <a:p>
            <a:pPr marL="0" indent="0">
              <a:spcBef>
                <a:spcPts val="0"/>
              </a:spcBef>
              <a:buNone/>
            </a:pPr>
            <a:endParaRPr lang="en-US" sz="1200" dirty="0">
              <a:solidFill>
                <a:srgbClr val="000000"/>
              </a:solidFill>
              <a:latin typeface="Gill Sans MT" panose="020B0502020104020203" pitchFamily="34" charset="0"/>
              <a:ea typeface="Times New Roman" panose="02020603050405020304" pitchFamily="18" charset="0"/>
            </a:endParaRPr>
          </a:p>
          <a:p>
            <a:r>
              <a:rPr kumimoji="0" lang="en-US" sz="1600" b="1" i="0" u="none" strike="noStrike" kern="1200" cap="none" spc="0" normalizeH="0" baseline="0" noProof="0" dirty="0">
                <a:ln>
                  <a:noFill/>
                </a:ln>
                <a:solidFill>
                  <a:srgbClr val="000000"/>
                </a:solidFill>
                <a:effectLst/>
                <a:uLnTx/>
                <a:uFillTx/>
                <a:latin typeface="Gill Sans MT" panose="020B0502020104020203" pitchFamily="34" charset="0"/>
                <a:ea typeface="Times New Roman" panose="02020603050405020304" pitchFamily="18" charset="0"/>
                <a:cs typeface="+mn-cs"/>
              </a:rPr>
              <a:t>NOTE</a:t>
            </a: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ea typeface="Times New Roman" panose="02020603050405020304" pitchFamily="18" charset="0"/>
                <a:cs typeface="+mn-cs"/>
              </a:rPr>
              <a:t>:  Deposit corrections do not use journal entries, click here for </a:t>
            </a: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ea typeface="Times New Roman" panose="02020603050405020304" pitchFamily="18" charset="0"/>
                <a:cs typeface="+mn-cs"/>
                <a:hlinkClick r:id="rId6"/>
              </a:rPr>
              <a:t>deposit instructions</a:t>
            </a:r>
            <a:r>
              <a:rPr kumimoji="0" lang="en-US" sz="1600" b="0" i="0" u="none" strike="noStrike" kern="1200" cap="none" spc="0" normalizeH="0" baseline="0" noProof="0" dirty="0">
                <a:ln>
                  <a:noFill/>
                </a:ln>
                <a:solidFill>
                  <a:srgbClr val="000000"/>
                </a:solidFill>
                <a:effectLst/>
                <a:uLnTx/>
                <a:uFillTx/>
                <a:latin typeface="Gill Sans MT" panose="020B0502020104020203" pitchFamily="34" charset="0"/>
                <a:ea typeface="Times New Roman" panose="02020603050405020304" pitchFamily="18" charset="0"/>
                <a:cs typeface="+mn-cs"/>
              </a:rPr>
              <a:t>.</a:t>
            </a:r>
          </a:p>
          <a:p>
            <a:pPr marL="0" indent="0">
              <a:spcBef>
                <a:spcPts val="0"/>
              </a:spcBef>
              <a:buNone/>
            </a:pPr>
            <a:endParaRPr lang="en-US" sz="1200" kern="1200" dirty="0">
              <a:solidFill>
                <a:srgbClr val="000000"/>
              </a:solidFill>
              <a:effectLst/>
              <a:latin typeface="Gill Sans MT" panose="020B0502020104020203" pitchFamily="34" charset="0"/>
              <a:ea typeface="Times New Roman" panose="02020603050405020304" pitchFamily="18" charset="0"/>
              <a:cs typeface="+mn-cs"/>
            </a:endParaRPr>
          </a:p>
        </p:txBody>
      </p:sp>
      <p:sp>
        <p:nvSpPr>
          <p:cNvPr id="19" name="TextBox 18">
            <a:extLst>
              <a:ext uri="{FF2B5EF4-FFF2-40B4-BE49-F238E27FC236}">
                <a16:creationId xmlns:a16="http://schemas.microsoft.com/office/drawing/2014/main" id="{1227E580-909E-4C81-8E70-013066C817A2}"/>
              </a:ext>
            </a:extLst>
          </p:cNvPr>
          <p:cNvSpPr txBox="1"/>
          <p:nvPr/>
        </p:nvSpPr>
        <p:spPr>
          <a:xfrm>
            <a:off x="171795" y="4773196"/>
            <a:ext cx="6094602" cy="369332"/>
          </a:xfrm>
          <a:prstGeom prst="rect">
            <a:avLst/>
          </a:prstGeom>
          <a:noFill/>
        </p:spPr>
        <p:txBody>
          <a:bodyPr wrap="square">
            <a:spAutoFit/>
          </a:bodyPr>
          <a:lstStyle/>
          <a:p>
            <a:r>
              <a:rPr lang="en-US" dirty="0">
                <a:solidFill>
                  <a:srgbClr val="000000"/>
                </a:solidFill>
                <a:latin typeface="Gill Sans MT" panose="020B0502020104020203" pitchFamily="34" charset="0"/>
                <a:ea typeface="Times New Roman" panose="02020603050405020304" pitchFamily="18" charset="0"/>
              </a:rPr>
              <a:t>Exp: INNI</a:t>
            </a:r>
            <a:r>
              <a:rPr lang="en-US" sz="1800" kern="1200" dirty="0">
                <a:solidFill>
                  <a:srgbClr val="000000"/>
                </a:solidFill>
                <a:effectLst/>
                <a:latin typeface="Gill Sans MT" panose="020B0502020104020203" pitchFamily="34" charset="0"/>
                <a:ea typeface="Times New Roman" panose="02020603050405020304" pitchFamily="18" charset="0"/>
                <a:cs typeface="+mn-cs"/>
              </a:rPr>
              <a:t> </a:t>
            </a:r>
            <a:r>
              <a:rPr lang="en-US" dirty="0">
                <a:solidFill>
                  <a:srgbClr val="000000"/>
                </a:solidFill>
                <a:latin typeface="Gill Sans MT" panose="020B0502020104020203" pitchFamily="34" charset="0"/>
                <a:ea typeface="Times New Roman" panose="02020603050405020304" pitchFamily="18" charset="0"/>
              </a:rPr>
              <a:t>Travel Reimbursement (Document Prefix TC or TM)</a:t>
            </a:r>
            <a:endParaRPr lang="en-US" dirty="0"/>
          </a:p>
        </p:txBody>
      </p:sp>
      <p:pic>
        <p:nvPicPr>
          <p:cNvPr id="4" name="Picture 3">
            <a:extLst>
              <a:ext uri="{FF2B5EF4-FFF2-40B4-BE49-F238E27FC236}">
                <a16:creationId xmlns:a16="http://schemas.microsoft.com/office/drawing/2014/main" id="{E2B95FF9-D350-4842-B145-638541F6867B}"/>
              </a:ext>
            </a:extLst>
          </p:cNvPr>
          <p:cNvPicPr>
            <a:picLocks noChangeAspect="1"/>
          </p:cNvPicPr>
          <p:nvPr/>
        </p:nvPicPr>
        <p:blipFill>
          <a:blip r:embed="rId7"/>
          <a:stretch>
            <a:fillRect/>
          </a:stretch>
        </p:blipFill>
        <p:spPr>
          <a:xfrm>
            <a:off x="148038" y="3814792"/>
            <a:ext cx="11808915" cy="397664"/>
          </a:xfrm>
          <a:prstGeom prst="rect">
            <a:avLst/>
          </a:prstGeom>
        </p:spPr>
      </p:pic>
    </p:spTree>
    <p:extLst>
      <p:ext uri="{BB962C8B-B14F-4D97-AF65-F5344CB8AC3E}">
        <p14:creationId xmlns:p14="http://schemas.microsoft.com/office/powerpoint/2010/main" val="3036187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53987" y="6336480"/>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BFAEE3B9-0037-492C-8E3E-E81A22B94D9E}"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356354" name="Rectangle 2"/>
          <p:cNvSpPr>
            <a:spLocks noGrp="1" noChangeArrowheads="1"/>
          </p:cNvSpPr>
          <p:nvPr>
            <p:ph type="title" idx="4294967295"/>
          </p:nvPr>
        </p:nvSpPr>
        <p:spPr>
          <a:xfrm>
            <a:off x="1805709" y="443345"/>
            <a:ext cx="8382000" cy="1408136"/>
          </a:xfrm>
        </p:spPr>
        <p:txBody>
          <a:bodyPr>
            <a:normAutofit/>
          </a:body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a:t>
            </a:r>
          </a:p>
        </p:txBody>
      </p:sp>
      <p:pic>
        <p:nvPicPr>
          <p:cNvPr id="2" name="Content Placeholder 1">
            <a:extLst>
              <a:ext uri="{FF2B5EF4-FFF2-40B4-BE49-F238E27FC236}">
                <a16:creationId xmlns:a16="http://schemas.microsoft.com/office/drawing/2014/main" id="{7AEAEEE6-5E0E-4453-B976-3BCB587D81BA}"/>
              </a:ext>
            </a:extLst>
          </p:cNvPr>
          <p:cNvPicPr>
            <a:picLocks noGrp="1" noChangeAspect="1"/>
          </p:cNvPicPr>
          <p:nvPr>
            <p:ph idx="4294967295"/>
          </p:nvPr>
        </p:nvPicPr>
        <p:blipFill>
          <a:blip r:embed="rId3"/>
          <a:stretch>
            <a:fillRect/>
          </a:stretch>
        </p:blipFill>
        <p:spPr>
          <a:xfrm>
            <a:off x="2480676" y="2238703"/>
            <a:ext cx="7032066" cy="1408136"/>
          </a:xfrm>
          <a:prstGeom prst="rect">
            <a:avLst/>
          </a:prstGeom>
        </p:spPr>
      </p:pic>
      <p:sp>
        <p:nvSpPr>
          <p:cNvPr id="3" name="TextBox 2">
            <a:extLst>
              <a:ext uri="{FF2B5EF4-FFF2-40B4-BE49-F238E27FC236}">
                <a16:creationId xmlns:a16="http://schemas.microsoft.com/office/drawing/2014/main" id="{9FBC3555-4B91-4470-BA65-01B2BA76F944}"/>
              </a:ext>
            </a:extLst>
          </p:cNvPr>
          <p:cNvSpPr txBox="1"/>
          <p:nvPr/>
        </p:nvSpPr>
        <p:spPr>
          <a:xfrm>
            <a:off x="1318455" y="3872461"/>
            <a:ext cx="9356508"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When FGAJVCD is keyed or any other page is keyed into Banner, a notification of approvals is listed to inform the user that journal entries are waiting to be approved via page FOIAINP.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If you are an approver: Click the RELATED button to go to FOAUAPP, the journal entry approval queue, to review/approve/disapprove journal entries.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If you are a keyer or an approver: you can quickly skip this page. Click the X in the top left-hand corner and proceed to the Admin Page, FGAJVCD, where you originally intended to go.</a:t>
            </a:r>
            <a: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t>st </a:t>
            </a:r>
          </a:p>
        </p:txBody>
      </p:sp>
      <p:sp>
        <p:nvSpPr>
          <p:cNvPr id="8" name="Oval 7">
            <a:extLst>
              <a:ext uri="{FF2B5EF4-FFF2-40B4-BE49-F238E27FC236}">
                <a16:creationId xmlns:a16="http://schemas.microsoft.com/office/drawing/2014/main" id="{05DA8063-73F6-4F23-841F-7445EC8FDBEC}"/>
              </a:ext>
            </a:extLst>
          </p:cNvPr>
          <p:cNvSpPr/>
          <p:nvPr/>
        </p:nvSpPr>
        <p:spPr>
          <a:xfrm>
            <a:off x="9118895" y="2286595"/>
            <a:ext cx="592429" cy="698945"/>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9" name="Oval 8">
            <a:extLst>
              <a:ext uri="{FF2B5EF4-FFF2-40B4-BE49-F238E27FC236}">
                <a16:creationId xmlns:a16="http://schemas.microsoft.com/office/drawing/2014/main" id="{41D66A0E-C699-4641-8FFC-3B4140B0A623}"/>
              </a:ext>
            </a:extLst>
          </p:cNvPr>
          <p:cNvSpPr/>
          <p:nvPr/>
        </p:nvSpPr>
        <p:spPr>
          <a:xfrm>
            <a:off x="2270186" y="2282282"/>
            <a:ext cx="592429" cy="698945"/>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56129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563497" y="6325848"/>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15</a:t>
            </a:fld>
            <a:endParaRPr lang="en-US" altLang="en-US" sz="1400" dirty="0"/>
          </a:p>
        </p:txBody>
      </p:sp>
      <p:sp>
        <p:nvSpPr>
          <p:cNvPr id="356354" name="Rectangle 2"/>
          <p:cNvSpPr>
            <a:spLocks noGrp="1" noChangeArrowheads="1"/>
          </p:cNvSpPr>
          <p:nvPr>
            <p:ph type="title" idx="4294967295"/>
          </p:nvPr>
        </p:nvSpPr>
        <p:spPr>
          <a:xfrm>
            <a:off x="1207128" y="443345"/>
            <a:ext cx="9777743" cy="1390650"/>
          </a:xfrm>
        </p:spPr>
        <p:txBody>
          <a:bodyPr>
            <a:normAutofit/>
          </a:body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p>
        </p:txBody>
      </p:sp>
      <p:pic>
        <p:nvPicPr>
          <p:cNvPr id="7" name="Picture 6">
            <a:extLst>
              <a:ext uri="{FF2B5EF4-FFF2-40B4-BE49-F238E27FC236}">
                <a16:creationId xmlns:a16="http://schemas.microsoft.com/office/drawing/2014/main" id="{77B4B9AB-BCD7-4285-8631-90718BE706B6}"/>
              </a:ext>
            </a:extLst>
          </p:cNvPr>
          <p:cNvPicPr>
            <a:picLocks noChangeAspect="1"/>
          </p:cNvPicPr>
          <p:nvPr/>
        </p:nvPicPr>
        <p:blipFill>
          <a:blip r:embed="rId3"/>
          <a:stretch>
            <a:fillRect/>
          </a:stretch>
        </p:blipFill>
        <p:spPr>
          <a:xfrm>
            <a:off x="1805709" y="2463710"/>
            <a:ext cx="8582025" cy="1390650"/>
          </a:xfrm>
          <a:prstGeom prst="rect">
            <a:avLst/>
          </a:prstGeom>
        </p:spPr>
      </p:pic>
      <p:sp>
        <p:nvSpPr>
          <p:cNvPr id="9" name="TextBox 8">
            <a:extLst>
              <a:ext uri="{FF2B5EF4-FFF2-40B4-BE49-F238E27FC236}">
                <a16:creationId xmlns:a16="http://schemas.microsoft.com/office/drawing/2014/main" id="{B7CA2F18-50AB-4FAD-B69E-87C33CDAA569}"/>
              </a:ext>
            </a:extLst>
          </p:cNvPr>
          <p:cNvSpPr txBox="1"/>
          <p:nvPr/>
        </p:nvSpPr>
        <p:spPr>
          <a:xfrm>
            <a:off x="1805709" y="4132987"/>
            <a:ext cx="8582024" cy="1477328"/>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Click Go (leaving document number blank). </a:t>
            </a:r>
            <a:endParaRPr lang="en-US" dirty="0">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sz="1800" kern="1400" dirty="0">
                <a:ln>
                  <a:noFill/>
                </a:ln>
                <a:solidFill>
                  <a:schemeClr val="bg1"/>
                </a:solidFill>
                <a:effectLst/>
                <a:latin typeface="Arial" panose="020B0604020202020204" pitchFamily="34" charset="0"/>
                <a:cs typeface="Arial" panose="020B0604020202020204" pitchFamily="34" charset="0"/>
              </a:rPr>
              <a:t>Banner will assign the journal entry number.  Do not enter a journal entry number unless a numbering system has been created by Systems Coordination to be used exclusively by the assigned department.</a:t>
            </a:r>
          </a:p>
        </p:txBody>
      </p:sp>
    </p:spTree>
    <p:extLst>
      <p:ext uri="{BB962C8B-B14F-4D97-AF65-F5344CB8AC3E}">
        <p14:creationId xmlns:p14="http://schemas.microsoft.com/office/powerpoint/2010/main" val="90823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806066" y="6410344"/>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16</a:t>
            </a:fld>
            <a:endParaRPr lang="en-US" altLang="en-US" sz="1400" dirty="0"/>
          </a:p>
        </p:txBody>
      </p:sp>
      <p:sp>
        <p:nvSpPr>
          <p:cNvPr id="356354" name="Rectangle 2"/>
          <p:cNvSpPr>
            <a:spLocks noGrp="1" noChangeArrowheads="1"/>
          </p:cNvSpPr>
          <p:nvPr>
            <p:ph type="title" idx="4294967295"/>
          </p:nvPr>
        </p:nvSpPr>
        <p:spPr>
          <a:xfrm>
            <a:off x="1223100" y="487258"/>
            <a:ext cx="9807021" cy="1394360"/>
          </a:xfrm>
        </p:spPr>
        <p:txBody>
          <a:bodyPr>
            <a:noAutofit/>
          </a:bodyPr>
          <a:lstStyle/>
          <a:p>
            <a:pPr>
              <a:defRPr/>
            </a:pPr>
            <a:r>
              <a:rPr lang="en-US" sz="3600" dirty="0">
                <a:solidFill>
                  <a:schemeClr val="bg1"/>
                </a:solidFill>
                <a:latin typeface="Arial" panose="020B0604020202020204" pitchFamily="34" charset="0"/>
                <a:ea typeface="Times New Roman" panose="02020603050405020304" pitchFamily="18" charset="0"/>
              </a:rPr>
              <a:t>FGAJVCD – Header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endParaRPr lang="en-US" sz="3600" dirty="0"/>
          </a:p>
        </p:txBody>
      </p:sp>
      <p:sp>
        <p:nvSpPr>
          <p:cNvPr id="6" name="TextBox 5">
            <a:extLst>
              <a:ext uri="{FF2B5EF4-FFF2-40B4-BE49-F238E27FC236}">
                <a16:creationId xmlns:a16="http://schemas.microsoft.com/office/drawing/2014/main" id="{94C94F30-E598-469E-BAFE-C871C8A161D7}"/>
              </a:ext>
            </a:extLst>
          </p:cNvPr>
          <p:cNvSpPr txBox="1"/>
          <p:nvPr/>
        </p:nvSpPr>
        <p:spPr>
          <a:xfrm>
            <a:off x="9135327" y="2304740"/>
            <a:ext cx="2860543" cy="1200329"/>
          </a:xfrm>
          <a:prstGeom prst="rect">
            <a:avLst/>
          </a:prstGeom>
          <a:noFill/>
        </p:spPr>
        <p:txBody>
          <a:bodyPr wrap="square" rtlCol="0">
            <a:spAutoFit/>
          </a:bodyPr>
          <a:lstStyle/>
          <a:p>
            <a:r>
              <a:rPr lang="en-US" dirty="0">
                <a:solidFill>
                  <a:schemeClr val="bg1"/>
                </a:solidFill>
              </a:rPr>
              <a:t>Enter Document Total,</a:t>
            </a:r>
          </a:p>
          <a:p>
            <a:r>
              <a:rPr lang="en-US" dirty="0">
                <a:solidFill>
                  <a:schemeClr val="bg1"/>
                </a:solidFill>
              </a:rPr>
              <a:t>including transaction amounts of debits and credits.  </a:t>
            </a:r>
          </a:p>
        </p:txBody>
      </p:sp>
      <p:sp>
        <p:nvSpPr>
          <p:cNvPr id="9" name="Oval 8">
            <a:extLst>
              <a:ext uri="{FF2B5EF4-FFF2-40B4-BE49-F238E27FC236}">
                <a16:creationId xmlns:a16="http://schemas.microsoft.com/office/drawing/2014/main" id="{6817FD9E-8187-40AD-AD63-37C055A65E8A}"/>
              </a:ext>
            </a:extLst>
          </p:cNvPr>
          <p:cNvSpPr/>
          <p:nvPr/>
        </p:nvSpPr>
        <p:spPr>
          <a:xfrm>
            <a:off x="2422543" y="2951071"/>
            <a:ext cx="542571" cy="29476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9367081A-5525-4B9B-819E-4A466168D30B}"/>
              </a:ext>
            </a:extLst>
          </p:cNvPr>
          <p:cNvPicPr>
            <a:picLocks noChangeAspect="1"/>
          </p:cNvPicPr>
          <p:nvPr/>
        </p:nvPicPr>
        <p:blipFill>
          <a:blip r:embed="rId3"/>
          <a:stretch>
            <a:fillRect/>
          </a:stretch>
        </p:blipFill>
        <p:spPr>
          <a:xfrm>
            <a:off x="414244" y="4138923"/>
            <a:ext cx="5505450" cy="1956865"/>
          </a:xfrm>
          <a:prstGeom prst="rect">
            <a:avLst/>
          </a:prstGeom>
        </p:spPr>
      </p:pic>
      <p:sp>
        <p:nvSpPr>
          <p:cNvPr id="13" name="Oval 12">
            <a:extLst>
              <a:ext uri="{FF2B5EF4-FFF2-40B4-BE49-F238E27FC236}">
                <a16:creationId xmlns:a16="http://schemas.microsoft.com/office/drawing/2014/main" id="{B6E14201-E4D6-4599-A8BC-7722F9B59590}"/>
              </a:ext>
            </a:extLst>
          </p:cNvPr>
          <p:cNvSpPr/>
          <p:nvPr/>
        </p:nvSpPr>
        <p:spPr>
          <a:xfrm>
            <a:off x="2370126" y="5716346"/>
            <a:ext cx="2435351" cy="43471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D108E9F8-2FDF-418C-BDC8-C0198134990E}"/>
              </a:ext>
            </a:extLst>
          </p:cNvPr>
          <p:cNvSpPr/>
          <p:nvPr/>
        </p:nvSpPr>
        <p:spPr>
          <a:xfrm>
            <a:off x="2855895" y="5014447"/>
            <a:ext cx="1949582" cy="43471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840ACE27-BD17-4DA3-A017-9F285D832688}"/>
              </a:ext>
            </a:extLst>
          </p:cNvPr>
          <p:cNvSpPr txBox="1"/>
          <p:nvPr/>
        </p:nvSpPr>
        <p:spPr>
          <a:xfrm>
            <a:off x="6126610" y="4078133"/>
            <a:ext cx="5651145" cy="11449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Add Journal Entry Purpose. </a:t>
            </a:r>
          </a:p>
          <a:p>
            <a:pPr marL="285750" indent="-285750">
              <a:buFont typeface="Arial" panose="020B0604020202020204" pitchFamily="34" charset="0"/>
              <a:buChar char="•"/>
            </a:pPr>
            <a:r>
              <a:rPr lang="en-US" dirty="0">
                <a:solidFill>
                  <a:schemeClr val="bg1"/>
                </a:solidFill>
              </a:rPr>
              <a:t>Click Related located in the toolbar at the top right.</a:t>
            </a:r>
          </a:p>
          <a:p>
            <a:pPr marL="285750" indent="-285750">
              <a:buFont typeface="Arial" panose="020B0604020202020204" pitchFamily="34" charset="0"/>
              <a:buChar char="•"/>
            </a:pPr>
            <a:r>
              <a:rPr lang="en-US" dirty="0">
                <a:solidFill>
                  <a:schemeClr val="bg1"/>
                </a:solidFill>
              </a:rPr>
              <a:t>Select Document Text (FOATEXT).  </a:t>
            </a:r>
          </a:p>
          <a:p>
            <a:pPr marL="285750" indent="-285750">
              <a:lnSpc>
                <a:spcPct val="80000"/>
              </a:lnSpc>
              <a:buFont typeface="Arial" panose="020B0604020202020204" pitchFamily="34" charset="0"/>
              <a:buChar char="•"/>
              <a:defRPr/>
            </a:pPr>
            <a:r>
              <a:rPr lang="en-US" dirty="0">
                <a:solidFill>
                  <a:schemeClr val="bg1"/>
                </a:solidFill>
              </a:rPr>
              <a:t>See details on next slide.</a:t>
            </a:r>
            <a:endParaRPr lang="en-US" dirty="0"/>
          </a:p>
        </p:txBody>
      </p:sp>
      <p:pic>
        <p:nvPicPr>
          <p:cNvPr id="12" name="Picture 11">
            <a:extLst>
              <a:ext uri="{FF2B5EF4-FFF2-40B4-BE49-F238E27FC236}">
                <a16:creationId xmlns:a16="http://schemas.microsoft.com/office/drawing/2014/main" id="{145A15D4-5F3D-499C-99C9-109B6AB4A964}"/>
              </a:ext>
            </a:extLst>
          </p:cNvPr>
          <p:cNvPicPr>
            <a:picLocks noChangeAspect="1"/>
          </p:cNvPicPr>
          <p:nvPr/>
        </p:nvPicPr>
        <p:blipFill>
          <a:blip r:embed="rId4"/>
          <a:stretch>
            <a:fillRect/>
          </a:stretch>
        </p:blipFill>
        <p:spPr>
          <a:xfrm>
            <a:off x="414244" y="2167326"/>
            <a:ext cx="8582025" cy="1704408"/>
          </a:xfrm>
          <a:prstGeom prst="rect">
            <a:avLst/>
          </a:prstGeom>
        </p:spPr>
      </p:pic>
      <p:sp>
        <p:nvSpPr>
          <p:cNvPr id="16" name="Oval 15">
            <a:extLst>
              <a:ext uri="{FF2B5EF4-FFF2-40B4-BE49-F238E27FC236}">
                <a16:creationId xmlns:a16="http://schemas.microsoft.com/office/drawing/2014/main" id="{08C8900D-A6D5-45CC-A1FE-BFDA3BB7554E}"/>
              </a:ext>
            </a:extLst>
          </p:cNvPr>
          <p:cNvSpPr/>
          <p:nvPr/>
        </p:nvSpPr>
        <p:spPr>
          <a:xfrm>
            <a:off x="1196803" y="3043055"/>
            <a:ext cx="2435351" cy="40555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6805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70765" y="6361647"/>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BFAEE3B9-0037-492C-8E3E-E81A22B94D9E}"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356354" name="Rectangle 2"/>
          <p:cNvSpPr>
            <a:spLocks noGrp="1" noChangeArrowheads="1"/>
          </p:cNvSpPr>
          <p:nvPr>
            <p:ph type="title" idx="4294967295"/>
          </p:nvPr>
        </p:nvSpPr>
        <p:spPr>
          <a:xfrm>
            <a:off x="1805709" y="443345"/>
            <a:ext cx="8382000" cy="1402233"/>
          </a:xfrm>
        </p:spPr>
        <p:txBody>
          <a:bodyPr>
            <a:normAutofit/>
          </a:bodyPr>
          <a:lstStyle/>
          <a:p>
            <a:pPr>
              <a:defRPr/>
            </a:pPr>
            <a:r>
              <a:rPr lang="en-US" sz="3600" dirty="0">
                <a:solidFill>
                  <a:schemeClr val="bg1"/>
                </a:solidFill>
                <a:latin typeface="Arial" panose="020B0604020202020204" pitchFamily="34" charset="0"/>
                <a:ea typeface="Times New Roman" panose="02020603050405020304" pitchFamily="18" charset="0"/>
              </a:rPr>
              <a:t>Foatext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general text entry</a:t>
            </a:r>
            <a:endParaRPr lang="en-US" sz="3600" dirty="0"/>
          </a:p>
        </p:txBody>
      </p:sp>
      <p:sp>
        <p:nvSpPr>
          <p:cNvPr id="10" name="TextBox 9">
            <a:extLst>
              <a:ext uri="{FF2B5EF4-FFF2-40B4-BE49-F238E27FC236}">
                <a16:creationId xmlns:a16="http://schemas.microsoft.com/office/drawing/2014/main" id="{4F33D140-D3B3-4386-8C18-61CD4D245D8A}"/>
              </a:ext>
            </a:extLst>
          </p:cNvPr>
          <p:cNvSpPr txBox="1"/>
          <p:nvPr/>
        </p:nvSpPr>
        <p:spPr>
          <a:xfrm>
            <a:off x="1298522" y="4275582"/>
            <a:ext cx="9097927" cy="273305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Enter your name, email, phone number,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Click Insert to add another line.  Be sure to check the Print box on all lines.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000000"/>
                </a:solidFill>
                <a:latin typeface="Gill Sans MT" panose="020B0502020104020203"/>
              </a:rPr>
              <a:t>Provide all information related to the original transaction, including vendor name, vendor Banner ID, vendor invoice number, receipt number, date of original transaction, amount, etc</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Provide all information related to the transaction when the document posted to the general ledger in Banner, including </a:t>
            </a:r>
            <a:r>
              <a:rPr lang="en-US" sz="1600" dirty="0">
                <a:solidFill>
                  <a:srgbClr val="000000"/>
                </a:solidFill>
                <a:latin typeface="Gill Sans MT" panose="020B0502020104020203"/>
              </a:rPr>
              <a:t>purchase order number, Banner invoice number, journal entry</a:t>
            </a:r>
          </a:p>
          <a:p>
            <a:pPr marR="0" lvl="0" algn="l" defTabSz="457200" rtl="0" eaLnBrk="1" fontAlgn="auto" latinLnBrk="0" hangingPunct="1">
              <a:lnSpc>
                <a:spcPct val="100000"/>
              </a:lnSpc>
              <a:spcBef>
                <a:spcPts val="0"/>
              </a:spcBef>
              <a:spcAft>
                <a:spcPts val="0"/>
              </a:spcAft>
              <a:buClrTx/>
              <a:buSzTx/>
              <a:tabLst/>
              <a:defRPr/>
            </a:pPr>
            <a:r>
              <a:rPr lang="en-US" sz="1600" dirty="0">
                <a:solidFill>
                  <a:srgbClr val="000000"/>
                </a:solidFill>
                <a:latin typeface="Gill Sans MT" panose="020B0502020104020203"/>
              </a:rPr>
              <a:t>    (P document, I document, PC doc,  J doc, TC doc, TM doc, etc).</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Provide a detailed</a:t>
            </a:r>
            <a:r>
              <a:rPr lang="en-US" sz="1600" dirty="0">
                <a:solidFill>
                  <a:srgbClr val="000000"/>
                </a:solidFill>
                <a:latin typeface="Gill Sans MT" panose="020B0502020104020203"/>
              </a:rPr>
              <a:t> description for the purpose of the journal entry.</a:t>
            </a:r>
            <a:endPar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Press F10 or click SAVE located in the bottom right-hand corner to save the comments.</a:t>
            </a: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ill Sans MT" panose="020B0502020104020203"/>
                <a:ea typeface="+mn-ea"/>
                <a:cs typeface="+mn-cs"/>
              </a:rPr>
              <a:t>X out of the FOATEXT page.</a:t>
            </a:r>
            <a:r>
              <a:rPr kumimoji="0" lang="en-US" sz="1600" b="0" i="0" u="none" strike="noStrike" kern="1200" cap="none" spc="0" normalizeH="0" baseline="0" noProof="0" dirty="0">
                <a:ln>
                  <a:noFill/>
                </a:ln>
                <a:solidFill>
                  <a:srgbClr val="FFFFFF"/>
                </a:solidFill>
                <a:effectLst/>
                <a:uLnTx/>
                <a:uFillTx/>
                <a:latin typeface="Gill Sans MT" panose="020B0502020104020203"/>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p:txBody>
      </p:sp>
      <p:sp>
        <p:nvSpPr>
          <p:cNvPr id="11" name="Oval 10">
            <a:extLst>
              <a:ext uri="{FF2B5EF4-FFF2-40B4-BE49-F238E27FC236}">
                <a16:creationId xmlns:a16="http://schemas.microsoft.com/office/drawing/2014/main" id="{D66C3E81-CC77-402A-9205-2B528AD4E158}"/>
              </a:ext>
            </a:extLst>
          </p:cNvPr>
          <p:cNvSpPr/>
          <p:nvPr/>
        </p:nvSpPr>
        <p:spPr>
          <a:xfrm>
            <a:off x="8545956" y="2020815"/>
            <a:ext cx="1212315" cy="35047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pic>
        <p:nvPicPr>
          <p:cNvPr id="4" name="Picture 3">
            <a:extLst>
              <a:ext uri="{FF2B5EF4-FFF2-40B4-BE49-F238E27FC236}">
                <a16:creationId xmlns:a16="http://schemas.microsoft.com/office/drawing/2014/main" id="{BE461542-9931-4B32-014E-FC5B7C79CA07}"/>
              </a:ext>
            </a:extLst>
          </p:cNvPr>
          <p:cNvPicPr>
            <a:picLocks noChangeAspect="1"/>
          </p:cNvPicPr>
          <p:nvPr/>
        </p:nvPicPr>
        <p:blipFill>
          <a:blip r:embed="rId3"/>
          <a:stretch>
            <a:fillRect/>
          </a:stretch>
        </p:blipFill>
        <p:spPr>
          <a:xfrm>
            <a:off x="654341" y="1867942"/>
            <a:ext cx="10386291" cy="2385276"/>
          </a:xfrm>
          <a:prstGeom prst="rect">
            <a:avLst/>
          </a:prstGeom>
        </p:spPr>
      </p:pic>
      <p:sp>
        <p:nvSpPr>
          <p:cNvPr id="13" name="Oval 12">
            <a:extLst>
              <a:ext uri="{FF2B5EF4-FFF2-40B4-BE49-F238E27FC236}">
                <a16:creationId xmlns:a16="http://schemas.microsoft.com/office/drawing/2014/main" id="{29C1BCE1-414F-4F8D-9E93-51F6E87D9BCD}"/>
              </a:ext>
            </a:extLst>
          </p:cNvPr>
          <p:cNvSpPr/>
          <p:nvPr/>
        </p:nvSpPr>
        <p:spPr>
          <a:xfrm>
            <a:off x="1199551" y="2209222"/>
            <a:ext cx="1212315" cy="34301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2" name="Oval 11">
            <a:extLst>
              <a:ext uri="{FF2B5EF4-FFF2-40B4-BE49-F238E27FC236}">
                <a16:creationId xmlns:a16="http://schemas.microsoft.com/office/drawing/2014/main" id="{0B6AA9E8-63D2-4295-85EE-E8DF96039C43}"/>
              </a:ext>
            </a:extLst>
          </p:cNvPr>
          <p:cNvSpPr/>
          <p:nvPr/>
        </p:nvSpPr>
        <p:spPr>
          <a:xfrm>
            <a:off x="10427516" y="2647801"/>
            <a:ext cx="724249" cy="162778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265474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688371" y="6271782"/>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18</a:t>
            </a:fld>
            <a:endParaRPr lang="en-US" altLang="en-US" sz="1400" dirty="0"/>
          </a:p>
        </p:txBody>
      </p:sp>
      <p:sp>
        <p:nvSpPr>
          <p:cNvPr id="356354" name="Rectangle 2"/>
          <p:cNvSpPr>
            <a:spLocks noGrp="1" noChangeArrowheads="1"/>
          </p:cNvSpPr>
          <p:nvPr>
            <p:ph type="title" idx="4294967295"/>
          </p:nvPr>
        </p:nvSpPr>
        <p:spPr>
          <a:xfrm>
            <a:off x="685175" y="432027"/>
            <a:ext cx="10821649" cy="1350859"/>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p>
        </p:txBody>
      </p:sp>
      <p:pic>
        <p:nvPicPr>
          <p:cNvPr id="2" name="Picture 1">
            <a:extLst>
              <a:ext uri="{FF2B5EF4-FFF2-40B4-BE49-F238E27FC236}">
                <a16:creationId xmlns:a16="http://schemas.microsoft.com/office/drawing/2014/main" id="{7C5581E2-90F6-4D35-91EB-467B585FAC16}"/>
              </a:ext>
            </a:extLst>
          </p:cNvPr>
          <p:cNvPicPr>
            <a:picLocks noChangeAspect="1"/>
          </p:cNvPicPr>
          <p:nvPr/>
        </p:nvPicPr>
        <p:blipFill>
          <a:blip r:embed="rId3"/>
          <a:stretch>
            <a:fillRect/>
          </a:stretch>
        </p:blipFill>
        <p:spPr>
          <a:xfrm>
            <a:off x="2007181" y="2956200"/>
            <a:ext cx="7551028" cy="3589902"/>
          </a:xfrm>
          <a:prstGeom prst="rect">
            <a:avLst/>
          </a:prstGeom>
        </p:spPr>
      </p:pic>
      <p:sp>
        <p:nvSpPr>
          <p:cNvPr id="7" name="Rectangle 6">
            <a:extLst>
              <a:ext uri="{FF2B5EF4-FFF2-40B4-BE49-F238E27FC236}">
                <a16:creationId xmlns:a16="http://schemas.microsoft.com/office/drawing/2014/main" id="{0430B1B7-3AA3-4A52-A817-D8F234B694EE}"/>
              </a:ext>
            </a:extLst>
          </p:cNvPr>
          <p:cNvSpPr/>
          <p:nvPr/>
        </p:nvSpPr>
        <p:spPr>
          <a:xfrm>
            <a:off x="585884" y="1915716"/>
            <a:ext cx="10821649" cy="1200329"/>
          </a:xfrm>
          <a:prstGeom prst="rect">
            <a:avLst/>
          </a:prstGeom>
        </p:spPr>
        <p:txBody>
          <a:bodyPr wrap="square">
            <a:spAutoFit/>
          </a:bodyPr>
          <a:lstStyle/>
          <a:p>
            <a:r>
              <a:rPr lang="en-US" dirty="0">
                <a:solidFill>
                  <a:schemeClr val="bg1"/>
                </a:solidFill>
              </a:rPr>
              <a:t>Go to Next Block, Press Alt and PageDown simultaneously to begin keying journal entry transactions. </a:t>
            </a:r>
          </a:p>
          <a:p>
            <a:r>
              <a:rPr lang="en-US" dirty="0">
                <a:solidFill>
                  <a:schemeClr val="bg1"/>
                </a:solidFill>
              </a:rPr>
              <a:t>Tab to the Journal Type Field and Enter Journal Type, Fund, ORGN,  Account,  Amount, Debit/Credit, Description (see slide 13), and Document Reference.  </a:t>
            </a:r>
            <a:r>
              <a:rPr lang="en-US" b="1" dirty="0">
                <a:solidFill>
                  <a:schemeClr val="bg1"/>
                </a:solidFill>
              </a:rPr>
              <a:t>Do not change the bank code</a:t>
            </a:r>
            <a:r>
              <a:rPr lang="en-US" dirty="0">
                <a:solidFill>
                  <a:schemeClr val="bg1"/>
                </a:solidFill>
              </a:rPr>
              <a:t>.  Press F10 or click SAVE located in the bottom right-hand corner.  </a:t>
            </a:r>
            <a:endParaRPr lang="en-US" dirty="0"/>
          </a:p>
        </p:txBody>
      </p:sp>
      <p:sp>
        <p:nvSpPr>
          <p:cNvPr id="8" name="Oval 7">
            <a:extLst>
              <a:ext uri="{FF2B5EF4-FFF2-40B4-BE49-F238E27FC236}">
                <a16:creationId xmlns:a16="http://schemas.microsoft.com/office/drawing/2014/main" id="{18CB80A0-37D1-44BB-94CA-4CD2FB735390}"/>
              </a:ext>
            </a:extLst>
          </p:cNvPr>
          <p:cNvSpPr/>
          <p:nvPr/>
        </p:nvSpPr>
        <p:spPr>
          <a:xfrm>
            <a:off x="6731295" y="3752961"/>
            <a:ext cx="1744701" cy="36933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46CB451-2706-4854-BB82-35D4B3121BEF}"/>
              </a:ext>
            </a:extLst>
          </p:cNvPr>
          <p:cNvSpPr/>
          <p:nvPr/>
        </p:nvSpPr>
        <p:spPr>
          <a:xfrm>
            <a:off x="2451491" y="4184344"/>
            <a:ext cx="1744701" cy="8305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040E9D17-016B-42C6-856E-199F9F163755}"/>
              </a:ext>
            </a:extLst>
          </p:cNvPr>
          <p:cNvSpPr/>
          <p:nvPr/>
        </p:nvSpPr>
        <p:spPr>
          <a:xfrm>
            <a:off x="6863682" y="4807219"/>
            <a:ext cx="2815053" cy="41525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59B2BDBC-CA88-4C7A-9CD1-4571FB90632D}"/>
              </a:ext>
            </a:extLst>
          </p:cNvPr>
          <p:cNvSpPr/>
          <p:nvPr/>
        </p:nvSpPr>
        <p:spPr>
          <a:xfrm>
            <a:off x="2796754" y="4930541"/>
            <a:ext cx="1999166" cy="120607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1268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688371" y="6298688"/>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19</a:t>
            </a:fld>
            <a:endParaRPr lang="en-US" altLang="en-US" sz="1400" dirty="0"/>
          </a:p>
        </p:txBody>
      </p:sp>
      <p:sp>
        <p:nvSpPr>
          <p:cNvPr id="3" name="Rectangle 2">
            <a:extLst>
              <a:ext uri="{FF2B5EF4-FFF2-40B4-BE49-F238E27FC236}">
                <a16:creationId xmlns:a16="http://schemas.microsoft.com/office/drawing/2014/main" id="{41953658-0755-4249-92C0-280C2CFEB46C}"/>
              </a:ext>
            </a:extLst>
          </p:cNvPr>
          <p:cNvSpPr/>
          <p:nvPr/>
        </p:nvSpPr>
        <p:spPr>
          <a:xfrm>
            <a:off x="1440611" y="2762941"/>
            <a:ext cx="9247760" cy="923330"/>
          </a:xfrm>
          <a:prstGeom prst="rect">
            <a:avLst/>
          </a:prstGeom>
        </p:spPr>
        <p:txBody>
          <a:bodyPr wrap="square">
            <a:spAutoFit/>
          </a:bodyPr>
          <a:lstStyle/>
          <a:p>
            <a:r>
              <a:rPr lang="en-US" dirty="0">
                <a:solidFill>
                  <a:schemeClr val="bg1"/>
                </a:solidFill>
              </a:rPr>
              <a:t>Continue entering all transactions by pressing the down Arrow key,  F6, or Insert.  </a:t>
            </a:r>
          </a:p>
          <a:p>
            <a:endParaRPr lang="en-US" dirty="0">
              <a:solidFill>
                <a:schemeClr val="bg1"/>
              </a:solidFill>
            </a:endParaRPr>
          </a:p>
          <a:p>
            <a:r>
              <a:rPr lang="en-US" dirty="0">
                <a:solidFill>
                  <a:schemeClr val="bg1"/>
                </a:solidFill>
              </a:rPr>
              <a:t>After all transactions are keyed, Press F10 or Click SAVE located in the bottom right-hand corner.  </a:t>
            </a:r>
            <a:endParaRPr lang="en-US" dirty="0"/>
          </a:p>
        </p:txBody>
      </p:sp>
      <p:sp>
        <p:nvSpPr>
          <p:cNvPr id="6" name="Rectangle 2">
            <a:extLst>
              <a:ext uri="{FF2B5EF4-FFF2-40B4-BE49-F238E27FC236}">
                <a16:creationId xmlns:a16="http://schemas.microsoft.com/office/drawing/2014/main" id="{51BFFAD2-8202-4267-B2FA-BAC2B91B9241}"/>
              </a:ext>
            </a:extLst>
          </p:cNvPr>
          <p:cNvSpPr txBox="1">
            <a:spLocks noChangeArrowheads="1"/>
          </p:cNvSpPr>
          <p:nvPr/>
        </p:nvSpPr>
        <p:spPr bwMode="black">
          <a:xfrm>
            <a:off x="685175" y="443345"/>
            <a:ext cx="10821649" cy="1350859"/>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p>
        </p:txBody>
      </p:sp>
    </p:spTree>
    <p:extLst>
      <p:ext uri="{BB962C8B-B14F-4D97-AF65-F5344CB8AC3E}">
        <p14:creationId xmlns:p14="http://schemas.microsoft.com/office/powerpoint/2010/main" val="57857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356354" name="Rectangle 2"/>
          <p:cNvSpPr>
            <a:spLocks noGrp="1" noChangeArrowheads="1"/>
          </p:cNvSpPr>
          <p:nvPr>
            <p:ph type="title" idx="4294967295"/>
          </p:nvPr>
        </p:nvSpPr>
        <p:spPr>
          <a:xfrm>
            <a:off x="1805709" y="588314"/>
            <a:ext cx="8382000" cy="1318343"/>
          </a:xfrm>
        </p:spPr>
        <p:txBody>
          <a:bodyPr>
            <a:normAutofit/>
          </a:bodyPr>
          <a:lstStyle/>
          <a:p>
            <a:pPr algn="ctr" eaLnBrk="1" hangingPunct="1">
              <a:defRPr/>
            </a:pPr>
            <a:r>
              <a:rPr lang="en-US" sz="3100" dirty="0">
                <a:solidFill>
                  <a:schemeClr val="bg1"/>
                </a:solidFill>
              </a:rPr>
              <a:t>Banner admin pages</a:t>
            </a:r>
            <a:br>
              <a:rPr lang="en-US" sz="3100" dirty="0">
                <a:solidFill>
                  <a:schemeClr val="bg1"/>
                </a:solidFill>
              </a:rPr>
            </a:br>
            <a:r>
              <a:rPr lang="en-US" sz="3100" dirty="0">
                <a:solidFill>
                  <a:schemeClr val="bg1"/>
                </a:solidFill>
              </a:rPr>
              <a:t>Journal Entry Training</a:t>
            </a:r>
            <a:endParaRPr lang="en-US" sz="4000" dirty="0"/>
          </a:p>
        </p:txBody>
      </p:sp>
      <p:sp>
        <p:nvSpPr>
          <p:cNvPr id="356355" name="Rectangle 3"/>
          <p:cNvSpPr>
            <a:spLocks noGrp="1" noChangeArrowheads="1"/>
          </p:cNvSpPr>
          <p:nvPr>
            <p:ph idx="4294967295"/>
          </p:nvPr>
        </p:nvSpPr>
        <p:spPr>
          <a:xfrm>
            <a:off x="1805709" y="2308123"/>
            <a:ext cx="8382000" cy="3909797"/>
          </a:xfrm>
        </p:spPr>
        <p:txBody>
          <a:bodyPr>
            <a:normAutofit fontScale="92500" lnSpcReduction="20000"/>
          </a:bodyPr>
          <a:lstStyle/>
          <a:p>
            <a:pPr eaLnBrk="1" hangingPunct="1">
              <a:lnSpc>
                <a:spcPct val="80000"/>
              </a:lnSpc>
              <a:buFont typeface="Wingdings" panose="05000000000000000000" pitchFamily="2" charset="2"/>
              <a:buNone/>
              <a:defRPr/>
            </a:pPr>
            <a:r>
              <a:rPr lang="en-US" dirty="0">
                <a:solidFill>
                  <a:schemeClr val="bg1"/>
                </a:solidFill>
              </a:rPr>
              <a:t>Training includes: </a:t>
            </a:r>
          </a:p>
          <a:p>
            <a:pPr>
              <a:lnSpc>
                <a:spcPct val="80000"/>
              </a:lnSpc>
              <a:buClrTx/>
              <a:defRPr/>
            </a:pPr>
            <a:r>
              <a:rPr lang="en-US" sz="1800" dirty="0">
                <a:solidFill>
                  <a:schemeClr val="bg1"/>
                </a:solidFill>
              </a:rPr>
              <a:t>Journal Entry Website  </a:t>
            </a:r>
            <a:r>
              <a:rPr lang="en-US" sz="1800" u="sng" dirty="0">
                <a:hlinkClick r:id="rId3"/>
              </a:rPr>
              <a:t>https://financialservices.ecu.edu/journal-entries/</a:t>
            </a:r>
            <a:r>
              <a:rPr lang="en-US" sz="1800" dirty="0"/>
              <a:t>.</a:t>
            </a:r>
          </a:p>
          <a:p>
            <a:pPr>
              <a:lnSpc>
                <a:spcPct val="80000"/>
              </a:lnSpc>
              <a:buClrTx/>
              <a:defRPr/>
            </a:pPr>
            <a:r>
              <a:rPr lang="en-US" sz="1800" dirty="0">
                <a:solidFill>
                  <a:schemeClr val="bg1"/>
                </a:solidFill>
              </a:rPr>
              <a:t>Required Training prior to requesting Security</a:t>
            </a:r>
          </a:p>
          <a:p>
            <a:pPr>
              <a:lnSpc>
                <a:spcPct val="80000"/>
              </a:lnSpc>
              <a:buClrTx/>
              <a:defRPr/>
            </a:pPr>
            <a:r>
              <a:rPr lang="en-US" dirty="0">
                <a:solidFill>
                  <a:schemeClr val="bg1"/>
                </a:solidFill>
                <a:hlinkClick r:id="rId4"/>
              </a:rPr>
              <a:t>Security Access </a:t>
            </a:r>
            <a:r>
              <a:rPr lang="en-US" dirty="0">
                <a:solidFill>
                  <a:schemeClr val="bg1"/>
                </a:solidFill>
              </a:rPr>
              <a:t>to Banner Finance and Xtender (two security requests are needed)</a:t>
            </a:r>
          </a:p>
          <a:p>
            <a:pPr>
              <a:lnSpc>
                <a:spcPct val="80000"/>
              </a:lnSpc>
              <a:buClrTx/>
              <a:defRPr/>
            </a:pPr>
            <a:r>
              <a:rPr lang="en-US" dirty="0">
                <a:solidFill>
                  <a:schemeClr val="bg1"/>
                </a:solidFill>
              </a:rPr>
              <a:t>Definition of a Journal Entry</a:t>
            </a:r>
          </a:p>
          <a:p>
            <a:pPr eaLnBrk="1" hangingPunct="1">
              <a:lnSpc>
                <a:spcPct val="80000"/>
              </a:lnSpc>
              <a:buClrTx/>
              <a:buFontTx/>
              <a:buChar char="•"/>
              <a:defRPr/>
            </a:pPr>
            <a:r>
              <a:rPr lang="en-US" dirty="0">
                <a:solidFill>
                  <a:schemeClr val="bg1"/>
                </a:solidFill>
              </a:rPr>
              <a:t>Log into </a:t>
            </a:r>
            <a:r>
              <a:rPr lang="en-US" dirty="0">
                <a:solidFill>
                  <a:schemeClr val="bg1"/>
                </a:solidFill>
                <a:hlinkClick r:id="rId5"/>
              </a:rPr>
              <a:t>Banner Admin Pages</a:t>
            </a:r>
            <a:endParaRPr lang="en-US" dirty="0">
              <a:solidFill>
                <a:schemeClr val="bg1"/>
              </a:solidFill>
            </a:endParaRPr>
          </a:p>
          <a:p>
            <a:pPr>
              <a:lnSpc>
                <a:spcPct val="80000"/>
              </a:lnSpc>
              <a:buClrTx/>
              <a:buFontTx/>
              <a:buChar char="•"/>
              <a:defRPr/>
            </a:pPr>
            <a:r>
              <a:rPr lang="en-US" dirty="0">
                <a:solidFill>
                  <a:schemeClr val="bg1"/>
                </a:solidFill>
              </a:rPr>
              <a:t>Create a Journal Entry in Banner Admin Pages</a:t>
            </a:r>
          </a:p>
          <a:p>
            <a:pPr>
              <a:lnSpc>
                <a:spcPct val="80000"/>
              </a:lnSpc>
              <a:buClrTx/>
              <a:buFontTx/>
              <a:buChar char="•"/>
              <a:defRPr/>
            </a:pPr>
            <a:r>
              <a:rPr lang="en-US" dirty="0">
                <a:solidFill>
                  <a:schemeClr val="bg1"/>
                </a:solidFill>
              </a:rPr>
              <a:t>Attach Scanned Documents into Xtender</a:t>
            </a:r>
          </a:p>
          <a:p>
            <a:pPr eaLnBrk="1" hangingPunct="1">
              <a:lnSpc>
                <a:spcPct val="80000"/>
              </a:lnSpc>
              <a:buClrTx/>
              <a:buFontTx/>
              <a:buChar char="•"/>
              <a:defRPr/>
            </a:pPr>
            <a:r>
              <a:rPr lang="en-US" dirty="0">
                <a:solidFill>
                  <a:schemeClr val="bg1"/>
                </a:solidFill>
              </a:rPr>
              <a:t>Copy, Reverse, Delete a Journal Entry</a:t>
            </a:r>
          </a:p>
          <a:p>
            <a:pPr>
              <a:lnSpc>
                <a:spcPct val="80000"/>
              </a:lnSpc>
              <a:buClrTx/>
              <a:buFontTx/>
              <a:buChar char="•"/>
              <a:defRPr/>
            </a:pPr>
            <a:r>
              <a:rPr lang="en-US" dirty="0">
                <a:solidFill>
                  <a:schemeClr val="bg1"/>
                </a:solidFill>
              </a:rPr>
              <a:t>Approve Journal Entry</a:t>
            </a:r>
          </a:p>
          <a:p>
            <a:pPr eaLnBrk="1" hangingPunct="1">
              <a:lnSpc>
                <a:spcPct val="80000"/>
              </a:lnSpc>
              <a:buClrTx/>
              <a:buFontTx/>
              <a:buChar char="•"/>
              <a:defRPr/>
            </a:pPr>
            <a:r>
              <a:rPr lang="en-US" dirty="0">
                <a:solidFill>
                  <a:schemeClr val="bg1"/>
                </a:solidFill>
                <a:hlinkClick r:id="rId6"/>
              </a:rPr>
              <a:t>Month End Schedule </a:t>
            </a:r>
            <a:r>
              <a:rPr lang="en-US" dirty="0">
                <a:solidFill>
                  <a:schemeClr val="bg1"/>
                </a:solidFill>
              </a:rPr>
              <a:t>and Timing of Journal Entries</a:t>
            </a:r>
          </a:p>
          <a:p>
            <a:pPr eaLnBrk="1" hangingPunct="1">
              <a:lnSpc>
                <a:spcPct val="80000"/>
              </a:lnSpc>
              <a:buClrTx/>
              <a:buFontTx/>
              <a:buChar char="•"/>
              <a:defRPr/>
            </a:pPr>
            <a:r>
              <a:rPr lang="en-US" dirty="0">
                <a:solidFill>
                  <a:schemeClr val="bg1"/>
                </a:solidFill>
              </a:rPr>
              <a:t>Required Backup Documentation</a:t>
            </a:r>
          </a:p>
          <a:p>
            <a:pPr eaLnBrk="1" hangingPunct="1">
              <a:lnSpc>
                <a:spcPct val="80000"/>
              </a:lnSpc>
              <a:buClrTx/>
              <a:buFontTx/>
              <a:buChar char="•"/>
              <a:defRPr/>
            </a:pPr>
            <a:r>
              <a:rPr lang="en-US" dirty="0">
                <a:solidFill>
                  <a:schemeClr val="bg1"/>
                </a:solidFill>
              </a:rPr>
              <a:t>Review Journal Entry Status</a:t>
            </a:r>
          </a:p>
          <a:p>
            <a:pPr eaLnBrk="1" hangingPunct="1">
              <a:lnSpc>
                <a:spcPct val="80000"/>
              </a:lnSpc>
              <a:buFontTx/>
              <a:buChar char="•"/>
              <a:defRPr/>
            </a:pPr>
            <a:endParaRPr lang="en-US" sz="2400" dirty="0"/>
          </a:p>
        </p:txBody>
      </p:sp>
      <p:sp>
        <p:nvSpPr>
          <p:cNvPr id="6" name="Slide Number Placeholder 3">
            <a:extLst>
              <a:ext uri="{FF2B5EF4-FFF2-40B4-BE49-F238E27FC236}">
                <a16:creationId xmlns:a16="http://schemas.microsoft.com/office/drawing/2014/main" id="{9B156CFA-25F9-4078-976C-5EA8E51261BC}"/>
              </a:ext>
            </a:extLst>
          </p:cNvPr>
          <p:cNvSpPr txBox="1">
            <a:spLocks/>
          </p:cNvSpPr>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763634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829488" y="6330800"/>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BFAEE3B9-0037-492C-8E3E-E81A22B94D9E}"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356354" name="Rectangle 2"/>
          <p:cNvSpPr>
            <a:spLocks noGrp="1" noChangeArrowheads="1"/>
          </p:cNvSpPr>
          <p:nvPr>
            <p:ph type="title" idx="4294967295"/>
          </p:nvPr>
        </p:nvSpPr>
        <p:spPr>
          <a:xfrm>
            <a:off x="1033280" y="436990"/>
            <a:ext cx="9796208" cy="1292780"/>
          </a:xfrm>
        </p:spPr>
        <p:txBody>
          <a:bodyPr>
            <a:noAutofit/>
          </a:bodyPr>
          <a:lstStyle/>
          <a:p>
            <a:pPr>
              <a:defRPr/>
            </a:pPr>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endParaRPr lang="en-US" sz="3600" dirty="0"/>
          </a:p>
        </p:txBody>
      </p:sp>
      <p:sp>
        <p:nvSpPr>
          <p:cNvPr id="3" name="Rectangle 2">
            <a:extLst>
              <a:ext uri="{FF2B5EF4-FFF2-40B4-BE49-F238E27FC236}">
                <a16:creationId xmlns:a16="http://schemas.microsoft.com/office/drawing/2014/main" id="{7884641E-A248-44EC-A010-AB91C6B838EC}"/>
              </a:ext>
            </a:extLst>
          </p:cNvPr>
          <p:cNvSpPr/>
          <p:nvPr/>
        </p:nvSpPr>
        <p:spPr>
          <a:xfrm>
            <a:off x="790641" y="2401242"/>
            <a:ext cx="8305800" cy="313932"/>
          </a:xfrm>
          <a:prstGeom prst="rect">
            <a:avLst/>
          </a:prstGeom>
        </p:spPr>
        <p:txBody>
          <a:bodyPr wrap="square">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Attach backup documentation in Xtender.  Click the             located in the tool bar.  </a:t>
            </a:r>
          </a:p>
        </p:txBody>
      </p:sp>
      <p:pic>
        <p:nvPicPr>
          <p:cNvPr id="4" name="Picture 3">
            <a:extLst>
              <a:ext uri="{FF2B5EF4-FFF2-40B4-BE49-F238E27FC236}">
                <a16:creationId xmlns:a16="http://schemas.microsoft.com/office/drawing/2014/main" id="{0653D356-0E56-44A3-BB26-980A8CA04239}"/>
              </a:ext>
            </a:extLst>
          </p:cNvPr>
          <p:cNvPicPr>
            <a:picLocks noChangeAspect="1"/>
          </p:cNvPicPr>
          <p:nvPr/>
        </p:nvPicPr>
        <p:blipFill>
          <a:blip r:embed="rId3"/>
          <a:stretch>
            <a:fillRect/>
          </a:stretch>
        </p:blipFill>
        <p:spPr>
          <a:xfrm>
            <a:off x="8753038" y="2284548"/>
            <a:ext cx="2457450" cy="390525"/>
          </a:xfrm>
          <a:prstGeom prst="rect">
            <a:avLst/>
          </a:prstGeom>
        </p:spPr>
      </p:pic>
      <p:pic>
        <p:nvPicPr>
          <p:cNvPr id="6" name="Picture 5">
            <a:extLst>
              <a:ext uri="{FF2B5EF4-FFF2-40B4-BE49-F238E27FC236}">
                <a16:creationId xmlns:a16="http://schemas.microsoft.com/office/drawing/2014/main" id="{035D2B11-44FC-4A2C-B5AD-6EC467AB054E}"/>
              </a:ext>
            </a:extLst>
          </p:cNvPr>
          <p:cNvPicPr>
            <a:picLocks noChangeAspect="1"/>
          </p:cNvPicPr>
          <p:nvPr/>
        </p:nvPicPr>
        <p:blipFill>
          <a:blip r:embed="rId4"/>
          <a:stretch>
            <a:fillRect/>
          </a:stretch>
        </p:blipFill>
        <p:spPr>
          <a:xfrm>
            <a:off x="5798473" y="2401243"/>
            <a:ext cx="657225" cy="317000"/>
          </a:xfrm>
          <a:prstGeom prst="rect">
            <a:avLst/>
          </a:prstGeom>
        </p:spPr>
      </p:pic>
      <p:sp>
        <p:nvSpPr>
          <p:cNvPr id="18" name="Rectangle 17">
            <a:extLst>
              <a:ext uri="{FF2B5EF4-FFF2-40B4-BE49-F238E27FC236}">
                <a16:creationId xmlns:a16="http://schemas.microsoft.com/office/drawing/2014/main" id="{328CBC1B-82FB-474A-BFA7-F7CE176BEA74}"/>
              </a:ext>
            </a:extLst>
          </p:cNvPr>
          <p:cNvSpPr/>
          <p:nvPr/>
        </p:nvSpPr>
        <p:spPr>
          <a:xfrm>
            <a:off x="790641" y="3073476"/>
            <a:ext cx="3252436" cy="978729"/>
          </a:xfrm>
          <a:prstGeom prst="rect">
            <a:avLst/>
          </a:prstGeom>
        </p:spPr>
        <p:txBody>
          <a:bodyPr wrap="square">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Click the plus icon           to open the Browse function and select the scanned backup documentation.  </a:t>
            </a:r>
          </a:p>
        </p:txBody>
      </p:sp>
      <p:sp>
        <p:nvSpPr>
          <p:cNvPr id="20" name="Rectangle 19">
            <a:extLst>
              <a:ext uri="{FF2B5EF4-FFF2-40B4-BE49-F238E27FC236}">
                <a16:creationId xmlns:a16="http://schemas.microsoft.com/office/drawing/2014/main" id="{0A4D7C89-6BC2-4F83-BE1A-24FC6C482E8C}"/>
              </a:ext>
            </a:extLst>
          </p:cNvPr>
          <p:cNvSpPr/>
          <p:nvPr/>
        </p:nvSpPr>
        <p:spPr>
          <a:xfrm>
            <a:off x="734382" y="5395149"/>
            <a:ext cx="9796208" cy="313932"/>
          </a:xfrm>
          <a:prstGeom prst="rect">
            <a:avLst/>
          </a:prstGeom>
        </p:spPr>
        <p:txBody>
          <a:bodyPr wrap="square">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Gill Sans MT" panose="020B0502020104020203"/>
                <a:ea typeface="+mn-ea"/>
                <a:cs typeface="+mn-cs"/>
              </a:rPr>
              <a:t>NOTE</a:t>
            </a: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 </a:t>
            </a: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hlinkClick r:id="rId5"/>
              </a:rPr>
              <a:t>Xtender security</a:t>
            </a: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 is required for this process.  See security instructions on slide #5.</a:t>
            </a:r>
          </a:p>
        </p:txBody>
      </p:sp>
      <p:pic>
        <p:nvPicPr>
          <p:cNvPr id="14" name="Picture 13">
            <a:extLst>
              <a:ext uri="{FF2B5EF4-FFF2-40B4-BE49-F238E27FC236}">
                <a16:creationId xmlns:a16="http://schemas.microsoft.com/office/drawing/2014/main" id="{A242AF3D-09DD-4C2C-8CB0-34CAE69EBE9C}"/>
              </a:ext>
            </a:extLst>
          </p:cNvPr>
          <p:cNvPicPr>
            <a:picLocks noChangeAspect="1"/>
          </p:cNvPicPr>
          <p:nvPr/>
        </p:nvPicPr>
        <p:blipFill>
          <a:blip r:embed="rId6"/>
          <a:stretch>
            <a:fillRect/>
          </a:stretch>
        </p:blipFill>
        <p:spPr>
          <a:xfrm>
            <a:off x="4155238" y="2951326"/>
            <a:ext cx="2038350" cy="1371600"/>
          </a:xfrm>
          <a:prstGeom prst="rect">
            <a:avLst/>
          </a:prstGeom>
        </p:spPr>
      </p:pic>
      <p:pic>
        <p:nvPicPr>
          <p:cNvPr id="7" name="Picture 6">
            <a:extLst>
              <a:ext uri="{FF2B5EF4-FFF2-40B4-BE49-F238E27FC236}">
                <a16:creationId xmlns:a16="http://schemas.microsoft.com/office/drawing/2014/main" id="{F27E3AA9-E594-4BCA-96ED-D535B5459754}"/>
              </a:ext>
            </a:extLst>
          </p:cNvPr>
          <p:cNvPicPr>
            <a:picLocks noChangeAspect="1"/>
          </p:cNvPicPr>
          <p:nvPr/>
        </p:nvPicPr>
        <p:blipFill>
          <a:blip r:embed="rId7"/>
          <a:stretch>
            <a:fillRect/>
          </a:stretch>
        </p:blipFill>
        <p:spPr>
          <a:xfrm>
            <a:off x="2760586" y="2869971"/>
            <a:ext cx="466790" cy="466790"/>
          </a:xfrm>
          <a:prstGeom prst="rect">
            <a:avLst/>
          </a:prstGeom>
        </p:spPr>
      </p:pic>
      <p:sp>
        <p:nvSpPr>
          <p:cNvPr id="16" name="Oval 15">
            <a:extLst>
              <a:ext uri="{FF2B5EF4-FFF2-40B4-BE49-F238E27FC236}">
                <a16:creationId xmlns:a16="http://schemas.microsoft.com/office/drawing/2014/main" id="{D23F7AD3-1222-4028-8474-FD6362DD14AB}"/>
              </a:ext>
            </a:extLst>
          </p:cNvPr>
          <p:cNvSpPr/>
          <p:nvPr/>
        </p:nvSpPr>
        <p:spPr>
          <a:xfrm>
            <a:off x="5533553" y="3756893"/>
            <a:ext cx="529840" cy="37482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17" name="Oval 16">
            <a:extLst>
              <a:ext uri="{FF2B5EF4-FFF2-40B4-BE49-F238E27FC236}">
                <a16:creationId xmlns:a16="http://schemas.microsoft.com/office/drawing/2014/main" id="{30850E59-BA9D-4C99-BEBA-E0923F8DCF3B}"/>
              </a:ext>
            </a:extLst>
          </p:cNvPr>
          <p:cNvSpPr/>
          <p:nvPr/>
        </p:nvSpPr>
        <p:spPr>
          <a:xfrm>
            <a:off x="8831521" y="2311640"/>
            <a:ext cx="657224" cy="430795"/>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86833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87958" y="6329994"/>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BFAEE3B9-0037-492C-8E3E-E81A22B94D9E}"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21</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356354" name="Rectangle 2"/>
          <p:cNvSpPr>
            <a:spLocks noGrp="1" noChangeArrowheads="1"/>
          </p:cNvSpPr>
          <p:nvPr>
            <p:ph type="title" idx="4294967295"/>
          </p:nvPr>
        </p:nvSpPr>
        <p:spPr>
          <a:xfrm>
            <a:off x="899697" y="443345"/>
            <a:ext cx="9947267" cy="1279954"/>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p>
        </p:txBody>
      </p:sp>
      <p:pic>
        <p:nvPicPr>
          <p:cNvPr id="3" name="Picture 2">
            <a:extLst>
              <a:ext uri="{FF2B5EF4-FFF2-40B4-BE49-F238E27FC236}">
                <a16:creationId xmlns:a16="http://schemas.microsoft.com/office/drawing/2014/main" id="{A1C1D15D-2F8F-4750-ABEC-B921D18BC03F}"/>
              </a:ext>
            </a:extLst>
          </p:cNvPr>
          <p:cNvPicPr>
            <a:picLocks noChangeAspect="1"/>
          </p:cNvPicPr>
          <p:nvPr/>
        </p:nvPicPr>
        <p:blipFill>
          <a:blip r:embed="rId3"/>
          <a:stretch>
            <a:fillRect/>
          </a:stretch>
        </p:blipFill>
        <p:spPr>
          <a:xfrm>
            <a:off x="1805709" y="1895552"/>
            <a:ext cx="3800475" cy="2257425"/>
          </a:xfrm>
          <a:prstGeom prst="rect">
            <a:avLst/>
          </a:prstGeom>
        </p:spPr>
      </p:pic>
      <p:sp>
        <p:nvSpPr>
          <p:cNvPr id="7" name="Rectangle 6">
            <a:extLst>
              <a:ext uri="{FF2B5EF4-FFF2-40B4-BE49-F238E27FC236}">
                <a16:creationId xmlns:a16="http://schemas.microsoft.com/office/drawing/2014/main" id="{799D3A9B-D2DC-4658-8092-8E8BC248D397}"/>
              </a:ext>
            </a:extLst>
          </p:cNvPr>
          <p:cNvSpPr/>
          <p:nvPr/>
        </p:nvSpPr>
        <p:spPr>
          <a:xfrm>
            <a:off x="580428" y="4325230"/>
            <a:ext cx="10051511" cy="2308324"/>
          </a:xfrm>
          <a:prstGeom prst="rect">
            <a:avLst/>
          </a:prstGeom>
        </p:spPr>
        <p:txBody>
          <a:bodyPr wrap="square">
            <a:spAutoFit/>
          </a:bodyPr>
          <a:lstStyle/>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Click Browse.</a:t>
            </a:r>
          </a:p>
          <a:p>
            <a:pPr marL="457200" marR="0" lvl="1" indent="0" algn="l" defTabSz="457200" rtl="0" eaLnBrk="1" fontAlgn="auto" latinLnBrk="0" hangingPunct="1">
              <a:lnSpc>
                <a:spcPct val="8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This will connect your computer to Xtender and allow you to select the scanned backup documents. </a:t>
            </a:r>
          </a:p>
          <a:p>
            <a:pPr marL="0" marR="0" lvl="0" indent="0" algn="l" defTabSz="457200" rtl="0" eaLnBrk="1" fontAlgn="auto" latinLnBrk="0" hangingPunct="1">
              <a:lnSpc>
                <a:spcPct val="8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Select the scanned backup documents.</a:t>
            </a:r>
          </a:p>
          <a:p>
            <a:pPr marL="457200" marR="0" lvl="1" indent="0" algn="l" defTabSz="457200" rtl="0" eaLnBrk="1" fontAlgn="auto" latinLnBrk="0" hangingPunct="1">
              <a:lnSpc>
                <a:spcPct val="8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Word, Excel, Email, and PDF documents are acceptable.</a:t>
            </a: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Click OPEN.  </a:t>
            </a: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Click UPLOAD.  </a:t>
            </a:r>
          </a:p>
          <a:p>
            <a:pPr marL="0" marR="0" lvl="0" indent="0" algn="l" defTabSz="457200" rtl="0" eaLnBrk="1" fontAlgn="auto" latinLnBrk="0" hangingPunct="1">
              <a:lnSpc>
                <a:spcPct val="8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285750" marR="0" lvl="0" indent="-285750" algn="l" defTabSz="4572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Return to Banner Admin Pages by clicking on the Application Navigator tab located in the top left-hand corner.</a:t>
            </a:r>
          </a:p>
        </p:txBody>
      </p:sp>
      <p:sp>
        <p:nvSpPr>
          <p:cNvPr id="6" name="Oval 5">
            <a:extLst>
              <a:ext uri="{FF2B5EF4-FFF2-40B4-BE49-F238E27FC236}">
                <a16:creationId xmlns:a16="http://schemas.microsoft.com/office/drawing/2014/main" id="{1C04A705-3D8D-4AA6-9A23-F586A6AB22B0}"/>
              </a:ext>
            </a:extLst>
          </p:cNvPr>
          <p:cNvSpPr/>
          <p:nvPr/>
        </p:nvSpPr>
        <p:spPr>
          <a:xfrm>
            <a:off x="2526459" y="2570813"/>
            <a:ext cx="1179487" cy="382249"/>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00107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670263" y="6350518"/>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22</a:t>
            </a:fld>
            <a:endParaRPr lang="en-US" altLang="en-US" sz="1400" dirty="0"/>
          </a:p>
        </p:txBody>
      </p:sp>
      <p:sp>
        <p:nvSpPr>
          <p:cNvPr id="3" name="TextBox 2">
            <a:extLst>
              <a:ext uri="{FF2B5EF4-FFF2-40B4-BE49-F238E27FC236}">
                <a16:creationId xmlns:a16="http://schemas.microsoft.com/office/drawing/2014/main" id="{D9D08186-0A93-4DA2-842F-59C9789EFBD3}"/>
              </a:ext>
            </a:extLst>
          </p:cNvPr>
          <p:cNvSpPr txBox="1"/>
          <p:nvPr/>
        </p:nvSpPr>
        <p:spPr>
          <a:xfrm>
            <a:off x="1921079" y="5595457"/>
            <a:ext cx="7692704" cy="646331"/>
          </a:xfrm>
          <a:prstGeom prst="rect">
            <a:avLst/>
          </a:prstGeom>
          <a:noFill/>
        </p:spPr>
        <p:txBody>
          <a:bodyPr wrap="square" rtlCol="0">
            <a:spAutoFit/>
          </a:bodyPr>
          <a:lstStyle/>
          <a:p>
            <a:r>
              <a:rPr lang="en-US" dirty="0">
                <a:solidFill>
                  <a:schemeClr val="bg1"/>
                </a:solidFill>
              </a:rPr>
              <a:t>Automated emails will be sent to the ORGN approver(s).  After the ORGN is approved, then automated emails will be sent to FUND approvers.</a:t>
            </a:r>
            <a:endParaRPr lang="en-US" dirty="0"/>
          </a:p>
        </p:txBody>
      </p:sp>
      <p:pic>
        <p:nvPicPr>
          <p:cNvPr id="4" name="Picture 3">
            <a:extLst>
              <a:ext uri="{FF2B5EF4-FFF2-40B4-BE49-F238E27FC236}">
                <a16:creationId xmlns:a16="http://schemas.microsoft.com/office/drawing/2014/main" id="{752BDB07-9768-4F40-A16F-AA7E2A4A554D}"/>
              </a:ext>
            </a:extLst>
          </p:cNvPr>
          <p:cNvPicPr>
            <a:picLocks noChangeAspect="1"/>
          </p:cNvPicPr>
          <p:nvPr/>
        </p:nvPicPr>
        <p:blipFill>
          <a:blip r:embed="rId3"/>
          <a:stretch>
            <a:fillRect/>
          </a:stretch>
        </p:blipFill>
        <p:spPr>
          <a:xfrm>
            <a:off x="1805709" y="3039668"/>
            <a:ext cx="3429000" cy="1219200"/>
          </a:xfrm>
          <a:prstGeom prst="rect">
            <a:avLst/>
          </a:prstGeom>
        </p:spPr>
      </p:pic>
      <p:pic>
        <p:nvPicPr>
          <p:cNvPr id="8" name="Picture 7">
            <a:extLst>
              <a:ext uri="{FF2B5EF4-FFF2-40B4-BE49-F238E27FC236}">
                <a16:creationId xmlns:a16="http://schemas.microsoft.com/office/drawing/2014/main" id="{7EDDF7B2-3860-4708-A8BB-67D4192FC6AC}"/>
              </a:ext>
            </a:extLst>
          </p:cNvPr>
          <p:cNvPicPr>
            <a:picLocks noChangeAspect="1"/>
          </p:cNvPicPr>
          <p:nvPr/>
        </p:nvPicPr>
        <p:blipFill>
          <a:blip r:embed="rId4"/>
          <a:stretch>
            <a:fillRect/>
          </a:stretch>
        </p:blipFill>
        <p:spPr>
          <a:xfrm>
            <a:off x="1781218" y="4393473"/>
            <a:ext cx="7972425" cy="771525"/>
          </a:xfrm>
          <a:prstGeom prst="rect">
            <a:avLst/>
          </a:prstGeom>
        </p:spPr>
      </p:pic>
      <p:sp>
        <p:nvSpPr>
          <p:cNvPr id="11" name="Oval 10">
            <a:extLst>
              <a:ext uri="{FF2B5EF4-FFF2-40B4-BE49-F238E27FC236}">
                <a16:creationId xmlns:a16="http://schemas.microsoft.com/office/drawing/2014/main" id="{DACA76F4-68FA-46B7-8A2D-C584FFE9AB1D}"/>
              </a:ext>
            </a:extLst>
          </p:cNvPr>
          <p:cNvSpPr/>
          <p:nvPr/>
        </p:nvSpPr>
        <p:spPr>
          <a:xfrm>
            <a:off x="7972968" y="4699949"/>
            <a:ext cx="1640815" cy="33850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54F9ED05-8C54-494E-9ABF-F6FC635093EA}"/>
              </a:ext>
            </a:extLst>
          </p:cNvPr>
          <p:cNvSpPr/>
          <p:nvPr/>
        </p:nvSpPr>
        <p:spPr>
          <a:xfrm>
            <a:off x="1629146" y="3649268"/>
            <a:ext cx="1194944" cy="48908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3AA4926-B8B2-44E7-8A4F-B5D85B45843C}"/>
              </a:ext>
            </a:extLst>
          </p:cNvPr>
          <p:cNvSpPr txBox="1"/>
          <p:nvPr/>
        </p:nvSpPr>
        <p:spPr>
          <a:xfrm>
            <a:off x="1781218" y="2224663"/>
            <a:ext cx="8382000" cy="646331"/>
          </a:xfrm>
          <a:prstGeom prst="rect">
            <a:avLst/>
          </a:prstGeom>
          <a:noFill/>
        </p:spPr>
        <p:txBody>
          <a:bodyPr wrap="square" rtlCol="0">
            <a:spAutoFit/>
          </a:bodyPr>
          <a:lstStyle/>
          <a:p>
            <a:r>
              <a:rPr lang="en-US" dirty="0">
                <a:solidFill>
                  <a:schemeClr val="bg1"/>
                </a:solidFill>
              </a:rPr>
              <a:t>Go to Related, Select FGIJSUM to Review transaction summary for accuracy. Press the Alt and Page Down keys simultaneously to move to the next block, then click Complete.</a:t>
            </a:r>
            <a:endParaRPr lang="en-US" dirty="0"/>
          </a:p>
        </p:txBody>
      </p:sp>
      <p:sp>
        <p:nvSpPr>
          <p:cNvPr id="14" name="Oval 13">
            <a:extLst>
              <a:ext uri="{FF2B5EF4-FFF2-40B4-BE49-F238E27FC236}">
                <a16:creationId xmlns:a16="http://schemas.microsoft.com/office/drawing/2014/main" id="{79FB2216-7D93-4F4A-9702-198FE2C6D340}"/>
              </a:ext>
            </a:extLst>
          </p:cNvPr>
          <p:cNvSpPr/>
          <p:nvPr/>
        </p:nvSpPr>
        <p:spPr>
          <a:xfrm>
            <a:off x="9753643" y="4088930"/>
            <a:ext cx="2005514" cy="1380610"/>
          </a:xfrm>
          <a:prstGeom prst="ellipse">
            <a:avLst/>
          </a:prstGeom>
          <a:solidFill>
            <a:srgbClr val="CC99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A green notification states the JE has been sent to the approval queue.</a:t>
            </a:r>
            <a:endParaRPr lang="en-US" sz="1400" dirty="0"/>
          </a:p>
        </p:txBody>
      </p:sp>
      <p:sp>
        <p:nvSpPr>
          <p:cNvPr id="15" name="Rectangle 2">
            <a:extLst>
              <a:ext uri="{FF2B5EF4-FFF2-40B4-BE49-F238E27FC236}">
                <a16:creationId xmlns:a16="http://schemas.microsoft.com/office/drawing/2014/main" id="{B7B89951-FF0F-48AB-9ADA-B9F0CDDB2072}"/>
              </a:ext>
            </a:extLst>
          </p:cNvPr>
          <p:cNvSpPr txBox="1">
            <a:spLocks noChangeArrowheads="1"/>
          </p:cNvSpPr>
          <p:nvPr/>
        </p:nvSpPr>
        <p:spPr bwMode="black">
          <a:xfrm>
            <a:off x="685175" y="443345"/>
            <a:ext cx="10821649" cy="1350859"/>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n-US" sz="3600" dirty="0">
                <a:solidFill>
                  <a:schemeClr val="bg1"/>
                </a:solidFill>
                <a:latin typeface="Arial" panose="020B0604020202020204" pitchFamily="34" charset="0"/>
                <a:ea typeface="Times New Roman" panose="02020603050405020304" pitchFamily="18" charset="0"/>
              </a:rPr>
              <a:t>FGAJVCD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Detailed Entry</a:t>
            </a:r>
          </a:p>
        </p:txBody>
      </p:sp>
    </p:spTree>
    <p:extLst>
      <p:ext uri="{BB962C8B-B14F-4D97-AF65-F5344CB8AC3E}">
        <p14:creationId xmlns:p14="http://schemas.microsoft.com/office/powerpoint/2010/main" val="359513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56400" y="6241788"/>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fld id="{BFAEE3B9-0037-492C-8E3E-E81A22B94D9E}"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23</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356354" name="Rectangle 2"/>
          <p:cNvSpPr>
            <a:spLocks noGrp="1" noChangeArrowheads="1"/>
          </p:cNvSpPr>
          <p:nvPr>
            <p:ph type="title" idx="4294967295"/>
          </p:nvPr>
        </p:nvSpPr>
        <p:spPr>
          <a:xfrm>
            <a:off x="1805709" y="443345"/>
            <a:ext cx="8382000" cy="1117007"/>
          </a:xfrm>
        </p:spPr>
        <p:txBody>
          <a:bodyPr>
            <a:normAutofit/>
          </a:bodyPr>
          <a:lstStyle/>
          <a:p>
            <a:pPr>
              <a:defRPr/>
            </a:pPr>
            <a:r>
              <a:rPr lang="en-US" sz="3600" dirty="0">
                <a:solidFill>
                  <a:schemeClr val="bg1"/>
                </a:solidFill>
                <a:latin typeface="Arial" panose="020B0604020202020204" pitchFamily="34" charset="0"/>
                <a:ea typeface="Times New Roman" panose="02020603050405020304" pitchFamily="18" charset="0"/>
              </a:rPr>
              <a:t>Approval routing</a:t>
            </a:r>
            <a:endParaRPr lang="en-US" sz="3600" dirty="0"/>
          </a:p>
        </p:txBody>
      </p:sp>
      <p:sp>
        <p:nvSpPr>
          <p:cNvPr id="13" name="TextBox 12">
            <a:extLst>
              <a:ext uri="{FF2B5EF4-FFF2-40B4-BE49-F238E27FC236}">
                <a16:creationId xmlns:a16="http://schemas.microsoft.com/office/drawing/2014/main" id="{63AA4926-B8B2-44E7-8A4F-B5D85B45843C}"/>
              </a:ext>
            </a:extLst>
          </p:cNvPr>
          <p:cNvSpPr txBox="1"/>
          <p:nvPr/>
        </p:nvSpPr>
        <p:spPr>
          <a:xfrm>
            <a:off x="1805708" y="1944193"/>
            <a:ext cx="8571474"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Automated emails are sent to the next approver for every completed document. Every document will receive an ORGN approval and a FUND approval, both of which are required.   There are some divisions that require more than one ORGN approval so there may be multiple ORGN level approvals on one document.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ORGN level approvals will have LVL1 and LVL2 in the queue description.   These approvals are required before the document will proceed to the FUND level approval.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All FUND level approvals will have LVL3 in the queue description.   Every FUND type will be approved (State, Grant, ITF, Foundation).  Once the document has been approved at this level, the document will proceed to posting in Banner.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***NOTE, only one approval is needed for each approval level.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***ecuBIC Query </a:t>
            </a: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hlinkClick r:id="rId3"/>
              </a:rPr>
              <a:t>Journal Voucher Summary</a:t>
            </a:r>
            <a:r>
              <a:rPr kumimoji="0" lang="en-US" sz="1800" b="0" i="0" u="none" strike="noStrike" kern="1200" cap="none" spc="0" normalizeH="0" baseline="0" noProof="0" dirty="0">
                <a:ln>
                  <a:noFill/>
                </a:ln>
                <a:solidFill>
                  <a:srgbClr val="000000"/>
                </a:solidFill>
                <a:effectLst/>
                <a:uLnTx/>
                <a:uFillTx/>
                <a:latin typeface="Gill Sans MT" panose="020B0502020104020203"/>
                <a:ea typeface="+mn-ea"/>
                <a:cs typeface="+mn-cs"/>
              </a:rPr>
              <a:t> list pending approval and completed approval.</a:t>
            </a:r>
          </a:p>
        </p:txBody>
      </p:sp>
    </p:spTree>
    <p:extLst>
      <p:ext uri="{BB962C8B-B14F-4D97-AF65-F5344CB8AC3E}">
        <p14:creationId xmlns:p14="http://schemas.microsoft.com/office/powerpoint/2010/main" val="2954746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42691" y="6316795"/>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24</a:t>
            </a:fld>
            <a:endParaRPr lang="en-US" altLang="en-US" sz="1400" dirty="0"/>
          </a:p>
        </p:txBody>
      </p:sp>
      <p:sp>
        <p:nvSpPr>
          <p:cNvPr id="356354" name="Rectangle 2"/>
          <p:cNvSpPr>
            <a:spLocks noGrp="1" noChangeArrowheads="1"/>
          </p:cNvSpPr>
          <p:nvPr>
            <p:ph type="title" idx="4294967295"/>
          </p:nvPr>
        </p:nvSpPr>
        <p:spPr>
          <a:xfrm>
            <a:off x="1905000" y="443345"/>
            <a:ext cx="8382000" cy="1264066"/>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FOAdocu</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Documents listed by user</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904999" y="1793450"/>
            <a:ext cx="8381999" cy="369332"/>
          </a:xfrm>
          <a:prstGeom prst="rect">
            <a:avLst/>
          </a:prstGeom>
          <a:noFill/>
        </p:spPr>
        <p:txBody>
          <a:bodyPr wrap="square" rtlCol="0">
            <a:spAutoFit/>
          </a:bodyPr>
          <a:lstStyle/>
          <a:p>
            <a:pPr marL="0" indent="0">
              <a:buNone/>
            </a:pPr>
            <a:r>
              <a:rPr lang="en-US" dirty="0">
                <a:solidFill>
                  <a:schemeClr val="bg1"/>
                </a:solidFill>
              </a:rPr>
              <a:t>Enter JV in the Document Type, then Click Go to view a list of all user’s Journal Entries.</a:t>
            </a:r>
            <a:endParaRPr lang="en-US" dirty="0"/>
          </a:p>
        </p:txBody>
      </p:sp>
      <p:pic>
        <p:nvPicPr>
          <p:cNvPr id="3" name="Picture 2">
            <a:extLst>
              <a:ext uri="{FF2B5EF4-FFF2-40B4-BE49-F238E27FC236}">
                <a16:creationId xmlns:a16="http://schemas.microsoft.com/office/drawing/2014/main" id="{8D015470-2BFD-4E1F-BC9F-E5F0E7542E04}"/>
              </a:ext>
            </a:extLst>
          </p:cNvPr>
          <p:cNvPicPr>
            <a:picLocks noChangeAspect="1"/>
          </p:cNvPicPr>
          <p:nvPr/>
        </p:nvPicPr>
        <p:blipFill>
          <a:blip r:embed="rId3"/>
          <a:stretch>
            <a:fillRect/>
          </a:stretch>
        </p:blipFill>
        <p:spPr>
          <a:xfrm>
            <a:off x="380999" y="3348242"/>
            <a:ext cx="10990217" cy="900115"/>
          </a:xfrm>
          <a:prstGeom prst="rect">
            <a:avLst/>
          </a:prstGeom>
        </p:spPr>
      </p:pic>
      <p:sp>
        <p:nvSpPr>
          <p:cNvPr id="7" name="Content Placeholder 5">
            <a:extLst>
              <a:ext uri="{FF2B5EF4-FFF2-40B4-BE49-F238E27FC236}">
                <a16:creationId xmlns:a16="http://schemas.microsoft.com/office/drawing/2014/main" id="{F62634AC-8579-4BC3-8752-4FC31B1E4103}"/>
              </a:ext>
            </a:extLst>
          </p:cNvPr>
          <p:cNvSpPr txBox="1">
            <a:spLocks/>
          </p:cNvSpPr>
          <p:nvPr/>
        </p:nvSpPr>
        <p:spPr>
          <a:xfrm>
            <a:off x="1905000" y="4248357"/>
            <a:ext cx="8229600" cy="2010807"/>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0"/>
              </a:spcBef>
              <a:buFont typeface="Arial" panose="020B0604020202020204" pitchFamily="34" charset="0"/>
              <a:buNone/>
            </a:pPr>
            <a:r>
              <a:rPr lang="en-US" dirty="0">
                <a:solidFill>
                  <a:schemeClr val="bg1"/>
                </a:solidFill>
              </a:rPr>
              <a:t>Status column signifies 	I    Incomplete Document (changes can be made)</a:t>
            </a:r>
          </a:p>
          <a:p>
            <a:pPr marL="0" indent="0">
              <a:spcBef>
                <a:spcPts val="0"/>
              </a:spcBef>
              <a:buFont typeface="Arial" panose="020B0604020202020204" pitchFamily="34" charset="0"/>
              <a:buNone/>
            </a:pPr>
            <a:r>
              <a:rPr lang="en-US" dirty="0">
                <a:solidFill>
                  <a:schemeClr val="bg1"/>
                </a:solidFill>
              </a:rPr>
              <a:t>			C  Complete Document (in the approval process)</a:t>
            </a:r>
          </a:p>
          <a:p>
            <a:pPr marL="0" indent="0">
              <a:spcBef>
                <a:spcPts val="0"/>
              </a:spcBef>
              <a:buFont typeface="Arial" panose="020B0604020202020204" pitchFamily="34" charset="0"/>
              <a:buNone/>
            </a:pPr>
            <a:r>
              <a:rPr lang="en-US" dirty="0">
                <a:solidFill>
                  <a:schemeClr val="bg1"/>
                </a:solidFill>
              </a:rPr>
              <a:t>			P   Posted Document (in transaction history in Banner)</a:t>
            </a:r>
          </a:p>
          <a:p>
            <a:pPr marL="0" indent="0">
              <a:buNone/>
            </a:pPr>
            <a:r>
              <a:rPr lang="en-US" dirty="0">
                <a:solidFill>
                  <a:schemeClr val="bg1"/>
                </a:solidFill>
              </a:rPr>
              <a:t>Completed documents cannot be updated and are waiting on approvals before posting. </a:t>
            </a:r>
          </a:p>
          <a:p>
            <a:pPr marL="0" indent="0">
              <a:buNone/>
            </a:pPr>
            <a:r>
              <a:rPr lang="en-US" dirty="0">
                <a:solidFill>
                  <a:schemeClr val="bg1"/>
                </a:solidFill>
              </a:rPr>
              <a:t>To Recall a Journal Entry that is in the Approval Queue Process, click the edit box in the far-right Deny Document column.</a:t>
            </a:r>
            <a:endParaRPr lang="en-US" dirty="0"/>
          </a:p>
        </p:txBody>
      </p:sp>
      <p:sp>
        <p:nvSpPr>
          <p:cNvPr id="8" name="Oval 7">
            <a:extLst>
              <a:ext uri="{FF2B5EF4-FFF2-40B4-BE49-F238E27FC236}">
                <a16:creationId xmlns:a16="http://schemas.microsoft.com/office/drawing/2014/main" id="{7D6CFE34-1B16-4F8A-959C-842E14763DD9}"/>
              </a:ext>
            </a:extLst>
          </p:cNvPr>
          <p:cNvSpPr/>
          <p:nvPr/>
        </p:nvSpPr>
        <p:spPr>
          <a:xfrm>
            <a:off x="154617" y="3508688"/>
            <a:ext cx="811324" cy="76735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D0D68514-FA95-4FFD-A37D-F6476F788EAB}"/>
              </a:ext>
            </a:extLst>
          </p:cNvPr>
          <p:cNvSpPr/>
          <p:nvPr/>
        </p:nvSpPr>
        <p:spPr>
          <a:xfrm>
            <a:off x="9966746" y="3691192"/>
            <a:ext cx="1640815" cy="58485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A76B5F-0927-4949-AF67-8594275237ED}"/>
              </a:ext>
            </a:extLst>
          </p:cNvPr>
          <p:cNvSpPr/>
          <p:nvPr/>
        </p:nvSpPr>
        <p:spPr>
          <a:xfrm>
            <a:off x="10120934" y="4445987"/>
            <a:ext cx="2005514" cy="1380610"/>
          </a:xfrm>
          <a:prstGeom prst="ellipse">
            <a:avLst/>
          </a:prstGeom>
          <a:solidFill>
            <a:srgbClr val="CC99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To recall a journal entry, click the edit box in Deny Document column.</a:t>
            </a:r>
            <a:endParaRPr lang="en-US" sz="1400" dirty="0"/>
          </a:p>
        </p:txBody>
      </p:sp>
      <p:pic>
        <p:nvPicPr>
          <p:cNvPr id="4" name="Picture 3">
            <a:extLst>
              <a:ext uri="{FF2B5EF4-FFF2-40B4-BE49-F238E27FC236}">
                <a16:creationId xmlns:a16="http://schemas.microsoft.com/office/drawing/2014/main" id="{987C2629-2CE8-47D8-A860-C2D2ABD16D4C}"/>
              </a:ext>
            </a:extLst>
          </p:cNvPr>
          <p:cNvPicPr>
            <a:picLocks noChangeAspect="1"/>
          </p:cNvPicPr>
          <p:nvPr/>
        </p:nvPicPr>
        <p:blipFill>
          <a:blip r:embed="rId4"/>
          <a:stretch>
            <a:fillRect/>
          </a:stretch>
        </p:blipFill>
        <p:spPr>
          <a:xfrm>
            <a:off x="284939" y="2335786"/>
            <a:ext cx="11622122" cy="767357"/>
          </a:xfrm>
          <a:prstGeom prst="rect">
            <a:avLst/>
          </a:prstGeom>
        </p:spPr>
      </p:pic>
      <p:sp>
        <p:nvSpPr>
          <p:cNvPr id="12" name="Oval 11">
            <a:extLst>
              <a:ext uri="{FF2B5EF4-FFF2-40B4-BE49-F238E27FC236}">
                <a16:creationId xmlns:a16="http://schemas.microsoft.com/office/drawing/2014/main" id="{5B01D0A5-3E8D-4C1A-A656-45AFAEF4EB93}"/>
              </a:ext>
            </a:extLst>
          </p:cNvPr>
          <p:cNvSpPr/>
          <p:nvPr/>
        </p:nvSpPr>
        <p:spPr>
          <a:xfrm>
            <a:off x="8493785" y="2433487"/>
            <a:ext cx="1640815" cy="424557"/>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2726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55517" y="6371116"/>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25</a:t>
            </a:fld>
            <a:endParaRPr lang="en-US" altLang="en-US" sz="1400" dirty="0"/>
          </a:p>
        </p:txBody>
      </p:sp>
      <p:sp>
        <p:nvSpPr>
          <p:cNvPr id="356354" name="Rectangle 2"/>
          <p:cNvSpPr>
            <a:spLocks noGrp="1" noChangeArrowheads="1"/>
          </p:cNvSpPr>
          <p:nvPr>
            <p:ph type="title" idx="4294967295"/>
          </p:nvPr>
        </p:nvSpPr>
        <p:spPr>
          <a:xfrm>
            <a:off x="1139788" y="443345"/>
            <a:ext cx="9615729" cy="1194797"/>
          </a:xfrm>
        </p:spPr>
        <p:txBody>
          <a:bodyPr>
            <a:noAutofit/>
          </a:bodyPr>
          <a:lstStyle/>
          <a:p>
            <a:pPr>
              <a:defRPr/>
            </a:pPr>
            <a:r>
              <a:rPr lang="en-US" sz="3600" dirty="0">
                <a:solidFill>
                  <a:schemeClr val="bg1"/>
                </a:solidFill>
                <a:latin typeface="Arial" panose="020B0604020202020204" pitchFamily="34" charset="0"/>
                <a:ea typeface="Times New Roman" panose="02020603050405020304" pitchFamily="18" charset="0"/>
              </a:rPr>
              <a:t>Copy/reverse</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Entry</a:t>
            </a:r>
            <a:endParaRPr lang="en-US" sz="3600" dirty="0"/>
          </a:p>
        </p:txBody>
      </p:sp>
      <p:sp>
        <p:nvSpPr>
          <p:cNvPr id="3" name="TextBox 2">
            <a:extLst>
              <a:ext uri="{FF2B5EF4-FFF2-40B4-BE49-F238E27FC236}">
                <a16:creationId xmlns:a16="http://schemas.microsoft.com/office/drawing/2014/main" id="{D9D08186-0A93-4DA2-842F-59C9789EFBD3}"/>
              </a:ext>
            </a:extLst>
          </p:cNvPr>
          <p:cNvSpPr txBox="1"/>
          <p:nvPr/>
        </p:nvSpPr>
        <p:spPr>
          <a:xfrm>
            <a:off x="1516294" y="2779514"/>
            <a:ext cx="8548759" cy="1200329"/>
          </a:xfrm>
          <a:prstGeom prst="rect">
            <a:avLst/>
          </a:prstGeom>
          <a:noFill/>
        </p:spPr>
        <p:txBody>
          <a:bodyPr wrap="square" rtlCol="0">
            <a:spAutoFit/>
          </a:bodyPr>
          <a:lstStyle/>
          <a:p>
            <a:r>
              <a:rPr lang="en-US" dirty="0">
                <a:solidFill>
                  <a:schemeClr val="bg1"/>
                </a:solidFill>
              </a:rPr>
              <a:t>Enter the document number that will be copied and the new document number (based on two digit document prefix for departmental area).</a:t>
            </a:r>
          </a:p>
          <a:p>
            <a:r>
              <a:rPr lang="en-US" dirty="0">
                <a:solidFill>
                  <a:schemeClr val="bg1"/>
                </a:solidFill>
              </a:rPr>
              <a:t>Check the Reverse JV box, if needed.</a:t>
            </a:r>
          </a:p>
          <a:p>
            <a:r>
              <a:rPr lang="en-US" dirty="0">
                <a:solidFill>
                  <a:schemeClr val="bg1"/>
                </a:solidFill>
              </a:rPr>
              <a:t>Check the Copy Text box, if needed (will copy descriptions from FOATEXT).</a:t>
            </a:r>
            <a:endParaRPr lang="en-US" dirty="0"/>
          </a:p>
        </p:txBody>
      </p:sp>
      <p:sp>
        <p:nvSpPr>
          <p:cNvPr id="14" name="Oval 13">
            <a:extLst>
              <a:ext uri="{FF2B5EF4-FFF2-40B4-BE49-F238E27FC236}">
                <a16:creationId xmlns:a16="http://schemas.microsoft.com/office/drawing/2014/main" id="{79FB2216-7D93-4F4A-9702-198FE2C6D340}"/>
              </a:ext>
            </a:extLst>
          </p:cNvPr>
          <p:cNvSpPr/>
          <p:nvPr/>
        </p:nvSpPr>
        <p:spPr>
          <a:xfrm>
            <a:off x="9131003" y="1473148"/>
            <a:ext cx="2005514" cy="1380610"/>
          </a:xfrm>
          <a:prstGeom prst="ellipse">
            <a:avLst/>
          </a:prstGeom>
          <a:solidFill>
            <a:srgbClr val="CC99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Click the Copy button on  FGAJVCD, </a:t>
            </a:r>
            <a:endParaRPr lang="en-US" sz="1400" dirty="0"/>
          </a:p>
        </p:txBody>
      </p:sp>
      <p:pic>
        <p:nvPicPr>
          <p:cNvPr id="6" name="Picture 5">
            <a:extLst>
              <a:ext uri="{FF2B5EF4-FFF2-40B4-BE49-F238E27FC236}">
                <a16:creationId xmlns:a16="http://schemas.microsoft.com/office/drawing/2014/main" id="{D66B674D-39F9-4009-961D-37FF5C07A1EE}"/>
              </a:ext>
            </a:extLst>
          </p:cNvPr>
          <p:cNvPicPr>
            <a:picLocks noChangeAspect="1"/>
          </p:cNvPicPr>
          <p:nvPr/>
        </p:nvPicPr>
        <p:blipFill>
          <a:blip r:embed="rId3"/>
          <a:stretch>
            <a:fillRect/>
          </a:stretch>
        </p:blipFill>
        <p:spPr>
          <a:xfrm>
            <a:off x="1602557" y="4069375"/>
            <a:ext cx="8086725" cy="1847850"/>
          </a:xfrm>
          <a:prstGeom prst="rect">
            <a:avLst/>
          </a:prstGeom>
        </p:spPr>
      </p:pic>
      <p:sp>
        <p:nvSpPr>
          <p:cNvPr id="16" name="TextBox 15">
            <a:extLst>
              <a:ext uri="{FF2B5EF4-FFF2-40B4-BE49-F238E27FC236}">
                <a16:creationId xmlns:a16="http://schemas.microsoft.com/office/drawing/2014/main" id="{B49FB87A-1759-48DC-97AD-6F159C34800A}"/>
              </a:ext>
            </a:extLst>
          </p:cNvPr>
          <p:cNvSpPr txBox="1"/>
          <p:nvPr/>
        </p:nvSpPr>
        <p:spPr>
          <a:xfrm>
            <a:off x="1602557" y="5999105"/>
            <a:ext cx="8548759" cy="646331"/>
          </a:xfrm>
          <a:prstGeom prst="rect">
            <a:avLst/>
          </a:prstGeom>
          <a:noFill/>
        </p:spPr>
        <p:txBody>
          <a:bodyPr wrap="square" rtlCol="0">
            <a:spAutoFit/>
          </a:bodyPr>
          <a:lstStyle/>
          <a:p>
            <a:r>
              <a:rPr lang="en-US" dirty="0">
                <a:solidFill>
                  <a:schemeClr val="bg1"/>
                </a:solidFill>
              </a:rPr>
              <a:t>Make changes to the journal voucher as needed and include comments on FOATEXT.  </a:t>
            </a:r>
          </a:p>
          <a:p>
            <a:r>
              <a:rPr lang="en-US" dirty="0">
                <a:solidFill>
                  <a:schemeClr val="bg1"/>
                </a:solidFill>
              </a:rPr>
              <a:t>Finish the journal voucher process.</a:t>
            </a:r>
            <a:endParaRPr lang="en-US" dirty="0"/>
          </a:p>
        </p:txBody>
      </p:sp>
      <p:pic>
        <p:nvPicPr>
          <p:cNvPr id="4" name="Picture 3">
            <a:extLst>
              <a:ext uri="{FF2B5EF4-FFF2-40B4-BE49-F238E27FC236}">
                <a16:creationId xmlns:a16="http://schemas.microsoft.com/office/drawing/2014/main" id="{7FEE2533-6ADE-8F93-7804-D03A0521B07D}"/>
              </a:ext>
            </a:extLst>
          </p:cNvPr>
          <p:cNvPicPr>
            <a:picLocks noChangeAspect="1"/>
          </p:cNvPicPr>
          <p:nvPr/>
        </p:nvPicPr>
        <p:blipFill>
          <a:blip r:embed="rId4"/>
          <a:stretch>
            <a:fillRect/>
          </a:stretch>
        </p:blipFill>
        <p:spPr>
          <a:xfrm>
            <a:off x="2921769" y="1720022"/>
            <a:ext cx="5448300" cy="1152525"/>
          </a:xfrm>
          <a:prstGeom prst="rect">
            <a:avLst/>
          </a:prstGeom>
        </p:spPr>
      </p:pic>
      <p:sp>
        <p:nvSpPr>
          <p:cNvPr id="15" name="Oval 14">
            <a:extLst>
              <a:ext uri="{FF2B5EF4-FFF2-40B4-BE49-F238E27FC236}">
                <a16:creationId xmlns:a16="http://schemas.microsoft.com/office/drawing/2014/main" id="{5876C5D6-FAD0-461D-9674-B4CEB5A8300C}"/>
              </a:ext>
            </a:extLst>
          </p:cNvPr>
          <p:cNvSpPr/>
          <p:nvPr/>
        </p:nvSpPr>
        <p:spPr>
          <a:xfrm>
            <a:off x="4149858" y="2550477"/>
            <a:ext cx="1640815" cy="303281"/>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1300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55517" y="6371116"/>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26</a:t>
            </a:fld>
            <a:endParaRPr lang="en-US" altLang="en-US" sz="1400" dirty="0"/>
          </a:p>
        </p:txBody>
      </p:sp>
      <p:sp>
        <p:nvSpPr>
          <p:cNvPr id="356354" name="Rectangle 2"/>
          <p:cNvSpPr>
            <a:spLocks noGrp="1" noChangeArrowheads="1"/>
          </p:cNvSpPr>
          <p:nvPr>
            <p:ph type="title" idx="4294967295"/>
          </p:nvPr>
        </p:nvSpPr>
        <p:spPr>
          <a:xfrm>
            <a:off x="1139788" y="443345"/>
            <a:ext cx="9615729" cy="1194797"/>
          </a:xfrm>
        </p:spPr>
        <p:txBody>
          <a:bodyPr>
            <a:noAutofit/>
          </a:bodyPr>
          <a:lstStyle/>
          <a:p>
            <a:pPr>
              <a:defRPr/>
            </a:pPr>
            <a:r>
              <a:rPr lang="en-US" sz="3600" dirty="0">
                <a:solidFill>
                  <a:schemeClr val="bg1"/>
                </a:solidFill>
                <a:latin typeface="Arial" panose="020B0604020202020204" pitchFamily="34" charset="0"/>
                <a:ea typeface="Times New Roman" panose="02020603050405020304" pitchFamily="18" charset="0"/>
              </a:rPr>
              <a:t>delete</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Journal Voucher Entry</a:t>
            </a:r>
            <a:br>
              <a:rPr lang="en-US" sz="3600" dirty="0">
                <a:solidFill>
                  <a:schemeClr val="bg1"/>
                </a:solidFill>
                <a:latin typeface="Arial" panose="020B0604020202020204" pitchFamily="34" charset="0"/>
                <a:ea typeface="Times New Roman" panose="02020603050405020304" pitchFamily="18" charset="0"/>
              </a:rPr>
            </a:br>
            <a:r>
              <a:rPr lang="en-US" dirty="0">
                <a:solidFill>
                  <a:schemeClr val="bg1"/>
                </a:solidFill>
                <a:latin typeface="Arial" panose="020B0604020202020204" pitchFamily="34" charset="0"/>
                <a:ea typeface="Times New Roman" panose="02020603050405020304" pitchFamily="18" charset="0"/>
              </a:rPr>
              <a:t>(ONLY JV WITH STATUS I CAN BE DELETED)</a:t>
            </a:r>
            <a:endParaRPr lang="en-US" dirty="0"/>
          </a:p>
        </p:txBody>
      </p:sp>
      <p:sp>
        <p:nvSpPr>
          <p:cNvPr id="3" name="TextBox 2">
            <a:extLst>
              <a:ext uri="{FF2B5EF4-FFF2-40B4-BE49-F238E27FC236}">
                <a16:creationId xmlns:a16="http://schemas.microsoft.com/office/drawing/2014/main" id="{D9D08186-0A93-4DA2-842F-59C9789EFBD3}"/>
              </a:ext>
            </a:extLst>
          </p:cNvPr>
          <p:cNvSpPr txBox="1"/>
          <p:nvPr/>
        </p:nvSpPr>
        <p:spPr>
          <a:xfrm>
            <a:off x="567813" y="1751131"/>
            <a:ext cx="11503742" cy="369332"/>
          </a:xfrm>
          <a:prstGeom prst="rect">
            <a:avLst/>
          </a:prstGeom>
          <a:noFill/>
        </p:spPr>
        <p:txBody>
          <a:bodyPr wrap="square" rtlCol="0">
            <a:spAutoFit/>
          </a:bodyPr>
          <a:lstStyle/>
          <a:p>
            <a:r>
              <a:rPr lang="en-US" sz="1800" dirty="0">
                <a:solidFill>
                  <a:schemeClr val="bg1"/>
                </a:solidFill>
                <a:effectLst/>
                <a:latin typeface="Arial" panose="020B0604020202020204" pitchFamily="34" charset="0"/>
                <a:ea typeface="Calibri" panose="020F0502020204030204" pitchFamily="34" charset="0"/>
              </a:rPr>
              <a:t>Go to FGAJVCD.   Enter the document number that will be deleted and Click Go.</a:t>
            </a:r>
            <a:endParaRPr lang="en-US" dirty="0">
              <a:solidFill>
                <a:schemeClr val="bg1"/>
              </a:solidFill>
            </a:endParaRPr>
          </a:p>
        </p:txBody>
      </p:sp>
      <p:sp>
        <p:nvSpPr>
          <p:cNvPr id="16" name="TextBox 15">
            <a:extLst>
              <a:ext uri="{FF2B5EF4-FFF2-40B4-BE49-F238E27FC236}">
                <a16:creationId xmlns:a16="http://schemas.microsoft.com/office/drawing/2014/main" id="{B49FB87A-1759-48DC-97AD-6F159C34800A}"/>
              </a:ext>
            </a:extLst>
          </p:cNvPr>
          <p:cNvSpPr txBox="1"/>
          <p:nvPr/>
        </p:nvSpPr>
        <p:spPr>
          <a:xfrm>
            <a:off x="1602557" y="5999105"/>
            <a:ext cx="8548759" cy="369332"/>
          </a:xfrm>
          <a:prstGeom prst="rect">
            <a:avLst/>
          </a:prstGeom>
          <a:noFill/>
        </p:spPr>
        <p:txBody>
          <a:bodyPr wrap="square" rtlCol="0">
            <a:spAutoFit/>
          </a:bodyPr>
          <a:lstStyle/>
          <a:p>
            <a:r>
              <a:rPr lang="en-US" dirty="0">
                <a:solidFill>
                  <a:schemeClr val="bg1"/>
                </a:solidFill>
              </a:rPr>
              <a:t>Ma</a:t>
            </a:r>
            <a:endParaRPr lang="en-US" dirty="0"/>
          </a:p>
        </p:txBody>
      </p:sp>
      <p:pic>
        <p:nvPicPr>
          <p:cNvPr id="2053" name="Picture 1">
            <a:extLst>
              <a:ext uri="{FF2B5EF4-FFF2-40B4-BE49-F238E27FC236}">
                <a16:creationId xmlns:a16="http://schemas.microsoft.com/office/drawing/2014/main" id="{71070482-0A38-41F7-A928-94687CD312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0069" y="2140854"/>
            <a:ext cx="6286500" cy="10287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9">
            <a:extLst>
              <a:ext uri="{FF2B5EF4-FFF2-40B4-BE49-F238E27FC236}">
                <a16:creationId xmlns:a16="http://schemas.microsoft.com/office/drawing/2014/main" id="{808F34BA-D5D2-4C5C-A17A-D88E851B0C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0069" y="3767397"/>
            <a:ext cx="69723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0">
            <a:extLst>
              <a:ext uri="{FF2B5EF4-FFF2-40B4-BE49-F238E27FC236}">
                <a16:creationId xmlns:a16="http://schemas.microsoft.com/office/drawing/2014/main" id="{3E4D6C2B-BF9D-4984-9ADA-DF7D0D1192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886" y="5675470"/>
            <a:ext cx="6962775" cy="11525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Rounded Corners 12">
            <a:extLst>
              <a:ext uri="{FF2B5EF4-FFF2-40B4-BE49-F238E27FC236}">
                <a16:creationId xmlns:a16="http://schemas.microsoft.com/office/drawing/2014/main" id="{9EAE9D90-4874-4F28-9D58-FA680CE8880D}"/>
              </a:ext>
            </a:extLst>
          </p:cNvPr>
          <p:cNvSpPr/>
          <p:nvPr/>
        </p:nvSpPr>
        <p:spPr>
          <a:xfrm>
            <a:off x="6805773" y="4333467"/>
            <a:ext cx="533400" cy="206375"/>
          </a:xfrm>
          <a:prstGeom prst="roundRect">
            <a:avLst/>
          </a:prstGeom>
          <a:noFill/>
          <a:ln w="381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Rectangle: Rounded Corners 16">
            <a:extLst>
              <a:ext uri="{FF2B5EF4-FFF2-40B4-BE49-F238E27FC236}">
                <a16:creationId xmlns:a16="http://schemas.microsoft.com/office/drawing/2014/main" id="{E5695D35-A30B-4321-91B2-D4B471F73657}"/>
              </a:ext>
            </a:extLst>
          </p:cNvPr>
          <p:cNvSpPr/>
          <p:nvPr/>
        </p:nvSpPr>
        <p:spPr>
          <a:xfrm>
            <a:off x="6684010" y="2414336"/>
            <a:ext cx="969488" cy="252505"/>
          </a:xfrm>
          <a:prstGeom prst="roundRect">
            <a:avLst/>
          </a:prstGeom>
          <a:noFill/>
          <a:ln w="381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8" name="Rectangle: Rounded Corners 17">
            <a:extLst>
              <a:ext uri="{FF2B5EF4-FFF2-40B4-BE49-F238E27FC236}">
                <a16:creationId xmlns:a16="http://schemas.microsoft.com/office/drawing/2014/main" id="{91A58EBE-C8FE-4DCD-8F6A-FBA636099477}"/>
              </a:ext>
            </a:extLst>
          </p:cNvPr>
          <p:cNvSpPr/>
          <p:nvPr/>
        </p:nvSpPr>
        <p:spPr>
          <a:xfrm flipV="1">
            <a:off x="6758148" y="6115049"/>
            <a:ext cx="581025" cy="177401"/>
          </a:xfrm>
          <a:prstGeom prst="roundRect">
            <a:avLst/>
          </a:prstGeom>
          <a:noFill/>
          <a:ln w="381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 name="Rectangle 8">
            <a:extLst>
              <a:ext uri="{FF2B5EF4-FFF2-40B4-BE49-F238E27FC236}">
                <a16:creationId xmlns:a16="http://schemas.microsoft.com/office/drawing/2014/main" id="{B709728A-02EF-4807-8CC2-F974A96069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9">
            <a:extLst>
              <a:ext uri="{FF2B5EF4-FFF2-40B4-BE49-F238E27FC236}">
                <a16:creationId xmlns:a16="http://schemas.microsoft.com/office/drawing/2014/main" id="{501C56FD-81EF-4060-90C9-58A81076D718}"/>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Enter the document number that will be deleted and Click Go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10">
            <a:extLst>
              <a:ext uri="{FF2B5EF4-FFF2-40B4-BE49-F238E27FC236}">
                <a16:creationId xmlns:a16="http://schemas.microsoft.com/office/drawing/2014/main" id="{CAE74193-555E-4916-853B-75FAD7C86ABF}"/>
              </a:ext>
            </a:extLst>
          </p:cNvPr>
          <p:cNvSpPr>
            <a:spLocks noChangeArrowheads="1"/>
          </p:cNvSpPr>
          <p:nvPr/>
        </p:nvSpPr>
        <p:spPr bwMode="auto">
          <a:xfrm>
            <a:off x="0" y="1485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Click Delete.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11">
            <a:extLst>
              <a:ext uri="{FF2B5EF4-FFF2-40B4-BE49-F238E27FC236}">
                <a16:creationId xmlns:a16="http://schemas.microsoft.com/office/drawing/2014/main" id="{AFBB2E30-9D04-4C1E-907B-2B228698D30D}"/>
              </a:ext>
            </a:extLst>
          </p:cNvPr>
          <p:cNvSpPr>
            <a:spLocks noChangeArrowheads="1"/>
          </p:cNvSpPr>
          <p:nvPr/>
        </p:nvSpPr>
        <p:spPr bwMode="auto">
          <a:xfrm>
            <a:off x="0" y="1943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2">
            <a:extLst>
              <a:ext uri="{FF2B5EF4-FFF2-40B4-BE49-F238E27FC236}">
                <a16:creationId xmlns:a16="http://schemas.microsoft.com/office/drawing/2014/main" id="{3CBDA388-E782-4FF8-9DEE-747A51965887}"/>
              </a:ext>
            </a:extLst>
          </p:cNvPr>
          <p:cNvSpPr>
            <a:spLocks noChangeArrowheads="1"/>
          </p:cNvSpPr>
          <p:nvPr/>
        </p:nvSpPr>
        <p:spPr bwMode="auto">
          <a:xfrm>
            <a:off x="0" y="3390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Click Delete a second time.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3">
            <a:extLst>
              <a:ext uri="{FF2B5EF4-FFF2-40B4-BE49-F238E27FC236}">
                <a16:creationId xmlns:a16="http://schemas.microsoft.com/office/drawing/2014/main" id="{CD6B53CA-5E1A-482D-B002-CF92408FDE2A}"/>
              </a:ext>
            </a:extLst>
          </p:cNvPr>
          <p:cNvSpPr>
            <a:spLocks noChangeArrowheads="1"/>
          </p:cNvSpPr>
          <p:nvPr/>
        </p:nvSpPr>
        <p:spPr bwMode="auto">
          <a:xfrm>
            <a:off x="0" y="3390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4">
            <a:extLst>
              <a:ext uri="{FF2B5EF4-FFF2-40B4-BE49-F238E27FC236}">
                <a16:creationId xmlns:a16="http://schemas.microsoft.com/office/drawing/2014/main" id="{C8AF8EBA-8CB7-4A7C-A532-EA5235E7AA17}"/>
              </a:ext>
            </a:extLst>
          </p:cNvPr>
          <p:cNvSpPr>
            <a:spLocks noChangeArrowheads="1"/>
          </p:cNvSpPr>
          <p:nvPr/>
        </p:nvSpPr>
        <p:spPr bwMode="auto">
          <a:xfrm>
            <a:off x="0" y="4543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green notification will pop up that states the Deletion is completed.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Rounded Corners 24">
            <a:extLst>
              <a:ext uri="{FF2B5EF4-FFF2-40B4-BE49-F238E27FC236}">
                <a16:creationId xmlns:a16="http://schemas.microsoft.com/office/drawing/2014/main" id="{1C339848-EB47-4016-8691-FAC233575973}"/>
              </a:ext>
            </a:extLst>
          </p:cNvPr>
          <p:cNvSpPr/>
          <p:nvPr/>
        </p:nvSpPr>
        <p:spPr>
          <a:xfrm>
            <a:off x="1177886" y="2417306"/>
            <a:ext cx="1740214" cy="222311"/>
          </a:xfrm>
          <a:prstGeom prst="roundRect">
            <a:avLst/>
          </a:prstGeom>
          <a:noFill/>
          <a:ln w="381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6" name="TextBox 25">
            <a:extLst>
              <a:ext uri="{FF2B5EF4-FFF2-40B4-BE49-F238E27FC236}">
                <a16:creationId xmlns:a16="http://schemas.microsoft.com/office/drawing/2014/main" id="{13EC4553-9DE9-4590-99F8-2489FF89FEAE}"/>
              </a:ext>
            </a:extLst>
          </p:cNvPr>
          <p:cNvSpPr txBox="1"/>
          <p:nvPr/>
        </p:nvSpPr>
        <p:spPr>
          <a:xfrm>
            <a:off x="567813" y="3375848"/>
            <a:ext cx="8548759" cy="369332"/>
          </a:xfrm>
          <a:prstGeom prst="rect">
            <a:avLst/>
          </a:prstGeom>
          <a:noFill/>
        </p:spPr>
        <p:txBody>
          <a:bodyPr wrap="square" rtlCol="0">
            <a:spAutoFit/>
          </a:bodyPr>
          <a:lstStyle/>
          <a:p>
            <a:r>
              <a:rPr lang="en-US" sz="1800" dirty="0">
                <a:solidFill>
                  <a:schemeClr val="bg1"/>
                </a:solidFill>
                <a:effectLst/>
                <a:latin typeface="Arial" panose="020B0604020202020204" pitchFamily="34" charset="0"/>
                <a:ea typeface="Calibri" panose="020F0502020204030204" pitchFamily="34" charset="0"/>
              </a:rPr>
              <a:t>Click Delete.</a:t>
            </a:r>
            <a:endParaRPr lang="en-US" dirty="0">
              <a:solidFill>
                <a:schemeClr val="bg1"/>
              </a:solidFill>
            </a:endParaRPr>
          </a:p>
        </p:txBody>
      </p:sp>
      <p:sp>
        <p:nvSpPr>
          <p:cNvPr id="27" name="TextBox 26">
            <a:extLst>
              <a:ext uri="{FF2B5EF4-FFF2-40B4-BE49-F238E27FC236}">
                <a16:creationId xmlns:a16="http://schemas.microsoft.com/office/drawing/2014/main" id="{F24A49D8-003F-48D5-8036-D49286FBF0FE}"/>
              </a:ext>
            </a:extLst>
          </p:cNvPr>
          <p:cNvSpPr txBox="1"/>
          <p:nvPr/>
        </p:nvSpPr>
        <p:spPr>
          <a:xfrm>
            <a:off x="384893" y="5338087"/>
            <a:ext cx="8548759" cy="369332"/>
          </a:xfrm>
          <a:prstGeom prst="rect">
            <a:avLst/>
          </a:prstGeom>
          <a:noFill/>
        </p:spPr>
        <p:txBody>
          <a:bodyPr wrap="square" rtlCol="0">
            <a:spAutoFit/>
          </a:bodyPr>
          <a:lstStyle/>
          <a:p>
            <a:r>
              <a:rPr lang="en-US" sz="1800" dirty="0">
                <a:solidFill>
                  <a:schemeClr val="bg1"/>
                </a:solidFill>
                <a:effectLst/>
                <a:latin typeface="Arial" panose="020B0604020202020204" pitchFamily="34" charset="0"/>
                <a:ea typeface="Calibri" panose="020F0502020204030204" pitchFamily="34" charset="0"/>
              </a:rPr>
              <a:t>Click Delete a second time.</a:t>
            </a:r>
            <a:endParaRPr lang="en-US" dirty="0">
              <a:solidFill>
                <a:schemeClr val="bg1"/>
              </a:solidFill>
            </a:endParaRPr>
          </a:p>
        </p:txBody>
      </p:sp>
    </p:spTree>
    <p:extLst>
      <p:ext uri="{BB962C8B-B14F-4D97-AF65-F5344CB8AC3E}">
        <p14:creationId xmlns:p14="http://schemas.microsoft.com/office/powerpoint/2010/main" val="202792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0F47-208B-457B-B2B1-B516B0FEF382}"/>
              </a:ext>
            </a:extLst>
          </p:cNvPr>
          <p:cNvSpPr>
            <a:spLocks noGrp="1"/>
          </p:cNvSpPr>
          <p:nvPr>
            <p:ph type="title"/>
          </p:nvPr>
        </p:nvSpPr>
        <p:spPr>
          <a:xfrm>
            <a:off x="1067317" y="662688"/>
            <a:ext cx="10057363" cy="1188720"/>
          </a:xfrm>
        </p:spPr>
        <p:txBody>
          <a:bodyPr>
            <a:noAutofit/>
          </a:bodyPr>
          <a:lstStyle/>
          <a:p>
            <a:r>
              <a:rPr lang="en-US" sz="3600" dirty="0">
                <a:solidFill>
                  <a:schemeClr val="bg1"/>
                </a:solidFill>
              </a:rPr>
              <a:t>Banner Admin Pages for</a:t>
            </a:r>
            <a:br>
              <a:rPr lang="en-US" sz="3600" dirty="0">
                <a:solidFill>
                  <a:schemeClr val="bg1"/>
                </a:solidFill>
              </a:rPr>
            </a:br>
            <a:r>
              <a:rPr lang="en-US" sz="3600" dirty="0">
                <a:solidFill>
                  <a:schemeClr val="bg1"/>
                </a:solidFill>
              </a:rPr>
              <a:t>journal entry document approvals</a:t>
            </a:r>
          </a:p>
        </p:txBody>
      </p:sp>
      <p:sp>
        <p:nvSpPr>
          <p:cNvPr id="4" name="Slide Number Placeholder 3">
            <a:extLst>
              <a:ext uri="{FF2B5EF4-FFF2-40B4-BE49-F238E27FC236}">
                <a16:creationId xmlns:a16="http://schemas.microsoft.com/office/drawing/2014/main" id="{49A5303A-A79D-4052-8FB1-190D801ABB0C}"/>
              </a:ext>
            </a:extLst>
          </p:cNvPr>
          <p:cNvSpPr>
            <a:spLocks noGrp="1"/>
          </p:cNvSpPr>
          <p:nvPr>
            <p:ph type="sldNum" sz="quarter" idx="12"/>
          </p:nvPr>
        </p:nvSpPr>
        <p:spPr/>
        <p:txBody>
          <a:bodyPr/>
          <a:lstStyle/>
          <a:p>
            <a:fld id="{8A7A6979-0714-4377-B894-6BE4C2D6E202}" type="slidenum">
              <a:rPr lang="en-US" smtClean="0"/>
              <a:t>27</a:t>
            </a:fld>
            <a:endParaRPr lang="en-US" dirty="0"/>
          </a:p>
        </p:txBody>
      </p:sp>
      <p:sp>
        <p:nvSpPr>
          <p:cNvPr id="5" name="Rectangle 4">
            <a:extLst>
              <a:ext uri="{FF2B5EF4-FFF2-40B4-BE49-F238E27FC236}">
                <a16:creationId xmlns:a16="http://schemas.microsoft.com/office/drawing/2014/main" id="{E8ADE2C1-1ECB-4C92-9865-BFCF3B80DCAB}"/>
              </a:ext>
            </a:extLst>
          </p:cNvPr>
          <p:cNvSpPr/>
          <p:nvPr/>
        </p:nvSpPr>
        <p:spPr>
          <a:xfrm>
            <a:off x="966651" y="2032946"/>
            <a:ext cx="11124682" cy="5078313"/>
          </a:xfrm>
          <a:prstGeom prst="rect">
            <a:avLst/>
          </a:prstGeom>
        </p:spPr>
        <p:txBody>
          <a:bodyPr wrap="square">
            <a:spAutoFit/>
          </a:bodyPr>
          <a:lstStyle/>
          <a:p>
            <a:r>
              <a:rPr lang="en-US" u="sng" dirty="0">
                <a:solidFill>
                  <a:schemeClr val="bg1"/>
                </a:solidFill>
                <a:latin typeface="Arial" panose="020B0604020202020204" pitchFamily="34" charset="0"/>
                <a:ea typeface="Times New Roman" panose="02020603050405020304" pitchFamily="18" charset="0"/>
                <a:cs typeface="Arial" panose="020B0604020202020204" pitchFamily="34" charset="0"/>
              </a:rPr>
              <a:t>FOADOCU User Document List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view a list of all user documents with </a:t>
            </a:r>
            <a:r>
              <a:rPr lang="en-US" b="1" dirty="0">
                <a:solidFill>
                  <a:schemeClr val="bg1"/>
                </a:solidFill>
                <a:latin typeface="Arial" panose="020B0604020202020204" pitchFamily="34" charset="0"/>
                <a:ea typeface="Times New Roman" panose="02020603050405020304" pitchFamily="18" charset="0"/>
                <a:cs typeface="Arial" panose="020B0604020202020204" pitchFamily="34" charset="0"/>
              </a:rPr>
              <a:t>status</a:t>
            </a:r>
            <a:r>
              <a:rPr lang="en-US" b="1"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column.</a:t>
            </a:r>
          </a:p>
          <a:p>
            <a:r>
              <a:rPr lang="en-US" dirty="0">
                <a:solidFill>
                  <a:schemeClr val="bg1"/>
                </a:solidFill>
                <a:latin typeface="Arial" panose="020B0604020202020204" pitchFamily="34" charset="0"/>
                <a:cs typeface="Arial" panose="020B0604020202020204" pitchFamily="34" charset="0"/>
              </a:rPr>
              <a:t>		 					I    Incomplete Document (changes can be made)</a:t>
            </a:r>
          </a:p>
          <a:p>
            <a:pPr marL="0" indent="0">
              <a:spcBef>
                <a:spcPts val="0"/>
              </a:spcBef>
              <a:buFont typeface="Arial" panose="020B0604020202020204" pitchFamily="34" charset="0"/>
              <a:buNone/>
            </a:pPr>
            <a:r>
              <a:rPr lang="en-US" dirty="0">
                <a:solidFill>
                  <a:schemeClr val="bg1"/>
                </a:solidFill>
                <a:latin typeface="Arial" panose="020B0604020202020204" pitchFamily="34" charset="0"/>
                <a:cs typeface="Arial" panose="020B0604020202020204" pitchFamily="34" charset="0"/>
              </a:rPr>
              <a:t>							C  Complete Document (in the approval process)</a:t>
            </a:r>
          </a:p>
          <a:p>
            <a:pPr marL="0" indent="0">
              <a:spcBef>
                <a:spcPts val="0"/>
              </a:spcBef>
              <a:buFont typeface="Arial" panose="020B0604020202020204" pitchFamily="34" charset="0"/>
              <a:buNone/>
            </a:pPr>
            <a:r>
              <a:rPr lang="en-US" dirty="0">
                <a:solidFill>
                  <a:schemeClr val="bg1"/>
                </a:solidFill>
                <a:latin typeface="Arial" panose="020B0604020202020204" pitchFamily="34" charset="0"/>
                <a:cs typeface="Arial" panose="020B0604020202020204" pitchFamily="34" charset="0"/>
              </a:rPr>
              <a:t>							P   Posted Document (in transaction history in Banner)</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Banner security (</a:t>
            </a:r>
            <a:r>
              <a:rPr lang="en-US" sz="1800" b="1" dirty="0">
                <a:solidFill>
                  <a:schemeClr val="bg1"/>
                </a:solidFill>
                <a:effectLst/>
                <a:latin typeface="Arial" panose="020B0604020202020204" pitchFamily="34" charset="0"/>
                <a:ea typeface="Times New Roman" panose="02020603050405020304" pitchFamily="18" charset="0"/>
              </a:rPr>
              <a:t>GL Data Inquiry and Key/Approve Journal Entries</a:t>
            </a:r>
            <a:r>
              <a:rPr lang="en-US" sz="1800" dirty="0">
                <a:solidFill>
                  <a:schemeClr val="bg1"/>
                </a:solidFill>
                <a:effectLst/>
                <a:latin typeface="Arial" panose="020B0604020202020204" pitchFamily="34" charset="0"/>
                <a:ea typeface="Times New Roman" panose="02020603050405020304" pitchFamily="18" charset="0"/>
              </a:rPr>
              <a:t>)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is required to view the following Banner Admin Pages:</a:t>
            </a:r>
          </a:p>
          <a:p>
            <a:r>
              <a:rPr lang="en-US" u="sng" dirty="0">
                <a:solidFill>
                  <a:schemeClr val="bg1"/>
                </a:solidFill>
                <a:latin typeface="Arial" panose="020B0604020202020204" pitchFamily="34" charset="0"/>
                <a:ea typeface="Times New Roman" panose="02020603050405020304" pitchFamily="18" charset="0"/>
                <a:cs typeface="Arial" panose="020B0604020202020204" pitchFamily="34" charset="0"/>
              </a:rPr>
              <a:t>FOAUAPP User Approval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view a list of documents waiting on approval, approve/disapprove documents, review detail on documents, see queue id(s) and document approver list</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u="sng" dirty="0">
                <a:solidFill>
                  <a:schemeClr val="bg1"/>
                </a:solidFill>
                <a:latin typeface="Arial" panose="020B0604020202020204" pitchFamily="34" charset="0"/>
                <a:ea typeface="Times New Roman" panose="02020603050405020304" pitchFamily="18" charset="0"/>
                <a:cs typeface="Arial" panose="020B0604020202020204" pitchFamily="34" charset="0"/>
              </a:rPr>
              <a:t>FOAAINP Document Approval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look up directly the queue id(s) and approver lists per document that are waiting for approval</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u="sng" dirty="0">
                <a:solidFill>
                  <a:schemeClr val="bg1"/>
                </a:solidFill>
                <a:latin typeface="Arial" panose="020B0604020202020204" pitchFamily="34" charset="0"/>
                <a:ea typeface="Times New Roman" panose="02020603050405020304" pitchFamily="18" charset="0"/>
                <a:cs typeface="Arial" panose="020B0604020202020204" pitchFamily="34" charset="0"/>
              </a:rPr>
              <a:t>FOIAPPH Document Approval History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query document approvals either through Basic Filter or Advanced Filters</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r>
              <a:rPr lang="en-US" u="sng" dirty="0">
                <a:solidFill>
                  <a:schemeClr val="bg1"/>
                </a:solidFill>
                <a:latin typeface="Arial" panose="020B0604020202020204" pitchFamily="34" charset="0"/>
                <a:ea typeface="Times New Roman" panose="02020603050405020304" pitchFamily="18" charset="0"/>
                <a:cs typeface="Arial" panose="020B0604020202020204" pitchFamily="34" charset="0"/>
              </a:rPr>
              <a:t>FOIAPHT Approval History </a:t>
            </a:r>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 query JE approvals by document, userid, queue id, etc.</a:t>
            </a:r>
          </a:p>
          <a:p>
            <a:endParaRPr lang="en-US" dirty="0">
              <a:solidFill>
                <a:schemeClr val="bg1"/>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13061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824172" y="6367765"/>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28</a:t>
            </a:fld>
            <a:endParaRPr lang="en-US" altLang="en-US" sz="1400" dirty="0"/>
          </a:p>
        </p:txBody>
      </p:sp>
      <p:sp>
        <p:nvSpPr>
          <p:cNvPr id="356354" name="Rectangle 2"/>
          <p:cNvSpPr>
            <a:spLocks noGrp="1" noChangeArrowheads="1"/>
          </p:cNvSpPr>
          <p:nvPr>
            <p:ph type="title" idx="4294967295"/>
          </p:nvPr>
        </p:nvSpPr>
        <p:spPr>
          <a:xfrm>
            <a:off x="1222914" y="435423"/>
            <a:ext cx="9395189" cy="1326107"/>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FOAUAPP – User Approval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for ORGN and FUND approvers</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805708" y="2059523"/>
            <a:ext cx="8515351" cy="646331"/>
          </a:xfrm>
          <a:prstGeom prst="rect">
            <a:avLst/>
          </a:prstGeom>
          <a:noFill/>
        </p:spPr>
        <p:txBody>
          <a:bodyPr wrap="square" rtlCol="0">
            <a:spAutoFit/>
          </a:bodyPr>
          <a:lstStyle/>
          <a:p>
            <a:pPr marL="0" indent="0">
              <a:buNone/>
            </a:pPr>
            <a:r>
              <a:rPr lang="en-US" dirty="0">
                <a:solidFill>
                  <a:schemeClr val="bg1"/>
                </a:solidFill>
              </a:rPr>
              <a:t>User Name will be defaulted.  Click GO to view list of documents that need approval by selected approver in User ID box. </a:t>
            </a:r>
            <a:endParaRPr lang="en-US" dirty="0"/>
          </a:p>
        </p:txBody>
      </p:sp>
      <p:pic>
        <p:nvPicPr>
          <p:cNvPr id="2" name="Picture 1">
            <a:extLst>
              <a:ext uri="{FF2B5EF4-FFF2-40B4-BE49-F238E27FC236}">
                <a16:creationId xmlns:a16="http://schemas.microsoft.com/office/drawing/2014/main" id="{A5058323-3BF8-48C7-970C-8634E10C4C0A}"/>
              </a:ext>
            </a:extLst>
          </p:cNvPr>
          <p:cNvPicPr>
            <a:picLocks noChangeAspect="1"/>
          </p:cNvPicPr>
          <p:nvPr/>
        </p:nvPicPr>
        <p:blipFill>
          <a:blip r:embed="rId3"/>
          <a:stretch>
            <a:fillRect/>
          </a:stretch>
        </p:blipFill>
        <p:spPr>
          <a:xfrm>
            <a:off x="1805709" y="2788892"/>
            <a:ext cx="8515350" cy="1104900"/>
          </a:xfrm>
          <a:prstGeom prst="rect">
            <a:avLst/>
          </a:prstGeom>
        </p:spPr>
      </p:pic>
      <p:sp>
        <p:nvSpPr>
          <p:cNvPr id="7" name="Content Placeholder 5">
            <a:extLst>
              <a:ext uri="{FF2B5EF4-FFF2-40B4-BE49-F238E27FC236}">
                <a16:creationId xmlns:a16="http://schemas.microsoft.com/office/drawing/2014/main" id="{B1BA7AD0-82CA-4AD6-B5E8-DFB4B3721025}"/>
              </a:ext>
            </a:extLst>
          </p:cNvPr>
          <p:cNvSpPr txBox="1">
            <a:spLocks/>
          </p:cNvSpPr>
          <p:nvPr/>
        </p:nvSpPr>
        <p:spPr>
          <a:xfrm>
            <a:off x="1805709" y="4012722"/>
            <a:ext cx="8229600" cy="36933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rPr>
              <a:t>Select the Journal Voucher and click Detail to view the transactions in the document.</a:t>
            </a:r>
            <a:endParaRPr lang="en-US" dirty="0"/>
          </a:p>
        </p:txBody>
      </p:sp>
      <p:pic>
        <p:nvPicPr>
          <p:cNvPr id="3" name="Picture 2">
            <a:extLst>
              <a:ext uri="{FF2B5EF4-FFF2-40B4-BE49-F238E27FC236}">
                <a16:creationId xmlns:a16="http://schemas.microsoft.com/office/drawing/2014/main" id="{76124039-704A-4896-92E5-16821852D34F}"/>
              </a:ext>
            </a:extLst>
          </p:cNvPr>
          <p:cNvPicPr>
            <a:picLocks noChangeAspect="1"/>
          </p:cNvPicPr>
          <p:nvPr/>
        </p:nvPicPr>
        <p:blipFill>
          <a:blip r:embed="rId4"/>
          <a:stretch>
            <a:fillRect/>
          </a:stretch>
        </p:blipFill>
        <p:spPr>
          <a:xfrm>
            <a:off x="1805709" y="4366584"/>
            <a:ext cx="6966816" cy="2106247"/>
          </a:xfrm>
          <a:prstGeom prst="rect">
            <a:avLst/>
          </a:prstGeom>
        </p:spPr>
      </p:pic>
      <p:sp>
        <p:nvSpPr>
          <p:cNvPr id="8" name="Oval 7">
            <a:extLst>
              <a:ext uri="{FF2B5EF4-FFF2-40B4-BE49-F238E27FC236}">
                <a16:creationId xmlns:a16="http://schemas.microsoft.com/office/drawing/2014/main" id="{9CB22955-C43A-4806-95E8-A761E5F14756}"/>
              </a:ext>
            </a:extLst>
          </p:cNvPr>
          <p:cNvSpPr/>
          <p:nvPr/>
        </p:nvSpPr>
        <p:spPr>
          <a:xfrm>
            <a:off x="2616322" y="5017542"/>
            <a:ext cx="1640815" cy="33850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A8EFFBFF-A754-4521-BA61-ADAB32BFAFD9}"/>
              </a:ext>
            </a:extLst>
          </p:cNvPr>
          <p:cNvSpPr/>
          <p:nvPr/>
        </p:nvSpPr>
        <p:spPr>
          <a:xfrm>
            <a:off x="9247058" y="3172089"/>
            <a:ext cx="1600003" cy="33850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1649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535184" y="669550"/>
            <a:ext cx="9160779" cy="949525"/>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FOAUAPP – User Approval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for ORGN and FUND approvers</a:t>
            </a:r>
            <a:endParaRPr lang="en-US" sz="3600" dirty="0">
              <a:solidFill>
                <a:schemeClr val="bg1"/>
              </a:solidFill>
            </a:endParaRP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100" b="0" i="0" u="none" strike="noStrike" kern="1200" cap="none" spc="0" normalizeH="0" baseline="0" noProof="0" smtClean="0">
                <a:ln>
                  <a:noFill/>
                </a:ln>
                <a:solidFill>
                  <a:srgbClr val="FFFFFF"/>
                </a:solidFill>
                <a:effectLst/>
                <a:uLnTx/>
                <a:uFillTx/>
                <a:latin typeface="Gill Sans MT" panose="020B0502020104020203"/>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29</a:t>
            </a:fld>
            <a:endParaRPr kumimoji="0" lang="en-US" sz="11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6" name="Rectangle 5">
            <a:extLst>
              <a:ext uri="{FF2B5EF4-FFF2-40B4-BE49-F238E27FC236}">
                <a16:creationId xmlns:a16="http://schemas.microsoft.com/office/drawing/2014/main" id="{02A42B84-993F-41BB-A9F7-BB5E92B7926C}"/>
              </a:ext>
            </a:extLst>
          </p:cNvPr>
          <p:cNvSpPr/>
          <p:nvPr/>
        </p:nvSpPr>
        <p:spPr>
          <a:xfrm>
            <a:off x="1535184" y="2254385"/>
            <a:ext cx="9160779" cy="2400657"/>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**NOTE: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If you have received an email to approve a journal entry but cannot find the document in Banner Admin Pages, </a:t>
            </a:r>
            <a:r>
              <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remove the check beside </a:t>
            </a:r>
            <a:r>
              <a:rPr lang="en-US" b="1" dirty="0">
                <a:solidFill>
                  <a:srgbClr val="000000"/>
                </a:solidFill>
                <a:latin typeface="Arial" panose="020B0604020202020204" pitchFamily="34" charset="0"/>
                <a:ea typeface="Calibri" panose="020F0502020204030204" pitchFamily="34" charset="0"/>
                <a:cs typeface="Times New Roman" panose="02020603050405020304" pitchFamily="18" charset="0"/>
              </a:rPr>
              <a:t>“Next Approver”</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sz="1400" b="0" i="0" u="none" strike="noStrike" kern="1200" cap="none" spc="0" normalizeH="0" baseline="0" noProof="0" dirty="0">
              <a:ln>
                <a:noFill/>
              </a:ln>
              <a:solidFill>
                <a:srgbClr val="FFFFFE"/>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FE1B24A0-857F-4BAB-9AF3-1570A22E0CE1}"/>
              </a:ext>
            </a:extLst>
          </p:cNvPr>
          <p:cNvSpPr txBox="1"/>
          <p:nvPr/>
        </p:nvSpPr>
        <p:spPr>
          <a:xfrm>
            <a:off x="3047386" y="3197463"/>
            <a:ext cx="6094770" cy="463075"/>
          </a:xfrm>
          <a:prstGeom prst="rect">
            <a:avLst/>
          </a:prstGeom>
          <a:noFill/>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3FF6139E-A30A-45DE-83A6-DC2CB453DD8F}"/>
              </a:ext>
            </a:extLst>
          </p:cNvPr>
          <p:cNvPicPr/>
          <p:nvPr/>
        </p:nvPicPr>
        <p:blipFill>
          <a:blip r:embed="rId2"/>
          <a:stretch>
            <a:fillRect/>
          </a:stretch>
        </p:blipFill>
        <p:spPr>
          <a:xfrm>
            <a:off x="2202857" y="3450495"/>
            <a:ext cx="5144135" cy="1371600"/>
          </a:xfrm>
          <a:prstGeom prst="rect">
            <a:avLst/>
          </a:prstGeom>
        </p:spPr>
      </p:pic>
      <p:sp>
        <p:nvSpPr>
          <p:cNvPr id="12" name="Arrow: Down 11">
            <a:extLst>
              <a:ext uri="{FF2B5EF4-FFF2-40B4-BE49-F238E27FC236}">
                <a16:creationId xmlns:a16="http://schemas.microsoft.com/office/drawing/2014/main" id="{D89DD97C-F8F4-4EB7-A23E-3E3F2EB36838}"/>
              </a:ext>
            </a:extLst>
          </p:cNvPr>
          <p:cNvSpPr/>
          <p:nvPr/>
        </p:nvSpPr>
        <p:spPr>
          <a:xfrm rot="5400000">
            <a:off x="4264051" y="3875087"/>
            <a:ext cx="355600" cy="1015765"/>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5570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356354" name="Rectangle 2"/>
          <p:cNvSpPr>
            <a:spLocks noGrp="1" noChangeArrowheads="1"/>
          </p:cNvSpPr>
          <p:nvPr>
            <p:ph type="title" idx="4294967295"/>
          </p:nvPr>
        </p:nvSpPr>
        <p:spPr>
          <a:xfrm>
            <a:off x="360727" y="588314"/>
            <a:ext cx="11560029" cy="1274042"/>
          </a:xfrm>
        </p:spPr>
        <p:txBody>
          <a:bodyPr anchor="ctr">
            <a:normAutofit/>
          </a:bodyPr>
          <a:lstStyle/>
          <a:p>
            <a:pPr algn="ctr" eaLnBrk="1" hangingPunct="1">
              <a:defRPr/>
            </a:pPr>
            <a:r>
              <a:rPr lang="en-US" sz="3100" dirty="0">
                <a:solidFill>
                  <a:schemeClr val="bg1"/>
                </a:solidFill>
              </a:rPr>
              <a:t>Banner Admin Pages Journal Entry</a:t>
            </a:r>
            <a:br>
              <a:rPr lang="en-US" sz="3100" dirty="0">
                <a:solidFill>
                  <a:schemeClr val="bg1"/>
                </a:solidFill>
              </a:rPr>
            </a:br>
            <a:r>
              <a:rPr lang="en-US" sz="3100" dirty="0">
                <a:solidFill>
                  <a:schemeClr val="bg1"/>
                </a:solidFill>
              </a:rPr>
              <a:t>Required Training</a:t>
            </a:r>
            <a:endParaRPr lang="en-US" sz="4000" dirty="0"/>
          </a:p>
        </p:txBody>
      </p:sp>
      <p:sp>
        <p:nvSpPr>
          <p:cNvPr id="356355" name="Rectangle 3"/>
          <p:cNvSpPr>
            <a:spLocks noGrp="1" noChangeArrowheads="1"/>
          </p:cNvSpPr>
          <p:nvPr>
            <p:ph idx="4294967295"/>
          </p:nvPr>
        </p:nvSpPr>
        <p:spPr>
          <a:xfrm>
            <a:off x="1958109" y="2068643"/>
            <a:ext cx="8229600" cy="4789357"/>
          </a:xfrm>
        </p:spPr>
        <p:txBody>
          <a:bodyPr>
            <a:normAutofit/>
          </a:bodyPr>
          <a:lstStyle/>
          <a:p>
            <a:pPr eaLnBrk="1" hangingPunct="1">
              <a:lnSpc>
                <a:spcPct val="80000"/>
              </a:lnSpc>
              <a:buFont typeface="Wingdings" panose="05000000000000000000" pitchFamily="2" charset="2"/>
              <a:buNone/>
              <a:defRPr/>
            </a:pPr>
            <a:endParaRPr lang="en-US" dirty="0">
              <a:solidFill>
                <a:schemeClr val="bg1"/>
              </a:solidFill>
            </a:endParaRPr>
          </a:p>
          <a:p>
            <a:pPr eaLnBrk="1" hangingPunct="1">
              <a:lnSpc>
                <a:spcPct val="80000"/>
              </a:lnSpc>
              <a:buFont typeface="Wingdings" panose="05000000000000000000" pitchFamily="2" charset="2"/>
              <a:buNone/>
              <a:defRPr/>
            </a:pPr>
            <a:r>
              <a:rPr lang="en-US" dirty="0">
                <a:solidFill>
                  <a:schemeClr val="bg1"/>
                </a:solidFill>
              </a:rPr>
              <a:t>1. Complete “ECU Banner Finance Training for New Users,” this online training is</a:t>
            </a:r>
          </a:p>
          <a:p>
            <a:pPr eaLnBrk="1" hangingPunct="1">
              <a:lnSpc>
                <a:spcPct val="80000"/>
              </a:lnSpc>
              <a:buFont typeface="Wingdings" panose="05000000000000000000" pitchFamily="2" charset="2"/>
              <a:buNone/>
              <a:defRPr/>
            </a:pPr>
            <a:r>
              <a:rPr lang="en-US" dirty="0">
                <a:solidFill>
                  <a:schemeClr val="bg1"/>
                </a:solidFill>
              </a:rPr>
              <a:t>required for all employees prior to requesting Banner Finance Security.</a:t>
            </a:r>
          </a:p>
          <a:p>
            <a:pPr eaLnBrk="1" hangingPunct="1">
              <a:lnSpc>
                <a:spcPct val="80000"/>
              </a:lnSpc>
              <a:buFont typeface="Wingdings" panose="05000000000000000000" pitchFamily="2" charset="2"/>
              <a:buNone/>
              <a:defRPr/>
            </a:pPr>
            <a:r>
              <a:rPr lang="en-US" dirty="0">
                <a:solidFill>
                  <a:schemeClr val="bg1"/>
                </a:solidFill>
              </a:rPr>
              <a:t>Click </a:t>
            </a:r>
            <a:r>
              <a:rPr lang="en-US" dirty="0">
                <a:solidFill>
                  <a:schemeClr val="bg1"/>
                </a:solidFill>
                <a:hlinkClick r:id="rId3"/>
              </a:rPr>
              <a:t>here</a:t>
            </a:r>
            <a:r>
              <a:rPr lang="en-US" dirty="0">
                <a:solidFill>
                  <a:schemeClr val="bg1"/>
                </a:solidFill>
              </a:rPr>
              <a:t> to launch the video training.</a:t>
            </a:r>
          </a:p>
          <a:p>
            <a:pPr eaLnBrk="1" hangingPunct="1">
              <a:lnSpc>
                <a:spcPct val="80000"/>
              </a:lnSpc>
              <a:buFont typeface="Wingdings" panose="05000000000000000000" pitchFamily="2" charset="2"/>
              <a:buNone/>
              <a:defRPr/>
            </a:pPr>
            <a:endParaRPr lang="en-US" dirty="0">
              <a:solidFill>
                <a:schemeClr val="bg1"/>
              </a:solidFill>
            </a:endParaRPr>
          </a:p>
          <a:p>
            <a:pPr eaLnBrk="1" hangingPunct="1">
              <a:lnSpc>
                <a:spcPct val="80000"/>
              </a:lnSpc>
              <a:buFont typeface="Wingdings" panose="05000000000000000000" pitchFamily="2" charset="2"/>
              <a:buNone/>
              <a:defRPr/>
            </a:pPr>
            <a:r>
              <a:rPr lang="en-US" dirty="0">
                <a:solidFill>
                  <a:schemeClr val="bg1"/>
                </a:solidFill>
              </a:rPr>
              <a:t>2. Complete Journal Entry Training, either or both</a:t>
            </a:r>
          </a:p>
          <a:p>
            <a:pPr eaLnBrk="1" hangingPunct="1">
              <a:lnSpc>
                <a:spcPct val="80000"/>
              </a:lnSpc>
              <a:buFont typeface="Wingdings" panose="05000000000000000000" pitchFamily="2" charset="2"/>
              <a:buNone/>
              <a:defRPr/>
            </a:pPr>
            <a:r>
              <a:rPr lang="en-US" dirty="0">
                <a:solidFill>
                  <a:schemeClr val="bg1"/>
                </a:solidFill>
              </a:rPr>
              <a:t>o Finance Self Service Journal Entry Training register in </a:t>
            </a:r>
            <a:r>
              <a:rPr lang="en-US" dirty="0">
                <a:solidFill>
                  <a:schemeClr val="bg1"/>
                </a:solidFill>
                <a:hlinkClick r:id="rId4"/>
              </a:rPr>
              <a:t>Cornerstone</a:t>
            </a:r>
            <a:endParaRPr lang="en-US" dirty="0">
              <a:solidFill>
                <a:schemeClr val="bg1"/>
              </a:solidFill>
            </a:endParaRPr>
          </a:p>
          <a:p>
            <a:pPr eaLnBrk="1" hangingPunct="1">
              <a:lnSpc>
                <a:spcPct val="80000"/>
              </a:lnSpc>
              <a:buFont typeface="Wingdings" panose="05000000000000000000" pitchFamily="2" charset="2"/>
              <a:buNone/>
              <a:defRPr/>
            </a:pPr>
            <a:r>
              <a:rPr lang="en-US" dirty="0">
                <a:solidFill>
                  <a:schemeClr val="bg1"/>
                </a:solidFill>
              </a:rPr>
              <a:t>o Banner Admin Pages Journal Entry Training register in </a:t>
            </a:r>
            <a:r>
              <a:rPr lang="en-US" dirty="0">
                <a:solidFill>
                  <a:schemeClr val="bg1"/>
                </a:solidFill>
                <a:hlinkClick r:id="rId5"/>
              </a:rPr>
              <a:t>Cornerstone</a:t>
            </a:r>
            <a:endParaRPr lang="en-US" dirty="0">
              <a:solidFill>
                <a:schemeClr val="bg1"/>
              </a:solidFill>
            </a:endParaRPr>
          </a:p>
          <a:p>
            <a:pPr eaLnBrk="1" hangingPunct="1">
              <a:lnSpc>
                <a:spcPct val="80000"/>
              </a:lnSpc>
              <a:buFont typeface="Wingdings" panose="05000000000000000000" pitchFamily="2" charset="2"/>
              <a:buNone/>
              <a:defRPr/>
            </a:pPr>
            <a:endParaRPr lang="en-US" dirty="0">
              <a:solidFill>
                <a:schemeClr val="bg1"/>
              </a:solidFill>
            </a:endParaRPr>
          </a:p>
          <a:p>
            <a:pPr eaLnBrk="1" hangingPunct="1">
              <a:lnSpc>
                <a:spcPct val="80000"/>
              </a:lnSpc>
              <a:buFont typeface="Wingdings" panose="05000000000000000000" pitchFamily="2" charset="2"/>
              <a:buNone/>
              <a:defRPr/>
            </a:pPr>
            <a:r>
              <a:rPr lang="en-US" dirty="0">
                <a:solidFill>
                  <a:schemeClr val="bg1"/>
                </a:solidFill>
              </a:rPr>
              <a:t>3. Complete Xtender Training, click </a:t>
            </a:r>
            <a:r>
              <a:rPr lang="en-US" dirty="0">
                <a:solidFill>
                  <a:schemeClr val="bg1"/>
                </a:solidFill>
                <a:hlinkClick r:id="rId6"/>
              </a:rPr>
              <a:t>here</a:t>
            </a:r>
            <a:r>
              <a:rPr lang="en-US" dirty="0">
                <a:solidFill>
                  <a:schemeClr val="bg1"/>
                </a:solidFill>
              </a:rPr>
              <a:t> to launch the online Xtender Training</a:t>
            </a:r>
          </a:p>
          <a:p>
            <a:pPr eaLnBrk="1" hangingPunct="1">
              <a:lnSpc>
                <a:spcPct val="80000"/>
              </a:lnSpc>
              <a:buFontTx/>
              <a:buChar char="•"/>
              <a:defRPr/>
            </a:pPr>
            <a:endParaRPr lang="en-US" sz="2400" dirty="0"/>
          </a:p>
        </p:txBody>
      </p:sp>
      <p:sp>
        <p:nvSpPr>
          <p:cNvPr id="6" name="Slide Number Placeholder 4">
            <a:extLst>
              <a:ext uri="{FF2B5EF4-FFF2-40B4-BE49-F238E27FC236}">
                <a16:creationId xmlns:a16="http://schemas.microsoft.com/office/drawing/2014/main" id="{C3C4CA38-95D6-4EF0-BE04-F7403AF04643}"/>
              </a:ext>
            </a:extLst>
          </p:cNvPr>
          <p:cNvSpPr txBox="1">
            <a:spLocks/>
          </p:cNvSpPr>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defPPr>
              <a:defRPr lang="en-US"/>
            </a:defPPr>
            <a:lvl1pPr marL="0" algn="ctr" defTabSz="457200" rtl="0" eaLnBrk="1" latinLnBrk="0" hangingPunct="1">
              <a:defRPr sz="1100" kern="1200" spc="0"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1628188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15530" y="6343956"/>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30</a:t>
            </a:fld>
            <a:endParaRPr lang="en-US" altLang="en-US" sz="1400" dirty="0"/>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971548" y="1863128"/>
            <a:ext cx="10630425" cy="3913892"/>
          </a:xfrm>
          <a:prstGeom prst="rect">
            <a:avLst/>
          </a:prstGeom>
          <a:noFill/>
        </p:spPr>
        <p:txBody>
          <a:bodyPr wrap="square" rtlCol="0">
            <a:spAutoFit/>
          </a:bodyPr>
          <a:lstStyle/>
          <a:p>
            <a:pPr>
              <a:spcBef>
                <a:spcPts val="0"/>
              </a:spcBef>
            </a:pPr>
            <a:r>
              <a:rPr lang="en-US" sz="1600" dirty="0">
                <a:solidFill>
                  <a:schemeClr val="bg1"/>
                </a:solidFill>
                <a:latin typeface="Arial" panose="020B0604020202020204" pitchFamily="34" charset="0"/>
                <a:cs typeface="Arial" panose="020B0604020202020204" pitchFamily="34" charset="0"/>
              </a:rPr>
              <a:t>Closely review the document transaction date to ensure that it follows the </a:t>
            </a:r>
            <a:r>
              <a:rPr lang="en-US" sz="1600" dirty="0">
                <a:solidFill>
                  <a:schemeClr val="bg1"/>
                </a:solidFill>
                <a:latin typeface="Arial" panose="020B0604020202020204" pitchFamily="34" charset="0"/>
                <a:cs typeface="Arial" panose="020B0604020202020204" pitchFamily="34" charset="0"/>
                <a:hlinkClick r:id="rId3"/>
              </a:rPr>
              <a:t>accounting calendar </a:t>
            </a:r>
            <a:r>
              <a:rPr lang="en-US" sz="1600" dirty="0">
                <a:solidFill>
                  <a:schemeClr val="bg1"/>
                </a:solidFill>
                <a:latin typeface="Arial" panose="020B0604020202020204" pitchFamily="34" charset="0"/>
                <a:cs typeface="Arial" panose="020B0604020202020204" pitchFamily="34" charset="0"/>
              </a:rPr>
              <a:t>cutoff date.</a:t>
            </a:r>
          </a:p>
          <a:p>
            <a:pPr>
              <a:spcBef>
                <a:spcPts val="0"/>
              </a:spcBef>
            </a:pPr>
            <a:r>
              <a:rPr lang="en-US" sz="1600" dirty="0">
                <a:solidFill>
                  <a:schemeClr val="bg1"/>
                </a:solidFill>
                <a:latin typeface="Arial" panose="020B0604020202020204" pitchFamily="34" charset="0"/>
                <a:cs typeface="Arial" panose="020B0604020202020204" pitchFamily="34" charset="0"/>
              </a:rPr>
              <a:t>Closely review the document total and verify that the total of debits and credits equal.</a:t>
            </a:r>
          </a:p>
          <a:p>
            <a:pPr>
              <a:spcBef>
                <a:spcPts val="0"/>
              </a:spcBef>
            </a:pPr>
            <a:r>
              <a:rPr lang="en-US" sz="1600" dirty="0">
                <a:solidFill>
                  <a:schemeClr val="bg1"/>
                </a:solidFill>
                <a:latin typeface="Arial" panose="020B0604020202020204" pitchFamily="34" charset="0"/>
                <a:cs typeface="Arial" panose="020B0604020202020204" pitchFamily="34" charset="0"/>
              </a:rPr>
              <a:t>View detailed explanation in FOATEXT listed under Related.</a:t>
            </a:r>
          </a:p>
          <a:p>
            <a:pPr>
              <a:spcBef>
                <a:spcPts val="0"/>
              </a:spcBef>
            </a:pPr>
            <a:r>
              <a:rPr lang="en-US" sz="1600" dirty="0">
                <a:solidFill>
                  <a:schemeClr val="bg1"/>
                </a:solidFill>
                <a:latin typeface="Arial" panose="020B0604020202020204" pitchFamily="34" charset="0"/>
                <a:cs typeface="Arial" panose="020B0604020202020204" pitchFamily="34" charset="0"/>
              </a:rPr>
              <a:t>Closely review the transactions for accuracy.  </a:t>
            </a:r>
          </a:p>
          <a:p>
            <a:pPr marL="228600" lvl="1">
              <a:spcBef>
                <a:spcPts val="0"/>
              </a:spcBef>
            </a:pPr>
            <a:r>
              <a:rPr lang="en-US" dirty="0">
                <a:solidFill>
                  <a:schemeClr val="bg1"/>
                </a:solidFill>
                <a:latin typeface="Arial" panose="020B0604020202020204" pitchFamily="34" charset="0"/>
                <a:cs typeface="Arial" panose="020B0604020202020204" pitchFamily="34" charset="0"/>
              </a:rPr>
              <a:t>Approver can view each transaction by clicking the arrow up/down key or</a:t>
            </a:r>
          </a:p>
          <a:p>
            <a:pPr marL="228600" lvl="1">
              <a:spcBef>
                <a:spcPts val="0"/>
              </a:spcBef>
            </a:pPr>
            <a:r>
              <a:rPr lang="en-US" dirty="0">
                <a:solidFill>
                  <a:schemeClr val="bg1"/>
                </a:solidFill>
                <a:latin typeface="Arial" panose="020B0604020202020204" pitchFamily="34" charset="0"/>
                <a:cs typeface="Arial" panose="020B0604020202020204" pitchFamily="34" charset="0"/>
              </a:rPr>
              <a:t>Approver can view each transaction listed in a row in an Excel spreadsheet by clicking Tools, then click Export.</a:t>
            </a:r>
          </a:p>
          <a:p>
            <a:pPr>
              <a:spcBef>
                <a:spcPts val="0"/>
              </a:spcBef>
            </a:pPr>
            <a:r>
              <a:rPr lang="en-US" sz="1600" dirty="0">
                <a:solidFill>
                  <a:schemeClr val="bg1"/>
                </a:solidFill>
                <a:latin typeface="Arial" panose="020B0604020202020204" pitchFamily="34" charset="0"/>
                <a:cs typeface="Arial" panose="020B0604020202020204" pitchFamily="34" charset="0"/>
              </a:rPr>
              <a:t>Verify the FOAPAL for accuracy.</a:t>
            </a:r>
          </a:p>
          <a:p>
            <a:pPr>
              <a:spcBef>
                <a:spcPts val="0"/>
              </a:spcBef>
            </a:pPr>
            <a:r>
              <a:rPr lang="en-US" sz="1600" dirty="0">
                <a:solidFill>
                  <a:schemeClr val="bg1"/>
                </a:solidFill>
                <a:latin typeface="Arial" panose="020B0604020202020204" pitchFamily="34" charset="0"/>
                <a:cs typeface="Arial" panose="020B0604020202020204" pitchFamily="34" charset="0"/>
              </a:rPr>
              <a:t>Click on Retrieve                  to open Xtender.</a:t>
            </a:r>
          </a:p>
          <a:p>
            <a:pPr>
              <a:spcBef>
                <a:spcPts val="0"/>
              </a:spcBef>
            </a:pPr>
            <a:r>
              <a:rPr lang="en-US" sz="1600" dirty="0">
                <a:solidFill>
                  <a:schemeClr val="bg1"/>
                </a:solidFill>
                <a:latin typeface="Arial" panose="020B0604020202020204" pitchFamily="34" charset="0"/>
                <a:cs typeface="Arial" panose="020B0604020202020204" pitchFamily="34" charset="0"/>
              </a:rPr>
              <a:t>Compare the attached backup documentation to ensure that required information is provided.</a:t>
            </a:r>
          </a:p>
          <a:p>
            <a:pPr>
              <a:spcBef>
                <a:spcPts val="0"/>
              </a:spcBef>
            </a:pPr>
            <a:r>
              <a:rPr lang="en-US" sz="1600" dirty="0">
                <a:solidFill>
                  <a:schemeClr val="bg1"/>
                </a:solidFill>
                <a:latin typeface="Arial" panose="020B0604020202020204" pitchFamily="34" charset="0"/>
                <a:cs typeface="Arial" panose="020B0604020202020204" pitchFamily="34" charset="0"/>
              </a:rPr>
              <a:t>Closely compare the original transaction date to verify that the JE is in the same fiscal year.</a:t>
            </a:r>
          </a:p>
          <a:p>
            <a:pPr>
              <a:spcBef>
                <a:spcPts val="0"/>
              </a:spcBef>
            </a:pPr>
            <a:r>
              <a:rPr lang="en-US" sz="1600" dirty="0">
                <a:solidFill>
                  <a:schemeClr val="bg1"/>
                </a:solidFill>
                <a:latin typeface="Arial" panose="020B0604020202020204" pitchFamily="34" charset="0"/>
                <a:cs typeface="Arial" panose="020B0604020202020204" pitchFamily="34" charset="0"/>
              </a:rPr>
              <a:t>Closely compare the original FOAPAL to ensure that the same FOAPAL is used in the JE.</a:t>
            </a:r>
            <a:endParaRPr lang="en-US" sz="1800" dirty="0">
              <a:solidFill>
                <a:schemeClr val="bg1"/>
              </a:solidFill>
            </a:endParaRPr>
          </a:p>
          <a:p>
            <a:pPr>
              <a:spcBef>
                <a:spcPts val="0"/>
              </a:spcBef>
            </a:pPr>
            <a:r>
              <a:rPr lang="en-US" sz="1600" dirty="0">
                <a:solidFill>
                  <a:schemeClr val="bg1"/>
                </a:solidFill>
                <a:latin typeface="Arial" panose="020B0604020202020204" pitchFamily="34" charset="0"/>
                <a:cs typeface="Arial" panose="020B0604020202020204" pitchFamily="34" charset="0"/>
              </a:rPr>
              <a:t>Click APPROVE.</a:t>
            </a:r>
          </a:p>
          <a:p>
            <a:pPr>
              <a:spcBef>
                <a:spcPts val="0"/>
              </a:spcBef>
            </a:pPr>
            <a:endParaRPr lang="en-US" sz="1600" dirty="0">
              <a:solidFill>
                <a:schemeClr val="bg1"/>
              </a:solidFill>
              <a:latin typeface="Arial" panose="020B0604020202020204" pitchFamily="34" charset="0"/>
              <a:cs typeface="Arial" panose="020B0604020202020204" pitchFamily="34" charset="0"/>
            </a:endParaRPr>
          </a:p>
          <a:p>
            <a:pPr indent="0">
              <a:spcBef>
                <a:spcPts val="0"/>
              </a:spcBef>
              <a:buNone/>
            </a:pPr>
            <a:r>
              <a:rPr lang="en-US" sz="1600" dirty="0">
                <a:solidFill>
                  <a:schemeClr val="bg1"/>
                </a:solidFill>
                <a:latin typeface="Arial" panose="020B0604020202020204" pitchFamily="34" charset="0"/>
                <a:cs typeface="Arial" panose="020B0604020202020204" pitchFamily="34" charset="0"/>
              </a:rPr>
              <a:t>**NOTE:  Approvers cannot make changes on journal entries, only the preparer can make changes. </a:t>
            </a:r>
            <a:endParaRPr lang="en-US" sz="1600" dirty="0">
              <a:solidFill>
                <a:srgbClr val="FFFFFE"/>
              </a:solidFill>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75F14409-7E7A-4A37-B9D0-DADFE1321951}"/>
              </a:ext>
            </a:extLst>
          </p:cNvPr>
          <p:cNvPicPr>
            <a:picLocks noChangeAspect="1"/>
          </p:cNvPicPr>
          <p:nvPr/>
        </p:nvPicPr>
        <p:blipFill>
          <a:blip r:embed="rId4"/>
          <a:stretch>
            <a:fillRect/>
          </a:stretch>
        </p:blipFill>
        <p:spPr>
          <a:xfrm>
            <a:off x="2924828" y="3628449"/>
            <a:ext cx="771525" cy="266700"/>
          </a:xfrm>
          <a:prstGeom prst="rect">
            <a:avLst/>
          </a:prstGeom>
        </p:spPr>
      </p:pic>
      <p:sp>
        <p:nvSpPr>
          <p:cNvPr id="7" name="Rectangle 2">
            <a:extLst>
              <a:ext uri="{FF2B5EF4-FFF2-40B4-BE49-F238E27FC236}">
                <a16:creationId xmlns:a16="http://schemas.microsoft.com/office/drawing/2014/main" id="{2C23BFF5-4C6A-445E-806C-5B163211BB88}"/>
              </a:ext>
            </a:extLst>
          </p:cNvPr>
          <p:cNvSpPr txBox="1">
            <a:spLocks noChangeArrowheads="1"/>
          </p:cNvSpPr>
          <p:nvPr/>
        </p:nvSpPr>
        <p:spPr bwMode="black">
          <a:xfrm>
            <a:off x="1222914" y="435078"/>
            <a:ext cx="9395189" cy="1326107"/>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n-US" sz="3600" dirty="0">
                <a:solidFill>
                  <a:schemeClr val="bg1"/>
                </a:solidFill>
                <a:latin typeface="Arial" panose="020B0604020202020204" pitchFamily="34" charset="0"/>
                <a:ea typeface="Times New Roman" panose="02020603050405020304" pitchFamily="18" charset="0"/>
              </a:rPr>
              <a:t>FOAUAPP – User Approval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for ORGN and FUND approvers</a:t>
            </a:r>
          </a:p>
        </p:txBody>
      </p:sp>
    </p:spTree>
    <p:extLst>
      <p:ext uri="{BB962C8B-B14F-4D97-AF65-F5344CB8AC3E}">
        <p14:creationId xmlns:p14="http://schemas.microsoft.com/office/powerpoint/2010/main" val="271288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281415" y="392085"/>
            <a:ext cx="9629170" cy="1497634"/>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Reasons to Disapprove A JOURNAL ENTRY</a:t>
            </a: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31</a:t>
            </a:fld>
            <a:endParaRPr lang="en-US" dirty="0"/>
          </a:p>
        </p:txBody>
      </p:sp>
      <p:sp>
        <p:nvSpPr>
          <p:cNvPr id="9" name="TextBox 8">
            <a:extLst>
              <a:ext uri="{FF2B5EF4-FFF2-40B4-BE49-F238E27FC236}">
                <a16:creationId xmlns:a16="http://schemas.microsoft.com/office/drawing/2014/main" id="{E63E0539-0F13-42E7-8FD4-9DE9655C81A5}"/>
              </a:ext>
            </a:extLst>
          </p:cNvPr>
          <p:cNvSpPr txBox="1"/>
          <p:nvPr/>
        </p:nvSpPr>
        <p:spPr>
          <a:xfrm>
            <a:off x="1281415" y="2064710"/>
            <a:ext cx="9942863" cy="458587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Click Disapprove, then the comments box will open.</a:t>
            </a:r>
          </a:p>
          <a:p>
            <a:endParaRPr lang="en-US" dirty="0">
              <a:solidFill>
                <a:schemeClr val="bg1"/>
              </a:solidFill>
            </a:endParaRPr>
          </a:p>
          <a:p>
            <a:pPr marL="742950" lvl="1" indent="-285750">
              <a:buFont typeface="Arial" panose="020B0604020202020204" pitchFamily="34" charset="0"/>
              <a:buChar char="•"/>
            </a:pPr>
            <a:r>
              <a:rPr lang="en-US" dirty="0">
                <a:solidFill>
                  <a:schemeClr val="bg1"/>
                </a:solidFill>
              </a:rPr>
              <a:t>If backup documentation is not attached, type in the comments box that backup documentation is required. Click OK.  The journal entry will return to the preparer’s Draft list; the preparer will attach the required documentation and resubmit the journal entry.</a:t>
            </a:r>
          </a:p>
          <a:p>
            <a:pPr marL="742950" lvl="1" indent="-285750">
              <a:buFont typeface="Arial" panose="020B0604020202020204" pitchFamily="34" charset="0"/>
              <a:buChar char="•"/>
            </a:pPr>
            <a:r>
              <a:rPr lang="en-US" dirty="0">
                <a:solidFill>
                  <a:schemeClr val="bg1"/>
                </a:solidFill>
              </a:rPr>
              <a:t>If corrections are needed, type a detailed explanation in the comments box for the preparer.  Click OK.  The journal entry will return to the preparer’s Draft list; the preparer will make the needed changes and resubmit the journal entry.</a:t>
            </a:r>
          </a:p>
          <a:p>
            <a:pPr marL="742950" lvl="1" indent="-285750">
              <a:buFont typeface="Arial" panose="020B0604020202020204" pitchFamily="34" charset="0"/>
              <a:buChar char="•"/>
            </a:pPr>
            <a:r>
              <a:rPr lang="en-US" dirty="0">
                <a:solidFill>
                  <a:schemeClr val="bg1"/>
                </a:solidFill>
              </a:rPr>
              <a:t>If Journal Entries are received in the approval queue after the monthly </a:t>
            </a:r>
            <a:r>
              <a:rPr lang="en-US" dirty="0">
                <a:solidFill>
                  <a:schemeClr val="bg1"/>
                </a:solidFill>
                <a:hlinkClick r:id="rId2"/>
              </a:rPr>
              <a:t>cutoff date</a:t>
            </a:r>
            <a:r>
              <a:rPr lang="en-US" dirty="0">
                <a:solidFill>
                  <a:schemeClr val="bg1"/>
                </a:solidFill>
              </a:rPr>
              <a:t>, type a detailed explanation in the comments box for the preparer.  Click OK.  The journal entry will return to the preparer’s Draft list; the preparer will change the transaction date and resubmit the journal entry.</a:t>
            </a:r>
          </a:p>
          <a:p>
            <a:pPr marL="742950" lvl="1" indent="-285750">
              <a:buFont typeface="Arial" panose="020B0604020202020204" pitchFamily="34" charset="0"/>
              <a:buChar char="•"/>
            </a:pPr>
            <a:r>
              <a:rPr lang="en-US" kern="1200" dirty="0">
                <a:solidFill>
                  <a:srgbClr val="000000"/>
                </a:solidFill>
                <a:effectLst/>
                <a:ea typeface="Times New Roman" panose="02020603050405020304" pitchFamily="18" charset="0"/>
                <a:cs typeface="Arial" panose="020B0604020202020204" pitchFamily="34" charset="0"/>
              </a:rPr>
              <a:t>If the journal entry is reclassing or correcting transactions, verify that the original transaction and JE are  in the same fiscal year. </a:t>
            </a:r>
            <a:endParaRPr lang="en-US" dirty="0">
              <a:effectLst/>
              <a:cs typeface="Arial" panose="020B0604020202020204" pitchFamily="34" charset="0"/>
            </a:endParaRPr>
          </a:p>
          <a:p>
            <a:pPr marL="742950" lvl="1" indent="-285750">
              <a:buFont typeface="Arial" panose="020B0604020202020204" pitchFamily="34" charset="0"/>
              <a:buChar char="•"/>
            </a:pPr>
            <a:endParaRPr lang="en-US" sz="2000" dirty="0">
              <a:solidFill>
                <a:schemeClr val="bg1"/>
              </a:solidFill>
            </a:endParaRPr>
          </a:p>
          <a:p>
            <a:pPr marL="742950" lvl="1" indent="-285750">
              <a:buFont typeface="Arial" panose="020B0604020202020204" pitchFamily="34" charset="0"/>
              <a:buChar char="•"/>
            </a:pPr>
            <a:endParaRPr lang="en-US" sz="2000" dirty="0">
              <a:solidFill>
                <a:srgbClr val="FFFFF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28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78905" y="6362062"/>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32</a:t>
            </a:fld>
            <a:endParaRPr lang="en-US" altLang="en-US" sz="1400" dirty="0"/>
          </a:p>
        </p:txBody>
      </p:sp>
      <p:sp>
        <p:nvSpPr>
          <p:cNvPr id="356354" name="Rectangle 2"/>
          <p:cNvSpPr>
            <a:spLocks noGrp="1" noChangeArrowheads="1"/>
          </p:cNvSpPr>
          <p:nvPr>
            <p:ph type="title" idx="4294967295"/>
          </p:nvPr>
        </p:nvSpPr>
        <p:spPr>
          <a:xfrm>
            <a:off x="1571625" y="439037"/>
            <a:ext cx="9048750" cy="1264685"/>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FoiApph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Document Approval History</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680552" y="5707165"/>
            <a:ext cx="8229600" cy="369332"/>
          </a:xfrm>
          <a:prstGeom prst="rect">
            <a:avLst/>
          </a:prstGeom>
          <a:noFill/>
        </p:spPr>
        <p:txBody>
          <a:bodyPr wrap="square" rtlCol="0">
            <a:spAutoFit/>
          </a:bodyPr>
          <a:lstStyle/>
          <a:p>
            <a:pPr marL="0" indent="0">
              <a:buNone/>
            </a:pPr>
            <a:r>
              <a:rPr lang="en-US" dirty="0">
                <a:solidFill>
                  <a:schemeClr val="bg1"/>
                </a:solidFill>
              </a:rPr>
              <a:t>A</a:t>
            </a:r>
            <a:endParaRPr lang="en-US" dirty="0"/>
          </a:p>
        </p:txBody>
      </p:sp>
      <p:pic>
        <p:nvPicPr>
          <p:cNvPr id="2" name="Picture 1">
            <a:extLst>
              <a:ext uri="{FF2B5EF4-FFF2-40B4-BE49-F238E27FC236}">
                <a16:creationId xmlns:a16="http://schemas.microsoft.com/office/drawing/2014/main" id="{D7F44E36-9652-4BF7-902A-FA8F6C947DEA}"/>
              </a:ext>
            </a:extLst>
          </p:cNvPr>
          <p:cNvPicPr>
            <a:picLocks noChangeAspect="1"/>
          </p:cNvPicPr>
          <p:nvPr/>
        </p:nvPicPr>
        <p:blipFill>
          <a:blip r:embed="rId3"/>
          <a:stretch>
            <a:fillRect/>
          </a:stretch>
        </p:blipFill>
        <p:spPr>
          <a:xfrm>
            <a:off x="1571625" y="2946397"/>
            <a:ext cx="9048750" cy="3552825"/>
          </a:xfrm>
          <a:prstGeom prst="rect">
            <a:avLst/>
          </a:prstGeom>
        </p:spPr>
      </p:pic>
      <p:sp>
        <p:nvSpPr>
          <p:cNvPr id="7" name="Oval 6">
            <a:extLst>
              <a:ext uri="{FF2B5EF4-FFF2-40B4-BE49-F238E27FC236}">
                <a16:creationId xmlns:a16="http://schemas.microsoft.com/office/drawing/2014/main" id="{C2BB021B-CCBC-4096-A7CB-F9C5A5F4D5FE}"/>
              </a:ext>
            </a:extLst>
          </p:cNvPr>
          <p:cNvSpPr/>
          <p:nvPr/>
        </p:nvSpPr>
        <p:spPr>
          <a:xfrm>
            <a:off x="7525649" y="3259747"/>
            <a:ext cx="2533649" cy="33850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099E4CB-2AEB-4EE5-9B6E-E377E638E6C7}"/>
              </a:ext>
            </a:extLst>
          </p:cNvPr>
          <p:cNvSpPr txBox="1"/>
          <p:nvPr/>
        </p:nvSpPr>
        <p:spPr>
          <a:xfrm>
            <a:off x="1571625" y="1989287"/>
            <a:ext cx="9048750" cy="923330"/>
          </a:xfrm>
          <a:prstGeom prst="rect">
            <a:avLst/>
          </a:prstGeom>
          <a:noFill/>
        </p:spPr>
        <p:txBody>
          <a:bodyPr wrap="square" rtlCol="0">
            <a:spAutoFit/>
          </a:bodyPr>
          <a:lstStyle/>
          <a:p>
            <a:r>
              <a:rPr lang="en-US" dirty="0">
                <a:solidFill>
                  <a:schemeClr val="bg1"/>
                </a:solidFill>
              </a:rPr>
              <a:t>Use this admin page as a preparer or an approver. </a:t>
            </a:r>
          </a:p>
          <a:p>
            <a:r>
              <a:rPr lang="en-US" dirty="0">
                <a:solidFill>
                  <a:schemeClr val="bg1"/>
                </a:solidFill>
              </a:rPr>
              <a:t>Press F8 to view approval history listed by Journal Entry document number.</a:t>
            </a:r>
          </a:p>
          <a:p>
            <a:r>
              <a:rPr lang="en-US" dirty="0">
                <a:solidFill>
                  <a:schemeClr val="bg1"/>
                </a:solidFill>
              </a:rPr>
              <a:t>Filter with Basic Filter by specific document code or Advanced Filter. </a:t>
            </a:r>
            <a:endParaRPr lang="en-US" dirty="0"/>
          </a:p>
        </p:txBody>
      </p:sp>
    </p:spTree>
    <p:extLst>
      <p:ext uri="{BB962C8B-B14F-4D97-AF65-F5344CB8AC3E}">
        <p14:creationId xmlns:p14="http://schemas.microsoft.com/office/powerpoint/2010/main" val="2329411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851333" y="6362063"/>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33</a:t>
            </a:fld>
            <a:endParaRPr lang="en-US" altLang="en-US" sz="1400" dirty="0"/>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795462" y="5522498"/>
            <a:ext cx="8229600" cy="369332"/>
          </a:xfrm>
          <a:prstGeom prst="rect">
            <a:avLst/>
          </a:prstGeom>
          <a:noFill/>
        </p:spPr>
        <p:txBody>
          <a:bodyPr wrap="square" rtlCol="0">
            <a:spAutoFit/>
          </a:bodyPr>
          <a:lstStyle/>
          <a:p>
            <a:pPr marL="0" indent="0">
              <a:buNone/>
            </a:pPr>
            <a:r>
              <a:rPr lang="en-US" dirty="0">
                <a:solidFill>
                  <a:schemeClr val="bg1"/>
                </a:solidFill>
              </a:rPr>
              <a:t>Approval History will be listed.</a:t>
            </a:r>
            <a:endParaRPr lang="en-US" dirty="0"/>
          </a:p>
        </p:txBody>
      </p:sp>
      <p:pic>
        <p:nvPicPr>
          <p:cNvPr id="2" name="Picture 1">
            <a:extLst>
              <a:ext uri="{FF2B5EF4-FFF2-40B4-BE49-F238E27FC236}">
                <a16:creationId xmlns:a16="http://schemas.microsoft.com/office/drawing/2014/main" id="{E85810D1-FA9A-4C1E-B557-4B041774C31E}"/>
              </a:ext>
            </a:extLst>
          </p:cNvPr>
          <p:cNvPicPr>
            <a:picLocks noChangeAspect="1"/>
          </p:cNvPicPr>
          <p:nvPr/>
        </p:nvPicPr>
        <p:blipFill>
          <a:blip r:embed="rId3"/>
          <a:stretch>
            <a:fillRect/>
          </a:stretch>
        </p:blipFill>
        <p:spPr>
          <a:xfrm>
            <a:off x="1795462" y="2057618"/>
            <a:ext cx="8601075" cy="3295650"/>
          </a:xfrm>
          <a:prstGeom prst="rect">
            <a:avLst/>
          </a:prstGeom>
        </p:spPr>
      </p:pic>
      <p:sp>
        <p:nvSpPr>
          <p:cNvPr id="7" name="Rectangle 2">
            <a:extLst>
              <a:ext uri="{FF2B5EF4-FFF2-40B4-BE49-F238E27FC236}">
                <a16:creationId xmlns:a16="http://schemas.microsoft.com/office/drawing/2014/main" id="{ED2D24AD-3AF1-4C98-94AA-1DACAE3638D8}"/>
              </a:ext>
            </a:extLst>
          </p:cNvPr>
          <p:cNvSpPr txBox="1">
            <a:spLocks noChangeArrowheads="1"/>
          </p:cNvSpPr>
          <p:nvPr/>
        </p:nvSpPr>
        <p:spPr bwMode="black">
          <a:xfrm>
            <a:off x="1571625" y="439037"/>
            <a:ext cx="9048750" cy="1264685"/>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n-US" sz="3600" dirty="0">
                <a:solidFill>
                  <a:schemeClr val="bg1"/>
                </a:solidFill>
                <a:latin typeface="Arial" panose="020B0604020202020204" pitchFamily="34" charset="0"/>
                <a:ea typeface="Times New Roman" panose="02020603050405020304" pitchFamily="18" charset="0"/>
              </a:rPr>
              <a:t>FoiApph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Document Approval History</a:t>
            </a:r>
          </a:p>
        </p:txBody>
      </p:sp>
    </p:spTree>
    <p:extLst>
      <p:ext uri="{BB962C8B-B14F-4D97-AF65-F5344CB8AC3E}">
        <p14:creationId xmlns:p14="http://schemas.microsoft.com/office/powerpoint/2010/main" val="1705283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815120" y="6362063"/>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34</a:t>
            </a:fld>
            <a:endParaRPr lang="en-US" altLang="en-US" sz="1400" dirty="0"/>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843087" y="4688016"/>
            <a:ext cx="8229600" cy="369332"/>
          </a:xfrm>
          <a:prstGeom prst="rect">
            <a:avLst/>
          </a:prstGeom>
          <a:noFill/>
        </p:spPr>
        <p:txBody>
          <a:bodyPr wrap="square" rtlCol="0">
            <a:spAutoFit/>
          </a:bodyPr>
          <a:lstStyle/>
          <a:p>
            <a:pPr marL="0" indent="0">
              <a:buNone/>
            </a:pPr>
            <a:r>
              <a:rPr lang="en-US" dirty="0">
                <a:solidFill>
                  <a:schemeClr val="bg1"/>
                </a:solidFill>
              </a:rPr>
              <a:t>Enter the Journal Entry number, Queue ID, etc. and click Go.</a:t>
            </a:r>
            <a:endParaRPr lang="en-US" dirty="0"/>
          </a:p>
        </p:txBody>
      </p:sp>
      <p:pic>
        <p:nvPicPr>
          <p:cNvPr id="2" name="Picture 1">
            <a:extLst>
              <a:ext uri="{FF2B5EF4-FFF2-40B4-BE49-F238E27FC236}">
                <a16:creationId xmlns:a16="http://schemas.microsoft.com/office/drawing/2014/main" id="{E862EF51-6D01-4844-839D-282E0F341994}"/>
              </a:ext>
            </a:extLst>
          </p:cNvPr>
          <p:cNvPicPr>
            <a:picLocks noChangeAspect="1"/>
          </p:cNvPicPr>
          <p:nvPr/>
        </p:nvPicPr>
        <p:blipFill>
          <a:blip r:embed="rId3"/>
          <a:stretch>
            <a:fillRect/>
          </a:stretch>
        </p:blipFill>
        <p:spPr>
          <a:xfrm>
            <a:off x="1843087" y="2160889"/>
            <a:ext cx="8505825" cy="2200275"/>
          </a:xfrm>
          <a:prstGeom prst="rect">
            <a:avLst/>
          </a:prstGeom>
        </p:spPr>
      </p:pic>
      <p:sp>
        <p:nvSpPr>
          <p:cNvPr id="7" name="Oval 6">
            <a:extLst>
              <a:ext uri="{FF2B5EF4-FFF2-40B4-BE49-F238E27FC236}">
                <a16:creationId xmlns:a16="http://schemas.microsoft.com/office/drawing/2014/main" id="{9FC09AA6-6013-4B93-9A9A-FD688AD23CB0}"/>
              </a:ext>
            </a:extLst>
          </p:cNvPr>
          <p:cNvSpPr/>
          <p:nvPr/>
        </p:nvSpPr>
        <p:spPr>
          <a:xfrm>
            <a:off x="1798356" y="3008644"/>
            <a:ext cx="1889962" cy="50476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
            <a:extLst>
              <a:ext uri="{FF2B5EF4-FFF2-40B4-BE49-F238E27FC236}">
                <a16:creationId xmlns:a16="http://schemas.microsoft.com/office/drawing/2014/main" id="{8BC7E486-1DA3-424E-AA14-C40E717488E6}"/>
              </a:ext>
            </a:extLst>
          </p:cNvPr>
          <p:cNvSpPr txBox="1">
            <a:spLocks noChangeArrowheads="1"/>
          </p:cNvSpPr>
          <p:nvPr/>
        </p:nvSpPr>
        <p:spPr bwMode="black">
          <a:xfrm>
            <a:off x="1571625" y="474971"/>
            <a:ext cx="9048750" cy="1264685"/>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n-US" sz="3600" dirty="0">
                <a:solidFill>
                  <a:schemeClr val="bg1"/>
                </a:solidFill>
                <a:latin typeface="Arial" panose="020B0604020202020204" pitchFamily="34" charset="0"/>
                <a:ea typeface="Times New Roman" panose="02020603050405020304" pitchFamily="18" charset="0"/>
              </a:rPr>
              <a:t>FoiAphT </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Approval History</a:t>
            </a:r>
          </a:p>
        </p:txBody>
      </p:sp>
    </p:spTree>
    <p:extLst>
      <p:ext uri="{BB962C8B-B14F-4D97-AF65-F5344CB8AC3E}">
        <p14:creationId xmlns:p14="http://schemas.microsoft.com/office/powerpoint/2010/main" val="471291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742691" y="6316795"/>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35</a:t>
            </a:fld>
            <a:endParaRPr lang="en-US" altLang="en-US" sz="1400" dirty="0"/>
          </a:p>
        </p:txBody>
      </p:sp>
      <p:sp>
        <p:nvSpPr>
          <p:cNvPr id="356354" name="Rectangle 2"/>
          <p:cNvSpPr>
            <a:spLocks noGrp="1" noChangeArrowheads="1"/>
          </p:cNvSpPr>
          <p:nvPr>
            <p:ph type="title" idx="4294967295"/>
          </p:nvPr>
        </p:nvSpPr>
        <p:spPr>
          <a:xfrm>
            <a:off x="1805709" y="443345"/>
            <a:ext cx="8382000" cy="1316444"/>
          </a:xfrm>
        </p:spPr>
        <p:txBody>
          <a:bodyPr>
            <a:noAutofit/>
          </a:bodyPr>
          <a:lstStyle/>
          <a:p>
            <a:r>
              <a:rPr lang="en-US" sz="3600" dirty="0">
                <a:solidFill>
                  <a:schemeClr val="bg1"/>
                </a:solidFill>
                <a:latin typeface="Arial" panose="020B0604020202020204" pitchFamily="34" charset="0"/>
                <a:ea typeface="Times New Roman" panose="02020603050405020304" pitchFamily="18" charset="0"/>
              </a:rPr>
              <a:t>FOIAPHT</a:t>
            </a:r>
            <a:br>
              <a:rPr lang="en-US" sz="3600" dirty="0">
                <a:solidFill>
                  <a:schemeClr val="bg1"/>
                </a:solidFill>
                <a:latin typeface="Arial" panose="020B0604020202020204" pitchFamily="34" charset="0"/>
                <a:ea typeface="Times New Roman" panose="02020603050405020304" pitchFamily="18" charset="0"/>
              </a:rPr>
            </a:br>
            <a:r>
              <a:rPr lang="en-US" sz="3600" dirty="0">
                <a:solidFill>
                  <a:schemeClr val="bg1"/>
                </a:solidFill>
                <a:latin typeface="Arial" panose="020B0604020202020204" pitchFamily="34" charset="0"/>
                <a:ea typeface="Times New Roman" panose="02020603050405020304" pitchFamily="18" charset="0"/>
              </a:rPr>
              <a:t>Approval History</a:t>
            </a:r>
          </a:p>
        </p:txBody>
      </p:sp>
      <p:sp>
        <p:nvSpPr>
          <p:cNvPr id="6" name="Content Placeholder 5">
            <a:extLst>
              <a:ext uri="{FF2B5EF4-FFF2-40B4-BE49-F238E27FC236}">
                <a16:creationId xmlns:a16="http://schemas.microsoft.com/office/drawing/2014/main" id="{0DF70C10-CEF0-47E0-BE6D-DE554805392C}"/>
              </a:ext>
            </a:extLst>
          </p:cNvPr>
          <p:cNvSpPr txBox="1">
            <a:spLocks noGrp="1"/>
          </p:cNvSpPr>
          <p:nvPr>
            <p:ph idx="4294967295"/>
          </p:nvPr>
        </p:nvSpPr>
        <p:spPr>
          <a:xfrm>
            <a:off x="1805708" y="4806707"/>
            <a:ext cx="8595591" cy="1328569"/>
          </a:xfrm>
          <a:prstGeom prst="rect">
            <a:avLst/>
          </a:prstGeom>
          <a:noFill/>
        </p:spPr>
        <p:txBody>
          <a:bodyPr wrap="square" rtlCol="0">
            <a:spAutoFit/>
          </a:bodyPr>
          <a:lstStyle/>
          <a:p>
            <a:pPr marL="0" indent="0">
              <a:buNone/>
            </a:pPr>
            <a:r>
              <a:rPr lang="en-US" dirty="0">
                <a:solidFill>
                  <a:schemeClr val="bg1"/>
                </a:solidFill>
              </a:rPr>
              <a:t>Approval History Details are listed.</a:t>
            </a:r>
          </a:p>
          <a:p>
            <a:pPr marL="0" indent="0">
              <a:buNone/>
            </a:pPr>
            <a:r>
              <a:rPr lang="en-US" dirty="0">
                <a:solidFill>
                  <a:schemeClr val="bg1"/>
                </a:solidFill>
              </a:rPr>
              <a:t>In this example, approver BECHTELA16 disapproved J0178156, the preparer WHITFIELDS made needed corrections and resubmitted the revised document. CULLIPHERSH approved J0178156.</a:t>
            </a:r>
            <a:endParaRPr lang="en-US" dirty="0"/>
          </a:p>
        </p:txBody>
      </p:sp>
      <p:pic>
        <p:nvPicPr>
          <p:cNvPr id="2" name="Picture 1">
            <a:extLst>
              <a:ext uri="{FF2B5EF4-FFF2-40B4-BE49-F238E27FC236}">
                <a16:creationId xmlns:a16="http://schemas.microsoft.com/office/drawing/2014/main" id="{14676EF8-5669-444B-B124-30735DA0B80E}"/>
              </a:ext>
            </a:extLst>
          </p:cNvPr>
          <p:cNvPicPr>
            <a:picLocks noChangeAspect="1"/>
          </p:cNvPicPr>
          <p:nvPr/>
        </p:nvPicPr>
        <p:blipFill>
          <a:blip r:embed="rId3"/>
          <a:stretch>
            <a:fillRect/>
          </a:stretch>
        </p:blipFill>
        <p:spPr>
          <a:xfrm>
            <a:off x="1790700" y="2286000"/>
            <a:ext cx="8610600" cy="2286000"/>
          </a:xfrm>
          <a:prstGeom prst="rect">
            <a:avLst/>
          </a:prstGeom>
        </p:spPr>
      </p:pic>
    </p:spTree>
    <p:extLst>
      <p:ext uri="{BB962C8B-B14F-4D97-AF65-F5344CB8AC3E}">
        <p14:creationId xmlns:p14="http://schemas.microsoft.com/office/powerpoint/2010/main" val="2731959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129752" y="469797"/>
            <a:ext cx="9629170" cy="1215686"/>
          </a:xfrm>
        </p:spPr>
        <p:txBody>
          <a:bodyPr>
            <a:normAutofit/>
          </a:bodyPr>
          <a:lstStyle/>
          <a:p>
            <a:r>
              <a:rPr lang="en-US" sz="3600" dirty="0">
                <a:solidFill>
                  <a:schemeClr val="bg1"/>
                </a:solidFill>
              </a:rPr>
              <a:t>Automated email notifications</a:t>
            </a: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36</a:t>
            </a:fld>
            <a:endParaRPr lang="en-US" dirty="0"/>
          </a:p>
        </p:txBody>
      </p:sp>
      <p:sp>
        <p:nvSpPr>
          <p:cNvPr id="8" name="TextBox 7">
            <a:extLst>
              <a:ext uri="{FF2B5EF4-FFF2-40B4-BE49-F238E27FC236}">
                <a16:creationId xmlns:a16="http://schemas.microsoft.com/office/drawing/2014/main" id="{5723D963-87CA-4199-B9CC-97568B72B5B6}"/>
              </a:ext>
            </a:extLst>
          </p:cNvPr>
          <p:cNvSpPr txBox="1"/>
          <p:nvPr/>
        </p:nvSpPr>
        <p:spPr>
          <a:xfrm>
            <a:off x="6413249" y="1997840"/>
            <a:ext cx="4441856" cy="1754326"/>
          </a:xfrm>
          <a:prstGeom prst="rect">
            <a:avLst/>
          </a:prstGeom>
          <a:noFill/>
        </p:spPr>
        <p:txBody>
          <a:bodyPr wrap="square" rtlCol="0">
            <a:spAutoFit/>
          </a:bodyPr>
          <a:lstStyle/>
          <a:p>
            <a:pPr algn="ctr"/>
            <a:r>
              <a:rPr lang="en-US" b="1" dirty="0">
                <a:solidFill>
                  <a:schemeClr val="bg1"/>
                </a:solidFill>
              </a:rPr>
              <a:t>Approvers Notifications</a:t>
            </a:r>
          </a:p>
          <a:p>
            <a:pPr algn="ctr"/>
            <a:endParaRPr lang="en-US" b="1" dirty="0">
              <a:solidFill>
                <a:schemeClr val="bg1"/>
              </a:solidFill>
            </a:endParaRPr>
          </a:p>
          <a:p>
            <a:pPr marL="342900" indent="-342900">
              <a:buFont typeface="Arial" panose="020B0604020202020204" pitchFamily="34" charset="0"/>
              <a:buChar char="•"/>
            </a:pPr>
            <a:r>
              <a:rPr lang="en-US" dirty="0">
                <a:solidFill>
                  <a:schemeClr val="bg1"/>
                </a:solidFill>
              </a:rPr>
              <a:t>Journal Entry in the approval queue</a:t>
            </a:r>
          </a:p>
          <a:p>
            <a:pPr marL="342900" indent="-342900">
              <a:buFont typeface="Arial" panose="020B0604020202020204" pitchFamily="34" charset="0"/>
              <a:buChar char="•"/>
            </a:pPr>
            <a:r>
              <a:rPr lang="en-US" dirty="0">
                <a:solidFill>
                  <a:schemeClr val="bg1"/>
                </a:solidFill>
              </a:rPr>
              <a:t>Journal Entry approved by someone else</a:t>
            </a:r>
          </a:p>
          <a:p>
            <a:pPr marL="342900" indent="-342900">
              <a:buFont typeface="Arial" panose="020B0604020202020204" pitchFamily="34" charset="0"/>
              <a:buChar char="•"/>
            </a:pPr>
            <a:r>
              <a:rPr lang="en-US" dirty="0">
                <a:solidFill>
                  <a:schemeClr val="bg1"/>
                </a:solidFill>
              </a:rPr>
              <a:t>Journal Entry in approval queue for 2 days with no action</a:t>
            </a:r>
          </a:p>
        </p:txBody>
      </p:sp>
      <p:sp>
        <p:nvSpPr>
          <p:cNvPr id="9" name="TextBox 8">
            <a:extLst>
              <a:ext uri="{FF2B5EF4-FFF2-40B4-BE49-F238E27FC236}">
                <a16:creationId xmlns:a16="http://schemas.microsoft.com/office/drawing/2014/main" id="{E63E0539-0F13-42E7-8FD4-9DE9655C81A5}"/>
              </a:ext>
            </a:extLst>
          </p:cNvPr>
          <p:cNvSpPr txBox="1"/>
          <p:nvPr/>
        </p:nvSpPr>
        <p:spPr>
          <a:xfrm>
            <a:off x="1173036" y="1991900"/>
            <a:ext cx="4922964" cy="3139321"/>
          </a:xfrm>
          <a:prstGeom prst="rect">
            <a:avLst/>
          </a:prstGeom>
          <a:noFill/>
        </p:spPr>
        <p:txBody>
          <a:bodyPr wrap="square" rtlCol="0">
            <a:spAutoFit/>
          </a:bodyPr>
          <a:lstStyle/>
          <a:p>
            <a:pPr algn="ctr"/>
            <a:r>
              <a:rPr lang="en-US" b="1" dirty="0">
                <a:solidFill>
                  <a:schemeClr val="bg1"/>
                </a:solidFill>
              </a:rPr>
              <a:t>Preparer Notifications</a:t>
            </a:r>
          </a:p>
          <a:p>
            <a:pPr algn="ctr"/>
            <a:endParaRPr lang="en-US" b="1" dirty="0">
              <a:solidFill>
                <a:schemeClr val="bg1"/>
              </a:solidFill>
            </a:endParaRPr>
          </a:p>
          <a:p>
            <a:pPr marL="342900" indent="-342900">
              <a:buFont typeface="Arial" panose="020B0604020202020204" pitchFamily="34" charset="0"/>
              <a:buChar char="•"/>
            </a:pPr>
            <a:r>
              <a:rPr lang="en-US" dirty="0">
                <a:solidFill>
                  <a:schemeClr val="bg1"/>
                </a:solidFill>
              </a:rPr>
              <a:t>Journal Entry in approval queue without Xtender documentation</a:t>
            </a:r>
          </a:p>
          <a:p>
            <a:pPr marL="342900" indent="-342900">
              <a:buFont typeface="Arial" panose="020B0604020202020204" pitchFamily="34" charset="0"/>
              <a:buChar char="•"/>
            </a:pPr>
            <a:r>
              <a:rPr lang="en-US" dirty="0">
                <a:solidFill>
                  <a:schemeClr val="bg1"/>
                </a:solidFill>
              </a:rPr>
              <a:t>Journal Entry disapproved</a:t>
            </a:r>
          </a:p>
          <a:p>
            <a:pPr marL="342900" indent="-342900">
              <a:buFont typeface="Arial" panose="020B0604020202020204" pitchFamily="34" charset="0"/>
              <a:buChar char="•"/>
            </a:pPr>
            <a:r>
              <a:rPr lang="en-US" dirty="0">
                <a:solidFill>
                  <a:schemeClr val="bg1"/>
                </a:solidFill>
              </a:rPr>
              <a:t>Journal Entry posted in Banner</a:t>
            </a:r>
          </a:p>
          <a:p>
            <a:pPr marL="342900" indent="-342900">
              <a:buFont typeface="Arial" panose="020B0604020202020204" pitchFamily="34" charset="0"/>
              <a:buChar char="•"/>
            </a:pPr>
            <a:r>
              <a:rPr lang="en-US" dirty="0">
                <a:solidFill>
                  <a:schemeClr val="bg1"/>
                </a:solidFill>
              </a:rPr>
              <a:t>Journal Entry does not have an approver assigned, the preparer will contact Systems Coordination</a:t>
            </a:r>
          </a:p>
          <a:p>
            <a:pPr marL="342900" indent="-342900">
              <a:buFont typeface="Arial" panose="020B0604020202020204" pitchFamily="34" charset="0"/>
              <a:buChar char="•"/>
            </a:pPr>
            <a:r>
              <a:rPr lang="en-US" dirty="0">
                <a:solidFill>
                  <a:schemeClr val="bg1"/>
                </a:solidFill>
              </a:rPr>
              <a:t>Journal Entry created but not submitted for 2 days</a:t>
            </a:r>
          </a:p>
        </p:txBody>
      </p:sp>
      <p:sp>
        <p:nvSpPr>
          <p:cNvPr id="10" name="TextBox 9">
            <a:extLst>
              <a:ext uri="{FF2B5EF4-FFF2-40B4-BE49-F238E27FC236}">
                <a16:creationId xmlns:a16="http://schemas.microsoft.com/office/drawing/2014/main" id="{66B20D78-84C9-406D-B6EC-FFDD4B212950}"/>
              </a:ext>
            </a:extLst>
          </p:cNvPr>
          <p:cNvSpPr txBox="1"/>
          <p:nvPr/>
        </p:nvSpPr>
        <p:spPr>
          <a:xfrm>
            <a:off x="1129752" y="5437638"/>
            <a:ext cx="9725353" cy="646331"/>
          </a:xfrm>
          <a:prstGeom prst="rect">
            <a:avLst/>
          </a:prstGeom>
          <a:noFill/>
        </p:spPr>
        <p:txBody>
          <a:bodyPr wrap="square" rtlCol="0">
            <a:spAutoFit/>
          </a:bodyPr>
          <a:lstStyle/>
          <a:p>
            <a:r>
              <a:rPr lang="en-US" b="1" dirty="0">
                <a:solidFill>
                  <a:schemeClr val="bg1"/>
                </a:solidFill>
              </a:rPr>
              <a:t>Note:  </a:t>
            </a:r>
            <a:r>
              <a:rPr lang="en-US" dirty="0">
                <a:solidFill>
                  <a:schemeClr val="bg1"/>
                </a:solidFill>
              </a:rPr>
              <a:t>Terminated employee’s supervisor will receive an automated email if journal entries are sent to a terminated employee’s approval queue.</a:t>
            </a:r>
          </a:p>
        </p:txBody>
      </p:sp>
    </p:spTree>
    <p:extLst>
      <p:ext uri="{BB962C8B-B14F-4D97-AF65-F5344CB8AC3E}">
        <p14:creationId xmlns:p14="http://schemas.microsoft.com/office/powerpoint/2010/main" val="348414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281415" y="442630"/>
            <a:ext cx="9629170" cy="1039444"/>
          </a:xfrm>
        </p:spPr>
        <p:txBody>
          <a:bodyPr>
            <a:normAutofit/>
          </a:bodyPr>
          <a:lstStyle/>
          <a:p>
            <a:r>
              <a:rPr lang="en-US" sz="3600" dirty="0">
                <a:solidFill>
                  <a:schemeClr val="bg1"/>
                </a:solidFill>
              </a:rPr>
              <a:t>Gather Backup documentation</a:t>
            </a:r>
            <a:endParaRPr lang="en-US" dirty="0">
              <a:solidFill>
                <a:schemeClr val="bg1"/>
              </a:solidFill>
            </a:endParaRP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37</a:t>
            </a:fld>
            <a:endParaRPr lang="en-US" dirty="0"/>
          </a:p>
        </p:txBody>
      </p:sp>
      <p:sp>
        <p:nvSpPr>
          <p:cNvPr id="7" name="Rectangle 6">
            <a:extLst>
              <a:ext uri="{FF2B5EF4-FFF2-40B4-BE49-F238E27FC236}">
                <a16:creationId xmlns:a16="http://schemas.microsoft.com/office/drawing/2014/main" id="{92722849-1C6B-4166-9D1E-3520223FEBB2}"/>
              </a:ext>
            </a:extLst>
          </p:cNvPr>
          <p:cNvSpPr/>
          <p:nvPr/>
        </p:nvSpPr>
        <p:spPr>
          <a:xfrm>
            <a:off x="1281415" y="1656576"/>
            <a:ext cx="9629170" cy="5324535"/>
          </a:xfrm>
          <a:prstGeom prst="rect">
            <a:avLst/>
          </a:prstGeom>
        </p:spPr>
        <p:txBody>
          <a:bodyPr wrap="square">
            <a:spAutoFit/>
          </a:bodyPr>
          <a:lstStyle/>
          <a:p>
            <a:r>
              <a:rPr lang="en-US" sz="2000" dirty="0">
                <a:solidFill>
                  <a:schemeClr val="bg1"/>
                </a:solidFill>
                <a:latin typeface="Arial" panose="020B0604020202020204" pitchFamily="34" charset="0"/>
                <a:cs typeface="Arial" panose="020B0604020202020204" pitchFamily="34" charset="0"/>
              </a:rPr>
              <a:t>Adequate supporting documentation will be attached to the journal entry using Xtender.  The scanned documentation should provide proof of the original transaction including a </a:t>
            </a:r>
            <a:r>
              <a:rPr lang="en-US" sz="2000" b="1" dirty="0">
                <a:solidFill>
                  <a:schemeClr val="bg1"/>
                </a:solidFill>
                <a:latin typeface="Arial" panose="020B0604020202020204" pitchFamily="34" charset="0"/>
                <a:cs typeface="Arial" panose="020B0604020202020204" pitchFamily="34" charset="0"/>
                <a:hlinkClick r:id="rId2"/>
              </a:rPr>
              <a:t>screenshot of the original transaction </a:t>
            </a:r>
            <a:r>
              <a:rPr lang="en-US" sz="2000" b="1" dirty="0">
                <a:solidFill>
                  <a:schemeClr val="bg1"/>
                </a:solidFill>
                <a:latin typeface="Arial" panose="020B0604020202020204" pitchFamily="34" charset="0"/>
                <a:cs typeface="Arial" panose="020B0604020202020204" pitchFamily="34" charset="0"/>
              </a:rPr>
              <a:t>(including the FOAPAL)</a:t>
            </a:r>
            <a:r>
              <a:rPr lang="en-US" sz="2000" dirty="0">
                <a:solidFill>
                  <a:schemeClr val="bg1"/>
                </a:solidFill>
                <a:latin typeface="Arial" panose="020B0604020202020204" pitchFamily="34" charset="0"/>
                <a:cs typeface="Arial" panose="020B0604020202020204" pitchFamily="34" charset="0"/>
              </a:rPr>
              <a:t>, vendor invoices, receipts,  emails, reports, etc. The documentation should verify the amount, business purpose, and reason for the entry so that the approvers, accounting staff, or internal auditors reviewing the journal entry can clearly understand the rationale behind the journal entry. </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Redact confidential information like SSN, credit card numbers, addresses, date of birth, checking account numbers, etc.</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Xtender will allow Word, Excel, Emails, and PDF’s. </a:t>
            </a:r>
          </a:p>
          <a:p>
            <a:r>
              <a:rPr lang="en-US" sz="2000" dirty="0">
                <a:solidFill>
                  <a:schemeClr val="bg1"/>
                </a:solidFill>
                <a:latin typeface="Arial" panose="020B0604020202020204" pitchFamily="34" charset="0"/>
                <a:cs typeface="Arial" panose="020B0604020202020204" pitchFamily="34" charset="0"/>
              </a:rPr>
              <a:t>Xtender does not allow document with extension MHT.</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View FOAPAL on the original transactions </a:t>
            </a:r>
            <a:r>
              <a:rPr lang="en-US" sz="2000" dirty="0">
                <a:solidFill>
                  <a:schemeClr val="bg1"/>
                </a:solidFill>
                <a:latin typeface="Arial" panose="020B0604020202020204" pitchFamily="34" charset="0"/>
                <a:cs typeface="Arial" panose="020B0604020202020204" pitchFamily="34" charset="0"/>
                <a:hlinkClick r:id="rId3"/>
              </a:rPr>
              <a:t>here</a:t>
            </a:r>
            <a:r>
              <a:rPr lang="en-US" sz="2000" dirty="0">
                <a:solidFill>
                  <a:schemeClr val="bg1"/>
                </a:solidFill>
                <a:latin typeface="Arial" panose="020B0604020202020204" pitchFamily="34" charset="0"/>
                <a:cs typeface="Arial" panose="020B0604020202020204" pitchFamily="34" charset="0"/>
              </a:rPr>
              <a:t>.</a:t>
            </a:r>
          </a:p>
          <a:p>
            <a:r>
              <a:rPr lang="en-US" sz="18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2"/>
              </a:rPr>
              <a:t>Instructions to Create Document Screenshot</a:t>
            </a:r>
            <a:endParaRPr lang="en-US" sz="2400" dirty="0">
              <a:effectLst/>
            </a:endParaRPr>
          </a:p>
          <a:p>
            <a:endParaRPr lang="en-US"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184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129751" y="501721"/>
            <a:ext cx="9629170" cy="1709098"/>
          </a:xfrm>
        </p:spPr>
        <p:txBody>
          <a:bodyPr>
            <a:normAutofit fontScale="90000"/>
          </a:bodyPr>
          <a:lstStyle/>
          <a:p>
            <a:r>
              <a:rPr lang="en-US" sz="4000" dirty="0">
                <a:solidFill>
                  <a:schemeClr val="bg1"/>
                </a:solidFill>
              </a:rPr>
              <a:t>Monthly Accounting </a:t>
            </a:r>
            <a:br>
              <a:rPr lang="en-US" sz="4000" dirty="0">
                <a:solidFill>
                  <a:schemeClr val="bg1"/>
                </a:solidFill>
              </a:rPr>
            </a:br>
            <a:r>
              <a:rPr lang="en-US" sz="4000" dirty="0">
                <a:solidFill>
                  <a:schemeClr val="bg1"/>
                </a:solidFill>
              </a:rPr>
              <a:t>schedule for</a:t>
            </a:r>
            <a:br>
              <a:rPr lang="en-US" sz="4000" dirty="0">
                <a:solidFill>
                  <a:schemeClr val="bg1"/>
                </a:solidFill>
              </a:rPr>
            </a:br>
            <a:r>
              <a:rPr lang="en-US" sz="4000" dirty="0">
                <a:solidFill>
                  <a:schemeClr val="bg1"/>
                </a:solidFill>
              </a:rPr>
              <a:t>Journal Entries</a:t>
            </a:r>
            <a:endParaRPr lang="en-US" dirty="0">
              <a:solidFill>
                <a:schemeClr val="bg1"/>
              </a:solidFill>
            </a:endParaRP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38</a:t>
            </a:fld>
            <a:endParaRPr lang="en-US" dirty="0"/>
          </a:p>
        </p:txBody>
      </p:sp>
      <p:sp>
        <p:nvSpPr>
          <p:cNvPr id="6" name="Rectangle 5">
            <a:extLst>
              <a:ext uri="{FF2B5EF4-FFF2-40B4-BE49-F238E27FC236}">
                <a16:creationId xmlns:a16="http://schemas.microsoft.com/office/drawing/2014/main" id="{0BFA9F39-F385-45AE-AA06-C4B4718B78FE}"/>
              </a:ext>
            </a:extLst>
          </p:cNvPr>
          <p:cNvSpPr/>
          <p:nvPr/>
        </p:nvSpPr>
        <p:spPr>
          <a:xfrm>
            <a:off x="1067318" y="2333685"/>
            <a:ext cx="9994930" cy="3970318"/>
          </a:xfrm>
          <a:prstGeom prst="rect">
            <a:avLst/>
          </a:prstGeom>
        </p:spPr>
        <p:txBody>
          <a:bodyPr wrap="square">
            <a:spAutoFit/>
          </a:bodyPr>
          <a:lstStyle/>
          <a:p>
            <a:pPr marL="342900" indent="-342900">
              <a:buFont typeface="Arial" panose="020B0604020202020204" pitchFamily="34" charset="0"/>
              <a:buChar char="•"/>
            </a:pPr>
            <a:r>
              <a:rPr lang="en-US" dirty="0">
                <a:solidFill>
                  <a:schemeClr val="bg1"/>
                </a:solidFill>
              </a:rPr>
              <a:t>Journal Entries must be submitted and </a:t>
            </a:r>
            <a:r>
              <a:rPr lang="en-US" u="sng" dirty="0">
                <a:solidFill>
                  <a:schemeClr val="bg1"/>
                </a:solidFill>
              </a:rPr>
              <a:t>approved</a:t>
            </a:r>
            <a:r>
              <a:rPr lang="en-US" dirty="0">
                <a:solidFill>
                  <a:schemeClr val="bg1"/>
                </a:solidFill>
              </a:rPr>
              <a:t> by 5:00 p.m. on the cutoff date listed on the Monthly Accounting Schedule.</a:t>
            </a:r>
          </a:p>
          <a:p>
            <a:endParaRPr lang="en-US" dirty="0">
              <a:solidFill>
                <a:schemeClr val="bg1"/>
              </a:solidFill>
            </a:endParaRPr>
          </a:p>
          <a:p>
            <a:pPr marL="342900" indent="-342900">
              <a:buFont typeface="Arial" panose="020B0604020202020204" pitchFamily="34" charset="0"/>
              <a:buChar char="•"/>
            </a:pPr>
            <a:r>
              <a:rPr lang="en-US" dirty="0">
                <a:solidFill>
                  <a:schemeClr val="bg1"/>
                </a:solidFill>
              </a:rPr>
              <a:t>Monthly Accounting Schedule link</a:t>
            </a:r>
          </a:p>
          <a:p>
            <a:r>
              <a:rPr lang="en-US" dirty="0">
                <a:solidFill>
                  <a:schemeClr val="bg1"/>
                </a:solidFill>
                <a:hlinkClick r:id="rId2"/>
              </a:rPr>
              <a:t>https://financialservices.ecu.edu/accounting-activity-closing-schedule/</a:t>
            </a:r>
            <a:endParaRPr lang="en-US" dirty="0">
              <a:solidFill>
                <a:schemeClr val="bg1"/>
              </a:solidFill>
            </a:endParaRPr>
          </a:p>
          <a:p>
            <a:endParaRPr lang="en-US" dirty="0">
              <a:solidFill>
                <a:schemeClr val="bg1"/>
              </a:solidFill>
            </a:endParaRPr>
          </a:p>
          <a:p>
            <a:pPr marL="342900" indent="-342900">
              <a:buFont typeface="Arial" panose="020B0604020202020204" pitchFamily="34" charset="0"/>
              <a:buChar char="•"/>
            </a:pPr>
            <a:r>
              <a:rPr lang="en-US" dirty="0">
                <a:solidFill>
                  <a:schemeClr val="bg1"/>
                </a:solidFill>
              </a:rPr>
              <a:t>If a Journal Entry is received in the approval queue after the monthly cutoff date, the approver will disapprove the document.  The preparer will update the transaction date to the first of the next month and resubmit the journal entry.</a:t>
            </a:r>
          </a:p>
          <a:p>
            <a:endParaRPr lang="en-US" dirty="0">
              <a:solidFill>
                <a:schemeClr val="bg1"/>
              </a:solidFill>
            </a:endParaRPr>
          </a:p>
          <a:p>
            <a:pPr marL="342900" indent="-342900">
              <a:buFont typeface="Arial" panose="020B0604020202020204" pitchFamily="34" charset="0"/>
              <a:buChar char="•"/>
            </a:pPr>
            <a:r>
              <a:rPr lang="en-US" dirty="0">
                <a:solidFill>
                  <a:schemeClr val="bg1"/>
                </a:solidFill>
              </a:rPr>
              <a:t>Journal Entries that are not processed before the cutoff period will automatically be rolled to the next month.</a:t>
            </a:r>
          </a:p>
          <a:p>
            <a:pPr marL="342900" indent="-342900">
              <a:buFont typeface="Arial" panose="020B0604020202020204" pitchFamily="34" charset="0"/>
              <a:buChar char="•"/>
            </a:pPr>
            <a:endParaRPr lang="en-US" dirty="0">
              <a:solidFill>
                <a:schemeClr val="bg1"/>
              </a:solidFill>
            </a:endParaRPr>
          </a:p>
          <a:p>
            <a:pPr marL="342900" indent="-342900">
              <a:buFont typeface="Arial" panose="020B0604020202020204" pitchFamily="34" charset="0"/>
              <a:buChar char="•"/>
            </a:pPr>
            <a:r>
              <a:rPr lang="en-US" dirty="0">
                <a:solidFill>
                  <a:schemeClr val="bg1"/>
                </a:solidFill>
              </a:rPr>
              <a:t>Journal Entries entered during the cutoff period should use the transaction date for the next period.</a:t>
            </a:r>
          </a:p>
        </p:txBody>
      </p:sp>
    </p:spTree>
    <p:extLst>
      <p:ext uri="{BB962C8B-B14F-4D97-AF65-F5344CB8AC3E}">
        <p14:creationId xmlns:p14="http://schemas.microsoft.com/office/powerpoint/2010/main" val="1422326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281415" y="442630"/>
            <a:ext cx="9629170" cy="1039444"/>
          </a:xfrm>
        </p:spPr>
        <p:txBody>
          <a:bodyPr>
            <a:normAutofit/>
          </a:bodyPr>
          <a:lstStyle/>
          <a:p>
            <a:r>
              <a:rPr lang="en-US" sz="3600" dirty="0">
                <a:solidFill>
                  <a:schemeClr val="bg1"/>
                </a:solidFill>
              </a:rPr>
              <a:t>Review Journal entry STATUS</a:t>
            </a:r>
            <a:endParaRPr lang="en-US" dirty="0">
              <a:solidFill>
                <a:schemeClr val="bg1"/>
              </a:solidFill>
            </a:endParaRP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39</a:t>
            </a:fld>
            <a:endParaRPr lang="en-US" dirty="0"/>
          </a:p>
        </p:txBody>
      </p:sp>
      <p:sp>
        <p:nvSpPr>
          <p:cNvPr id="7" name="Rectangle 6">
            <a:extLst>
              <a:ext uri="{FF2B5EF4-FFF2-40B4-BE49-F238E27FC236}">
                <a16:creationId xmlns:a16="http://schemas.microsoft.com/office/drawing/2014/main" id="{92722849-1C6B-4166-9D1E-3520223FEBB2}"/>
              </a:ext>
            </a:extLst>
          </p:cNvPr>
          <p:cNvSpPr/>
          <p:nvPr/>
        </p:nvSpPr>
        <p:spPr>
          <a:xfrm>
            <a:off x="452204" y="1493312"/>
            <a:ext cx="11287592" cy="4844147"/>
          </a:xfrm>
          <a:prstGeom prst="rect">
            <a:avLst/>
          </a:prstGeom>
        </p:spPr>
        <p:txBody>
          <a:bodyPr wrap="square">
            <a:spAutoFit/>
          </a:bodyPr>
          <a:lstStyle/>
          <a:p>
            <a:pPr marL="0" indent="0">
              <a:lnSpc>
                <a:spcPct val="120000"/>
              </a:lnSpc>
              <a:buClrTx/>
              <a:buNone/>
              <a:defRPr/>
            </a:pPr>
            <a:r>
              <a:rPr lang="en-US" sz="1600" b="1" dirty="0">
                <a:solidFill>
                  <a:srgbClr val="09040C"/>
                </a:solidFill>
              </a:rPr>
              <a:t>Step 1 </a:t>
            </a:r>
            <a:r>
              <a:rPr lang="en-US" sz="1600" b="1" dirty="0">
                <a:solidFill>
                  <a:srgbClr val="09040C"/>
                </a:solidFill>
                <a:hlinkClick r:id="rId2"/>
              </a:rPr>
              <a:t>Log into Banner Admin Pages</a:t>
            </a:r>
            <a:endParaRPr lang="en-US" sz="1600" b="1" dirty="0">
              <a:solidFill>
                <a:schemeClr val="bg1"/>
              </a:solidFill>
            </a:endParaRPr>
          </a:p>
          <a:p>
            <a:pPr marL="0" indent="0">
              <a:buNone/>
            </a:pPr>
            <a:r>
              <a:rPr lang="en-US" sz="1600" dirty="0">
                <a:solidFill>
                  <a:schemeClr val="bg1"/>
                </a:solidFill>
              </a:rPr>
              <a:t>	Enter FOADOCU</a:t>
            </a:r>
          </a:p>
          <a:p>
            <a:pPr marL="0" indent="0">
              <a:buNone/>
            </a:pPr>
            <a:r>
              <a:rPr lang="en-US" sz="1600" dirty="0">
                <a:solidFill>
                  <a:schemeClr val="bg1"/>
                </a:solidFill>
              </a:rPr>
              <a:t>	Click Go</a:t>
            </a:r>
          </a:p>
          <a:p>
            <a:pPr>
              <a:lnSpc>
                <a:spcPct val="120000"/>
              </a:lnSpc>
              <a:defRPr/>
            </a:pPr>
            <a:r>
              <a:rPr lang="en-US" sz="1600" dirty="0">
                <a:solidFill>
                  <a:srgbClr val="09040C"/>
                </a:solidFill>
              </a:rPr>
              <a:t>	A list of all user’s Journal Entries will populate. </a:t>
            </a:r>
          </a:p>
          <a:p>
            <a:pPr>
              <a:lnSpc>
                <a:spcPct val="120000"/>
              </a:lnSpc>
              <a:defRPr/>
            </a:pPr>
            <a:endParaRPr lang="en-US" sz="1600" dirty="0">
              <a:solidFill>
                <a:srgbClr val="09040C"/>
              </a:solidFill>
            </a:endParaRPr>
          </a:p>
          <a:p>
            <a:pPr marL="0" indent="0">
              <a:lnSpc>
                <a:spcPct val="120000"/>
              </a:lnSpc>
              <a:buClrTx/>
              <a:buNone/>
              <a:defRPr/>
            </a:pPr>
            <a:r>
              <a:rPr lang="en-US" sz="1600" b="1" dirty="0">
                <a:solidFill>
                  <a:srgbClr val="09040C"/>
                </a:solidFill>
              </a:rPr>
              <a:t>Step 2 Review and Research the status of each Journal Entry</a:t>
            </a:r>
          </a:p>
          <a:p>
            <a:pPr marL="0" indent="0">
              <a:spcBef>
                <a:spcPts val="0"/>
              </a:spcBef>
              <a:buFont typeface="Arial" panose="020B0604020202020204" pitchFamily="34" charset="0"/>
              <a:buNone/>
            </a:pPr>
            <a:r>
              <a:rPr lang="en-US" sz="1600" dirty="0">
                <a:solidFill>
                  <a:schemeClr val="bg1"/>
                </a:solidFill>
              </a:rPr>
              <a:t>Status column signifies 	</a:t>
            </a:r>
            <a:r>
              <a:rPr lang="en-US" sz="1600" b="1" dirty="0">
                <a:solidFill>
                  <a:schemeClr val="bg1"/>
                </a:solidFill>
              </a:rPr>
              <a:t>I </a:t>
            </a:r>
            <a:r>
              <a:rPr lang="en-US" sz="1600" dirty="0">
                <a:solidFill>
                  <a:schemeClr val="bg1"/>
                </a:solidFill>
              </a:rPr>
              <a:t>   Incomplete Document (changes can be made)</a:t>
            </a:r>
          </a:p>
          <a:p>
            <a:pPr marL="0" indent="0">
              <a:spcBef>
                <a:spcPts val="0"/>
              </a:spcBef>
              <a:buFont typeface="Arial" panose="020B0604020202020204" pitchFamily="34" charset="0"/>
              <a:buNone/>
            </a:pPr>
            <a:r>
              <a:rPr lang="en-US" sz="1600" dirty="0">
                <a:solidFill>
                  <a:schemeClr val="bg1"/>
                </a:solidFill>
              </a:rPr>
              <a:t>					</a:t>
            </a:r>
            <a:r>
              <a:rPr lang="en-US" sz="1600" b="1" dirty="0">
                <a:solidFill>
                  <a:schemeClr val="bg1"/>
                </a:solidFill>
              </a:rPr>
              <a:t>C</a:t>
            </a:r>
            <a:r>
              <a:rPr lang="en-US" sz="1600" dirty="0">
                <a:solidFill>
                  <a:schemeClr val="bg1"/>
                </a:solidFill>
              </a:rPr>
              <a:t>  Complete Document (in the approval process)</a:t>
            </a:r>
          </a:p>
          <a:p>
            <a:pPr marL="0" indent="0">
              <a:spcBef>
                <a:spcPts val="0"/>
              </a:spcBef>
              <a:buFont typeface="Arial" panose="020B0604020202020204" pitchFamily="34" charset="0"/>
              <a:buNone/>
            </a:pPr>
            <a:r>
              <a:rPr lang="en-US" sz="1600" dirty="0">
                <a:solidFill>
                  <a:schemeClr val="bg1"/>
                </a:solidFill>
              </a:rPr>
              <a:t>					</a:t>
            </a:r>
            <a:r>
              <a:rPr lang="en-US" sz="1600" b="1" dirty="0">
                <a:solidFill>
                  <a:schemeClr val="bg1"/>
                </a:solidFill>
              </a:rPr>
              <a:t>P</a:t>
            </a:r>
            <a:r>
              <a:rPr lang="en-US" sz="1600" dirty="0">
                <a:solidFill>
                  <a:schemeClr val="bg1"/>
                </a:solidFill>
              </a:rPr>
              <a:t>   Posted Document (in transaction history in Banner)</a:t>
            </a:r>
          </a:p>
          <a:p>
            <a:pPr>
              <a:lnSpc>
                <a:spcPct val="120000"/>
              </a:lnSpc>
              <a:buClrTx/>
              <a:defRPr/>
            </a:pPr>
            <a:r>
              <a:rPr lang="en-US" sz="1600" dirty="0">
                <a:solidFill>
                  <a:srgbClr val="09040C"/>
                </a:solidFill>
              </a:rPr>
              <a:t>Journal entries with Incomplete status have not been submitted or the journal entry has been denied by the approver.   Changes can be made. </a:t>
            </a:r>
          </a:p>
          <a:p>
            <a:pPr>
              <a:lnSpc>
                <a:spcPct val="120000"/>
              </a:lnSpc>
              <a:defRPr/>
            </a:pPr>
            <a:r>
              <a:rPr lang="en-US" sz="1600" dirty="0">
                <a:solidFill>
                  <a:srgbClr val="09040C"/>
                </a:solidFill>
              </a:rPr>
              <a:t>Journal entries with Complete status </a:t>
            </a:r>
            <a:r>
              <a:rPr lang="en-US" sz="1600" dirty="0">
                <a:solidFill>
                  <a:schemeClr val="bg1"/>
                </a:solidFill>
              </a:rPr>
              <a:t>cannot be updated and are waiting on approvals before posting.   </a:t>
            </a:r>
            <a:r>
              <a:rPr lang="en-US" sz="1600" dirty="0">
                <a:solidFill>
                  <a:srgbClr val="09040C"/>
                </a:solidFill>
              </a:rPr>
              <a:t>Use the ecuBIC Query,   </a:t>
            </a:r>
            <a:r>
              <a:rPr lang="en-US" sz="1600" dirty="0">
                <a:solidFill>
                  <a:srgbClr val="09040C"/>
                </a:solidFill>
                <a:hlinkClick r:id="rId3"/>
              </a:rPr>
              <a:t>Journal Voucher Summary ecuBIC query, </a:t>
            </a:r>
            <a:r>
              <a:rPr lang="en-US" sz="1600" dirty="0">
                <a:solidFill>
                  <a:srgbClr val="09040C"/>
                </a:solidFill>
              </a:rPr>
              <a:t> to research Approvals Pending and Approvals Posted. </a:t>
            </a:r>
          </a:p>
          <a:p>
            <a:pPr>
              <a:lnSpc>
                <a:spcPct val="120000"/>
              </a:lnSpc>
              <a:buClrTx/>
              <a:defRPr/>
            </a:pPr>
            <a:r>
              <a:rPr lang="en-US" sz="1600" dirty="0">
                <a:solidFill>
                  <a:srgbClr val="09040C"/>
                </a:solidFill>
              </a:rPr>
              <a:t>Journal entries with Posted status are posted in the general ledger and are in transaction history in Banner.  No further action is needed. </a:t>
            </a:r>
          </a:p>
          <a:p>
            <a:pPr marL="0" indent="0">
              <a:lnSpc>
                <a:spcPct val="120000"/>
              </a:lnSpc>
              <a:buClrTx/>
              <a:buNone/>
              <a:defRPr/>
            </a:pPr>
            <a:r>
              <a:rPr lang="en-US" sz="1600" b="1" dirty="0">
                <a:solidFill>
                  <a:srgbClr val="09040C"/>
                </a:solidFill>
              </a:rPr>
              <a:t>Step 3 Make changes to process all journal entries to ensure that the journal entries post to the General Ledger before the 5 pm on the </a:t>
            </a:r>
            <a:r>
              <a:rPr lang="en-US" sz="1600" b="1" dirty="0">
                <a:solidFill>
                  <a:srgbClr val="09040C"/>
                </a:solidFill>
                <a:hlinkClick r:id="rId4"/>
              </a:rPr>
              <a:t>cutoff date</a:t>
            </a:r>
            <a:r>
              <a:rPr lang="en-US" sz="1600" b="1" dirty="0">
                <a:solidFill>
                  <a:srgbClr val="09040C"/>
                </a:solidFill>
              </a:rPr>
              <a:t>.</a:t>
            </a:r>
            <a:endParaRPr lang="en-US" sz="1600" b="1" dirty="0">
              <a:solidFill>
                <a:schemeClr val="bg1"/>
              </a:solidFill>
            </a:endParaRPr>
          </a:p>
        </p:txBody>
      </p:sp>
    </p:spTree>
    <p:extLst>
      <p:ext uri="{BB962C8B-B14F-4D97-AF65-F5344CB8AC3E}">
        <p14:creationId xmlns:p14="http://schemas.microsoft.com/office/powerpoint/2010/main" val="402421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96E4-3DCA-4010-B565-6F37B50F05D6}"/>
              </a:ext>
            </a:extLst>
          </p:cNvPr>
          <p:cNvSpPr>
            <a:spLocks noGrp="1"/>
          </p:cNvSpPr>
          <p:nvPr>
            <p:ph type="title"/>
          </p:nvPr>
        </p:nvSpPr>
        <p:spPr>
          <a:xfrm>
            <a:off x="1016740" y="535442"/>
            <a:ext cx="10107942" cy="1188720"/>
          </a:xfrm>
        </p:spPr>
        <p:txBody>
          <a:bodyPr>
            <a:noAutofit/>
          </a:bodyPr>
          <a:lstStyle/>
          <a:p>
            <a:r>
              <a:rPr lang="en-US" sz="3200" dirty="0">
                <a:solidFill>
                  <a:schemeClr val="bg1"/>
                </a:solidFill>
              </a:rPr>
              <a:t>How TO REQUEST Banner security access to enter/approve journal entries</a:t>
            </a:r>
            <a:endParaRPr lang="en-US" sz="3200" dirty="0"/>
          </a:p>
        </p:txBody>
      </p:sp>
      <p:sp>
        <p:nvSpPr>
          <p:cNvPr id="4" name="Slide Number Placeholder 3">
            <a:extLst>
              <a:ext uri="{FF2B5EF4-FFF2-40B4-BE49-F238E27FC236}">
                <a16:creationId xmlns:a16="http://schemas.microsoft.com/office/drawing/2014/main" id="{289EE08C-7A27-4BDD-ADA0-5234C3DDB7B8}"/>
              </a:ext>
            </a:extLst>
          </p:cNvPr>
          <p:cNvSpPr>
            <a:spLocks noGrp="1"/>
          </p:cNvSpPr>
          <p:nvPr>
            <p:ph type="sldNum" sz="quarter" idx="12"/>
          </p:nvPr>
        </p:nvSpPr>
        <p:spPr/>
        <p:txBody>
          <a:bodyPr/>
          <a:lstStyle/>
          <a:p>
            <a:fld id="{8A7A6979-0714-4377-B894-6BE4C2D6E202}" type="slidenum">
              <a:rPr lang="en-US" smtClean="0"/>
              <a:t>4</a:t>
            </a:fld>
            <a:endParaRPr lang="en-US" dirty="0"/>
          </a:p>
        </p:txBody>
      </p:sp>
      <p:sp>
        <p:nvSpPr>
          <p:cNvPr id="6" name="Rectangle 3">
            <a:extLst>
              <a:ext uri="{FF2B5EF4-FFF2-40B4-BE49-F238E27FC236}">
                <a16:creationId xmlns:a16="http://schemas.microsoft.com/office/drawing/2014/main" id="{C9A0F7A6-1743-47B2-9F62-108507767B23}"/>
              </a:ext>
            </a:extLst>
          </p:cNvPr>
          <p:cNvSpPr txBox="1">
            <a:spLocks noChangeArrowheads="1"/>
          </p:cNvSpPr>
          <p:nvPr/>
        </p:nvSpPr>
        <p:spPr>
          <a:xfrm>
            <a:off x="1958109" y="1979802"/>
            <a:ext cx="8229600" cy="460387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sz="2100" dirty="0">
                <a:solidFill>
                  <a:schemeClr val="bg1"/>
                </a:solidFill>
              </a:rPr>
              <a:t>To key journal entries, Banner Finance Users will need one of the Banner Security Classes below:</a:t>
            </a:r>
          </a:p>
          <a:p>
            <a:pPr marL="0" marR="0" indent="0">
              <a:buNone/>
            </a:pPr>
            <a:r>
              <a:rPr lang="en-US" sz="2100" dirty="0">
                <a:solidFill>
                  <a:schemeClr val="bg1"/>
                </a:solidFill>
                <a:effectLst/>
                <a:ea typeface="Times New Roman" panose="02020603050405020304" pitchFamily="18" charset="0"/>
              </a:rPr>
              <a:t>Determine which GL security class is needed for your job responsibilities. </a:t>
            </a:r>
          </a:p>
          <a:p>
            <a:r>
              <a:rPr lang="en-US" sz="2100" dirty="0">
                <a:solidFill>
                  <a:schemeClr val="bg1"/>
                </a:solidFill>
                <a:effectLst/>
                <a:ea typeface="Times New Roman" panose="02020603050405020304" pitchFamily="18" charset="0"/>
              </a:rPr>
              <a:t>Banner Finance </a:t>
            </a:r>
            <a:r>
              <a:rPr lang="en-US" sz="2100" b="1" dirty="0">
                <a:solidFill>
                  <a:schemeClr val="bg1"/>
                </a:solidFill>
                <a:effectLst/>
                <a:ea typeface="Times New Roman" panose="02020603050405020304" pitchFamily="18" charset="0"/>
              </a:rPr>
              <a:t>GL Data Inquiry and Budget Transfers </a:t>
            </a:r>
            <a:r>
              <a:rPr lang="en-US" sz="2100" dirty="0">
                <a:solidFill>
                  <a:schemeClr val="bg1"/>
                </a:solidFill>
                <a:effectLst/>
                <a:ea typeface="Times New Roman" panose="02020603050405020304" pitchFamily="18" charset="0"/>
              </a:rPr>
              <a:t>(Security Class BAN_FIN_GL_GROUP_C) will allow preparers to </a:t>
            </a:r>
            <a:r>
              <a:rPr lang="en-US" sz="2100" b="1" dirty="0">
                <a:solidFill>
                  <a:schemeClr val="bg1"/>
                </a:solidFill>
                <a:effectLst/>
                <a:ea typeface="Times New Roman" panose="02020603050405020304" pitchFamily="18" charset="0"/>
              </a:rPr>
              <a:t>create</a:t>
            </a:r>
            <a:r>
              <a:rPr lang="en-US" sz="2100" dirty="0">
                <a:solidFill>
                  <a:schemeClr val="bg1"/>
                </a:solidFill>
                <a:effectLst/>
                <a:ea typeface="Times New Roman" panose="02020603050405020304" pitchFamily="18" charset="0"/>
              </a:rPr>
              <a:t> journal entry types B22, B44, and B11 in Finance Self Service and Banner Admin Pages.</a:t>
            </a:r>
          </a:p>
          <a:p>
            <a:r>
              <a:rPr lang="en-US" sz="2100" dirty="0">
                <a:solidFill>
                  <a:schemeClr val="bg1"/>
                </a:solidFill>
                <a:effectLst/>
                <a:ea typeface="Times New Roman" panose="02020603050405020304" pitchFamily="18" charset="0"/>
              </a:rPr>
              <a:t>Banner Finance </a:t>
            </a:r>
            <a:r>
              <a:rPr lang="en-US" sz="2100" b="1" dirty="0">
                <a:solidFill>
                  <a:schemeClr val="bg1"/>
                </a:solidFill>
                <a:effectLst/>
                <a:ea typeface="Times New Roman" panose="02020603050405020304" pitchFamily="18" charset="0"/>
              </a:rPr>
              <a:t>GL Data Inquiry and Key Journal Entries</a:t>
            </a:r>
            <a:r>
              <a:rPr lang="en-US" sz="2100" dirty="0">
                <a:solidFill>
                  <a:schemeClr val="bg1"/>
                </a:solidFill>
                <a:effectLst/>
                <a:ea typeface="Times New Roman" panose="02020603050405020304" pitchFamily="18" charset="0"/>
              </a:rPr>
              <a:t> (Security Class BAN_FIN_GL_DATA_ENTRY_C) will allow preparers to </a:t>
            </a:r>
            <a:r>
              <a:rPr lang="en-US" sz="2100" b="1" dirty="0">
                <a:solidFill>
                  <a:schemeClr val="bg1"/>
                </a:solidFill>
                <a:effectLst/>
                <a:ea typeface="Times New Roman" panose="02020603050405020304" pitchFamily="18" charset="0"/>
              </a:rPr>
              <a:t>create</a:t>
            </a:r>
            <a:r>
              <a:rPr lang="en-US" sz="2100" dirty="0">
                <a:solidFill>
                  <a:schemeClr val="bg1"/>
                </a:solidFill>
                <a:effectLst/>
                <a:ea typeface="Times New Roman" panose="02020603050405020304" pitchFamily="18" charset="0"/>
              </a:rPr>
              <a:t> journal entry types B22, B44, B11, J63, J51, etc. in Finance Self Service and Banner Admin Pages.</a:t>
            </a:r>
          </a:p>
          <a:p>
            <a:r>
              <a:rPr lang="en-US" sz="2100" dirty="0">
                <a:solidFill>
                  <a:schemeClr val="bg1"/>
                </a:solidFill>
                <a:effectLst/>
                <a:ea typeface="Times New Roman" panose="02020603050405020304" pitchFamily="18" charset="0"/>
              </a:rPr>
              <a:t>Banner Finance </a:t>
            </a:r>
            <a:r>
              <a:rPr lang="en-US" sz="2100" b="1" dirty="0">
                <a:solidFill>
                  <a:schemeClr val="bg1"/>
                </a:solidFill>
                <a:effectLst/>
                <a:ea typeface="Times New Roman" panose="02020603050405020304" pitchFamily="18" charset="0"/>
              </a:rPr>
              <a:t>GL Data Inquiry and Key/Approve Journal Entries</a:t>
            </a:r>
            <a:r>
              <a:rPr lang="en-US" sz="2100" dirty="0">
                <a:solidFill>
                  <a:schemeClr val="bg1"/>
                </a:solidFill>
                <a:effectLst/>
                <a:ea typeface="Times New Roman" panose="02020603050405020304" pitchFamily="18" charset="0"/>
              </a:rPr>
              <a:t> (Security Class BAN_FIN_GL_DATA_APPROVERS) will allow preparers to </a:t>
            </a:r>
            <a:r>
              <a:rPr lang="en-US" sz="2100" b="1" dirty="0">
                <a:solidFill>
                  <a:schemeClr val="bg1"/>
                </a:solidFill>
                <a:effectLst/>
                <a:ea typeface="Times New Roman" panose="02020603050405020304" pitchFamily="18" charset="0"/>
              </a:rPr>
              <a:t>create and </a:t>
            </a:r>
            <a:r>
              <a:rPr lang="en-US" sz="2100" b="1" u="sng" dirty="0">
                <a:solidFill>
                  <a:schemeClr val="bg1"/>
                </a:solidFill>
                <a:effectLst/>
                <a:ea typeface="Times New Roman" panose="02020603050405020304" pitchFamily="18" charset="0"/>
              </a:rPr>
              <a:t>approve</a:t>
            </a:r>
            <a:r>
              <a:rPr lang="en-US" sz="2100" dirty="0">
                <a:solidFill>
                  <a:schemeClr val="bg1"/>
                </a:solidFill>
                <a:effectLst/>
                <a:ea typeface="Times New Roman" panose="02020603050405020304" pitchFamily="18" charset="0"/>
              </a:rPr>
              <a:t> journal entry types B22, B44, B11, J63, J51, etc. in Finance Self Service and Banner Admin Pages.</a:t>
            </a:r>
          </a:p>
          <a:p>
            <a:r>
              <a:rPr lang="en-US" sz="2100" dirty="0">
                <a:solidFill>
                  <a:schemeClr val="bg1"/>
                </a:solidFill>
                <a:effectLst/>
                <a:ea typeface="Times New Roman" panose="02020603050405020304" pitchFamily="18" charset="0"/>
              </a:rPr>
              <a:t>Banner Finance </a:t>
            </a:r>
            <a:r>
              <a:rPr lang="en-US" sz="2100" b="1" dirty="0">
                <a:solidFill>
                  <a:schemeClr val="bg1"/>
                </a:solidFill>
                <a:effectLst/>
                <a:ea typeface="Calibri" panose="020F0502020204030204" pitchFamily="34" charset="0"/>
              </a:rPr>
              <a:t>GL Special Request Only</a:t>
            </a:r>
            <a:r>
              <a:rPr lang="en-US" sz="2100" dirty="0">
                <a:solidFill>
                  <a:schemeClr val="bg1"/>
                </a:solidFill>
                <a:effectLst/>
                <a:ea typeface="Times New Roman" panose="02020603050405020304" pitchFamily="18" charset="0"/>
              </a:rPr>
              <a:t> (Security Class BAN_FIN_GL_FINSERVICES_C) is for Financial Services and users that will create J63A, J63B, J63C, etc. for accounting and year end activity.</a:t>
            </a:r>
          </a:p>
          <a:p>
            <a:pPr marL="0" marR="0" indent="0">
              <a:buNone/>
            </a:pPr>
            <a:endParaRPr lang="en-US" sz="2100" dirty="0">
              <a:solidFill>
                <a:schemeClr val="bg1"/>
              </a:solidFill>
              <a:effectLst/>
              <a:ea typeface="Times New Roman" panose="02020603050405020304" pitchFamily="18" charset="0"/>
            </a:endParaRPr>
          </a:p>
          <a:p>
            <a:pPr marL="0" indent="0">
              <a:buNone/>
            </a:pPr>
            <a:r>
              <a:rPr lang="en-US" sz="2100" dirty="0">
                <a:solidFill>
                  <a:schemeClr val="bg1"/>
                </a:solidFill>
                <a:hlinkClick r:id="rId2"/>
              </a:rPr>
              <a:t>Step by Step Banner Security Request Instructions </a:t>
            </a:r>
            <a:endParaRPr lang="en-US" sz="2100" dirty="0">
              <a:solidFill>
                <a:schemeClr val="bg1"/>
              </a:solidFill>
            </a:endParaRPr>
          </a:p>
          <a:p>
            <a:pPr marL="0" indent="0">
              <a:buNone/>
            </a:pPr>
            <a:r>
              <a:rPr lang="en-US" sz="1400" b="1" dirty="0">
                <a:solidFill>
                  <a:schemeClr val="bg1"/>
                </a:solidFill>
              </a:rPr>
              <a:t>NOTE:  </a:t>
            </a:r>
            <a:r>
              <a:rPr lang="en-US" sz="1400" dirty="0">
                <a:solidFill>
                  <a:schemeClr val="bg1"/>
                </a:solidFill>
              </a:rPr>
              <a:t>Select the ORGNS that are related to your department.</a:t>
            </a:r>
          </a:p>
          <a:p>
            <a:pPr marL="0" indent="0">
              <a:buNone/>
            </a:pPr>
            <a:endParaRPr lang="en-US" sz="2400" dirty="0">
              <a:solidFill>
                <a:schemeClr val="bg1"/>
              </a:solidFill>
            </a:endParaRPr>
          </a:p>
        </p:txBody>
      </p:sp>
    </p:spTree>
    <p:extLst>
      <p:ext uri="{BB962C8B-B14F-4D97-AF65-F5344CB8AC3E}">
        <p14:creationId xmlns:p14="http://schemas.microsoft.com/office/powerpoint/2010/main" val="1141673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393712" y="492194"/>
            <a:ext cx="9404575" cy="1051934"/>
          </a:xfrm>
        </p:spPr>
        <p:txBody>
          <a:bodyPr>
            <a:normAutofit/>
          </a:bodyPr>
          <a:lstStyle/>
          <a:p>
            <a:r>
              <a:rPr lang="en-US" sz="4000" dirty="0">
                <a:solidFill>
                  <a:schemeClr val="bg1"/>
                </a:solidFill>
              </a:rPr>
              <a:t>Journal entry Resources</a:t>
            </a:r>
            <a:endParaRPr lang="en-US" dirty="0">
              <a:solidFill>
                <a:schemeClr val="bg1"/>
              </a:solidFill>
            </a:endParaRPr>
          </a:p>
        </p:txBody>
      </p:sp>
      <p:sp>
        <p:nvSpPr>
          <p:cNvPr id="6" name="Slide Number Placeholder 5">
            <a:extLst>
              <a:ext uri="{FF2B5EF4-FFF2-40B4-BE49-F238E27FC236}">
                <a16:creationId xmlns:a16="http://schemas.microsoft.com/office/drawing/2014/main" id="{CBE587AF-C8E0-49E9-AE7E-2D80708D859F}"/>
              </a:ext>
            </a:extLst>
          </p:cNvPr>
          <p:cNvSpPr>
            <a:spLocks noGrp="1"/>
          </p:cNvSpPr>
          <p:nvPr>
            <p:ph type="sldNum" sz="quarter" idx="12"/>
          </p:nvPr>
        </p:nvSpPr>
        <p:spPr/>
        <p:txBody>
          <a:bodyPr/>
          <a:lstStyle/>
          <a:p>
            <a:fld id="{8A7A6979-0714-4377-B894-6BE4C2D6E202}" type="slidenum">
              <a:rPr lang="en-US" smtClean="0"/>
              <a:t>40</a:t>
            </a:fld>
            <a:endParaRPr lang="en-US" dirty="0"/>
          </a:p>
        </p:txBody>
      </p:sp>
      <p:sp>
        <p:nvSpPr>
          <p:cNvPr id="8" name="Rectangle 3">
            <a:extLst>
              <a:ext uri="{FF2B5EF4-FFF2-40B4-BE49-F238E27FC236}">
                <a16:creationId xmlns:a16="http://schemas.microsoft.com/office/drawing/2014/main" id="{C2127CF5-7626-4352-8037-A63EABD927C1}"/>
              </a:ext>
            </a:extLst>
          </p:cNvPr>
          <p:cNvSpPr txBox="1">
            <a:spLocks noChangeArrowheads="1"/>
          </p:cNvSpPr>
          <p:nvPr/>
        </p:nvSpPr>
        <p:spPr>
          <a:xfrm>
            <a:off x="1393712" y="1680914"/>
            <a:ext cx="9365210" cy="446638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nSpc>
                <a:spcPct val="80000"/>
              </a:lnSpc>
              <a:buClrTx/>
              <a:defRPr/>
            </a:pPr>
            <a:endParaRPr lang="en-US" sz="7200" dirty="0">
              <a:solidFill>
                <a:schemeClr val="bg1"/>
              </a:solidFill>
            </a:endParaRPr>
          </a:p>
          <a:p>
            <a:pPr>
              <a:lnSpc>
                <a:spcPct val="80000"/>
              </a:lnSpc>
              <a:buClrTx/>
              <a:defRPr/>
            </a:pPr>
            <a:r>
              <a:rPr lang="en-US" sz="7200" dirty="0">
                <a:solidFill>
                  <a:schemeClr val="bg1"/>
                </a:solidFill>
              </a:rPr>
              <a:t>Journal Entries Website  </a:t>
            </a:r>
            <a:r>
              <a:rPr lang="en-US" sz="7200" u="sng" dirty="0">
                <a:hlinkClick r:id="rId2"/>
              </a:rPr>
              <a:t>https://financialservices.ecu.edu/journal-entries/</a:t>
            </a:r>
            <a:r>
              <a:rPr lang="en-US" sz="7200" dirty="0"/>
              <a:t>.</a:t>
            </a:r>
          </a:p>
          <a:p>
            <a:pPr>
              <a:lnSpc>
                <a:spcPct val="80000"/>
              </a:lnSpc>
              <a:buClrTx/>
              <a:defRPr/>
            </a:pPr>
            <a:endParaRPr lang="en-US" sz="7200" dirty="0"/>
          </a:p>
          <a:p>
            <a:pPr>
              <a:lnSpc>
                <a:spcPct val="120000"/>
              </a:lnSpc>
              <a:spcBef>
                <a:spcPts val="0"/>
              </a:spcBef>
              <a:buClrTx/>
              <a:defRPr/>
            </a:pPr>
            <a:r>
              <a:rPr lang="en-US" sz="7200" dirty="0">
                <a:solidFill>
                  <a:schemeClr val="bg1"/>
                </a:solidFill>
              </a:rPr>
              <a:t>Team Dynamix Ticket Queue for journal entry approvals </a:t>
            </a:r>
          </a:p>
          <a:p>
            <a:pPr>
              <a:lnSpc>
                <a:spcPct val="120000"/>
              </a:lnSpc>
              <a:spcBef>
                <a:spcPts val="0"/>
              </a:spcBef>
              <a:buClrTx/>
              <a:defRPr/>
            </a:pPr>
            <a:r>
              <a:rPr lang="en-US" sz="7200" u="sng" dirty="0">
                <a:hlinkClick r:id="rId3"/>
              </a:rPr>
              <a:t>https://ecu.teamdynamix.com/TDClient/1409/Portal/Requests/ServiceDet?ID=31679</a:t>
            </a:r>
            <a:endParaRPr lang="en-US" sz="7200" u="sng" dirty="0"/>
          </a:p>
          <a:p>
            <a:pPr marL="228600" lvl="1" indent="0">
              <a:lnSpc>
                <a:spcPct val="120000"/>
              </a:lnSpc>
              <a:spcBef>
                <a:spcPts val="0"/>
              </a:spcBef>
              <a:buClrTx/>
              <a:buNone/>
              <a:defRPr/>
            </a:pPr>
            <a:r>
              <a:rPr lang="en-US" sz="7200" dirty="0">
                <a:solidFill>
                  <a:schemeClr val="bg1"/>
                </a:solidFill>
              </a:rPr>
              <a:t>The purpose of this queue is to submit approver changes, approver proxies for vacations, and other related journal entry approval issues.</a:t>
            </a:r>
          </a:p>
          <a:p>
            <a:pPr marL="228600" lvl="1" indent="0">
              <a:lnSpc>
                <a:spcPct val="120000"/>
              </a:lnSpc>
              <a:spcBef>
                <a:spcPts val="0"/>
              </a:spcBef>
              <a:buClrTx/>
              <a:buNone/>
              <a:defRPr/>
            </a:pPr>
            <a:endParaRPr lang="en-US" sz="7200" dirty="0">
              <a:solidFill>
                <a:schemeClr val="bg1"/>
              </a:solidFill>
            </a:endParaRPr>
          </a:p>
          <a:p>
            <a:pPr>
              <a:lnSpc>
                <a:spcPct val="80000"/>
              </a:lnSpc>
              <a:buClrTx/>
              <a:defRPr/>
            </a:pPr>
            <a:r>
              <a:rPr lang="en-US" sz="7200" dirty="0">
                <a:solidFill>
                  <a:schemeClr val="bg1"/>
                </a:solidFill>
              </a:rPr>
              <a:t>ecuBIC queries </a:t>
            </a:r>
            <a:r>
              <a:rPr lang="en-US" sz="6400" u="sng" dirty="0">
                <a:solidFill>
                  <a:srgbClr val="0563C1"/>
                </a:solidFill>
                <a:effectLst/>
                <a:latin typeface="Calibri" panose="020F0502020204030204" pitchFamily="34" charset="0"/>
                <a:ea typeface="Calibri" panose="020F0502020204030204" pitchFamily="34" charset="0"/>
                <a:hlinkClick r:id="rId4"/>
              </a:rPr>
              <a:t>https://ecubic.ecu.edu/Reports/browse/ecuBIC/Finance/General%20Ledger/Journal%20Entry%20Approvals</a:t>
            </a:r>
            <a:endParaRPr lang="en-US" sz="6400" u="sng" dirty="0">
              <a:solidFill>
                <a:srgbClr val="0563C1"/>
              </a:solidFill>
              <a:effectLst/>
              <a:latin typeface="Calibri" panose="020F0502020204030204" pitchFamily="34" charset="0"/>
              <a:ea typeface="Calibri" panose="020F0502020204030204" pitchFamily="34" charset="0"/>
            </a:endParaRPr>
          </a:p>
          <a:p>
            <a:pPr marL="0" indent="0">
              <a:lnSpc>
                <a:spcPct val="80000"/>
              </a:lnSpc>
              <a:buClrTx/>
              <a:buNone/>
              <a:defRPr/>
            </a:pPr>
            <a:endParaRPr lang="en-US" sz="6400" dirty="0">
              <a:solidFill>
                <a:schemeClr val="bg1"/>
              </a:solidFill>
            </a:endParaRPr>
          </a:p>
          <a:p>
            <a:pPr>
              <a:lnSpc>
                <a:spcPct val="80000"/>
              </a:lnSpc>
              <a:buClrTx/>
              <a:defRPr/>
            </a:pPr>
            <a:r>
              <a:rPr lang="en-US" sz="7200" dirty="0">
                <a:solidFill>
                  <a:schemeClr val="bg1"/>
                </a:solidFill>
              </a:rPr>
              <a:t>Please contact the </a:t>
            </a:r>
            <a:r>
              <a:rPr lang="en-US" sz="7200" dirty="0">
                <a:solidFill>
                  <a:schemeClr val="bg1"/>
                </a:solidFill>
                <a:hlinkClick r:id="rId5"/>
              </a:rPr>
              <a:t>division level approvers </a:t>
            </a:r>
            <a:r>
              <a:rPr lang="en-US" sz="7200" dirty="0">
                <a:solidFill>
                  <a:schemeClr val="bg1"/>
                </a:solidFill>
              </a:rPr>
              <a:t>with journal entry questions. Click </a:t>
            </a:r>
            <a:r>
              <a:rPr lang="en-US" sz="7200" dirty="0">
                <a:solidFill>
                  <a:schemeClr val="bg1"/>
                </a:solidFill>
                <a:hlinkClick r:id="rId5"/>
              </a:rPr>
              <a:t>here</a:t>
            </a:r>
            <a:r>
              <a:rPr lang="en-US" sz="7200" dirty="0">
                <a:solidFill>
                  <a:schemeClr val="bg1"/>
                </a:solidFill>
              </a:rPr>
              <a:t> to view division approvers.</a:t>
            </a:r>
          </a:p>
          <a:p>
            <a:pPr marL="0" indent="0">
              <a:lnSpc>
                <a:spcPct val="80000"/>
              </a:lnSpc>
              <a:buClrTx/>
              <a:buNone/>
              <a:defRPr/>
            </a:pPr>
            <a:endParaRPr lang="en-US" sz="7200" dirty="0">
              <a:solidFill>
                <a:schemeClr val="bg1"/>
              </a:solidFill>
            </a:endParaRPr>
          </a:p>
          <a:p>
            <a:pPr>
              <a:lnSpc>
                <a:spcPct val="80000"/>
              </a:lnSpc>
              <a:buClrTx/>
              <a:defRPr/>
            </a:pPr>
            <a:endParaRPr lang="en-US" sz="2000" dirty="0">
              <a:solidFill>
                <a:schemeClr val="bg1"/>
              </a:solidFill>
            </a:endParaRPr>
          </a:p>
          <a:p>
            <a:pPr>
              <a:lnSpc>
                <a:spcPct val="80000"/>
              </a:lnSpc>
              <a:buClrTx/>
              <a:defRPr/>
            </a:pPr>
            <a:endParaRPr lang="en-US" sz="2000" dirty="0">
              <a:solidFill>
                <a:schemeClr val="bg1"/>
              </a:solidFill>
            </a:endParaRPr>
          </a:p>
          <a:p>
            <a:pPr>
              <a:lnSpc>
                <a:spcPct val="80000"/>
              </a:lnSpc>
              <a:buClrTx/>
              <a:defRPr/>
            </a:pPr>
            <a:endParaRPr lang="en-US" sz="2400" dirty="0"/>
          </a:p>
        </p:txBody>
      </p:sp>
    </p:spTree>
    <p:extLst>
      <p:ext uri="{BB962C8B-B14F-4D97-AF65-F5344CB8AC3E}">
        <p14:creationId xmlns:p14="http://schemas.microsoft.com/office/powerpoint/2010/main" val="13195405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flipH="1">
            <a:off x="10670263" y="6334902"/>
            <a:ext cx="381000" cy="274320"/>
          </a:xfrm>
        </p:spPr>
        <p:txBody>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defRPr/>
            </a:pPr>
            <a:fld id="{BFAEE3B9-0037-492C-8E3E-E81A22B94D9E}" type="slidenum">
              <a:rPr lang="en-US" altLang="en-US" sz="1400"/>
              <a:pPr>
                <a:defRPr/>
              </a:pPr>
              <a:t>41</a:t>
            </a:fld>
            <a:endParaRPr lang="en-US" altLang="en-US" sz="1400" dirty="0"/>
          </a:p>
        </p:txBody>
      </p:sp>
      <p:sp>
        <p:nvSpPr>
          <p:cNvPr id="356354" name="Rectangle 2"/>
          <p:cNvSpPr>
            <a:spLocks noGrp="1" noChangeArrowheads="1"/>
          </p:cNvSpPr>
          <p:nvPr>
            <p:ph type="title" idx="4294967295"/>
          </p:nvPr>
        </p:nvSpPr>
        <p:spPr>
          <a:xfrm>
            <a:off x="1805709" y="443344"/>
            <a:ext cx="8382000" cy="1955823"/>
          </a:xfrm>
        </p:spPr>
        <p:txBody>
          <a:bodyPr>
            <a:normAutofit/>
          </a:bodyPr>
          <a:lstStyle/>
          <a:p>
            <a:pPr>
              <a:defRPr/>
            </a:pPr>
            <a:r>
              <a:rPr lang="en-US" sz="3600" dirty="0">
                <a:solidFill>
                  <a:schemeClr val="bg1"/>
                </a:solidFill>
              </a:rPr>
              <a:t>Thank you </a:t>
            </a:r>
            <a:br>
              <a:rPr lang="en-US" sz="3600" dirty="0">
                <a:solidFill>
                  <a:schemeClr val="bg1"/>
                </a:solidFill>
              </a:rPr>
            </a:br>
            <a:r>
              <a:rPr lang="en-US" sz="3600" dirty="0">
                <a:solidFill>
                  <a:schemeClr val="bg1"/>
                </a:solidFill>
              </a:rPr>
              <a:t>for participating in </a:t>
            </a:r>
            <a:br>
              <a:rPr lang="en-US" sz="3600" dirty="0">
                <a:solidFill>
                  <a:schemeClr val="bg1"/>
                </a:solidFill>
              </a:rPr>
            </a:br>
            <a:r>
              <a:rPr lang="en-US" sz="3600" dirty="0">
                <a:solidFill>
                  <a:schemeClr val="bg1"/>
                </a:solidFill>
              </a:rPr>
              <a:t>Journal Entry Training</a:t>
            </a:r>
            <a:endParaRPr lang="en-US" sz="3600" dirty="0"/>
          </a:p>
        </p:txBody>
      </p:sp>
    </p:spTree>
    <p:extLst>
      <p:ext uri="{BB962C8B-B14F-4D97-AF65-F5344CB8AC3E}">
        <p14:creationId xmlns:p14="http://schemas.microsoft.com/office/powerpoint/2010/main" val="245837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96E4-3DCA-4010-B565-6F37B50F05D6}"/>
              </a:ext>
            </a:extLst>
          </p:cNvPr>
          <p:cNvSpPr>
            <a:spLocks noGrp="1"/>
          </p:cNvSpPr>
          <p:nvPr>
            <p:ph type="title"/>
          </p:nvPr>
        </p:nvSpPr>
        <p:spPr>
          <a:xfrm>
            <a:off x="2231136" y="520117"/>
            <a:ext cx="7729728" cy="1256925"/>
          </a:xfrm>
        </p:spPr>
        <p:txBody>
          <a:bodyPr>
            <a:noAutofit/>
          </a:bodyPr>
          <a:lstStyle/>
          <a:p>
            <a:r>
              <a:rPr lang="en-US" sz="3600" dirty="0">
                <a:solidFill>
                  <a:schemeClr val="bg1"/>
                </a:solidFill>
              </a:rPr>
              <a:t>How TO REQUEST </a:t>
            </a:r>
            <a:br>
              <a:rPr lang="en-US" sz="3600" dirty="0">
                <a:solidFill>
                  <a:schemeClr val="bg1"/>
                </a:solidFill>
              </a:rPr>
            </a:br>
            <a:r>
              <a:rPr lang="en-US" sz="3600" dirty="0">
                <a:solidFill>
                  <a:schemeClr val="bg1"/>
                </a:solidFill>
              </a:rPr>
              <a:t>Xtender security</a:t>
            </a:r>
            <a:endParaRPr lang="en-US" sz="3600" dirty="0"/>
          </a:p>
        </p:txBody>
      </p:sp>
      <p:sp>
        <p:nvSpPr>
          <p:cNvPr id="3" name="Rectangle 3">
            <a:extLst>
              <a:ext uri="{FF2B5EF4-FFF2-40B4-BE49-F238E27FC236}">
                <a16:creationId xmlns:a16="http://schemas.microsoft.com/office/drawing/2014/main" id="{50D4E590-5E0F-4BB1-9401-6F805D593F8F}"/>
              </a:ext>
            </a:extLst>
          </p:cNvPr>
          <p:cNvSpPr txBox="1">
            <a:spLocks noChangeArrowheads="1"/>
          </p:cNvSpPr>
          <p:nvPr/>
        </p:nvSpPr>
        <p:spPr>
          <a:xfrm>
            <a:off x="2231135" y="2122998"/>
            <a:ext cx="8741665" cy="446068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600"/>
              </a:spcBef>
              <a:buNone/>
            </a:pPr>
            <a:r>
              <a:rPr lang="en-US" dirty="0">
                <a:solidFill>
                  <a:schemeClr val="bg1"/>
                </a:solidFill>
              </a:rPr>
              <a:t>      Journal Entry Backup Documentation will be stored in Xtender in the E-FS-JE folder.</a:t>
            </a:r>
          </a:p>
          <a:p>
            <a:pPr marL="0" indent="0">
              <a:spcBef>
                <a:spcPts val="600"/>
              </a:spcBef>
              <a:buNone/>
            </a:pPr>
            <a:r>
              <a:rPr lang="en-US" dirty="0">
                <a:solidFill>
                  <a:schemeClr val="bg1"/>
                </a:solidFill>
              </a:rPr>
              <a:t>      Banner Finance Users will request Xtender Security access to the E-FS-JE folder as Processor-.</a:t>
            </a:r>
          </a:p>
          <a:p>
            <a:pPr marL="342900" indent="-342900">
              <a:spcBef>
                <a:spcPts val="600"/>
              </a:spcBef>
              <a:buFont typeface="+mj-lt"/>
              <a:buAutoNum type="arabicPeriod"/>
            </a:pPr>
            <a:r>
              <a:rPr lang="en-US" dirty="0">
                <a:solidFill>
                  <a:schemeClr val="bg1"/>
                </a:solidFill>
              </a:rPr>
              <a:t>Sign into </a:t>
            </a:r>
            <a:r>
              <a:rPr lang="en-US" b="1" dirty="0">
                <a:solidFill>
                  <a:schemeClr val="bg1"/>
                </a:solidFill>
                <a:hlinkClick r:id="rId2">
                  <a:extLst>
                    <a:ext uri="{A12FA001-AC4F-418D-AE19-62706E023703}">
                      <ahyp:hlinkClr xmlns:ahyp="http://schemas.microsoft.com/office/drawing/2018/hyperlinkcolor" val="tx"/>
                    </a:ext>
                  </a:extLst>
                </a:hlinkClick>
              </a:rPr>
              <a:t>PiratePort</a:t>
            </a:r>
            <a:r>
              <a:rPr lang="en-US" dirty="0">
                <a:solidFill>
                  <a:schemeClr val="bg1"/>
                </a:solidFill>
              </a:rPr>
              <a:t>.</a:t>
            </a:r>
          </a:p>
          <a:p>
            <a:pPr marL="342900" indent="-342900">
              <a:spcBef>
                <a:spcPts val="600"/>
              </a:spcBef>
              <a:buFont typeface="+mj-lt"/>
              <a:buAutoNum type="arabicPeriod"/>
            </a:pPr>
            <a:r>
              <a:rPr lang="en-US" dirty="0">
                <a:solidFill>
                  <a:schemeClr val="bg1"/>
                </a:solidFill>
              </a:rPr>
              <a:t>Select </a:t>
            </a:r>
            <a:r>
              <a:rPr lang="en-US" b="1" u="sng" dirty="0">
                <a:solidFill>
                  <a:schemeClr val="bg1"/>
                </a:solidFill>
              </a:rPr>
              <a:t>Banner Security Request</a:t>
            </a:r>
            <a:r>
              <a:rPr lang="en-US" dirty="0">
                <a:solidFill>
                  <a:schemeClr val="bg1"/>
                </a:solidFill>
              </a:rPr>
              <a:t>.</a:t>
            </a:r>
          </a:p>
          <a:p>
            <a:pPr marL="342900" indent="-342900">
              <a:spcBef>
                <a:spcPts val="600"/>
              </a:spcBef>
              <a:buFont typeface="+mj-lt"/>
              <a:buAutoNum type="arabicPeriod"/>
            </a:pPr>
            <a:r>
              <a:rPr lang="en-US" dirty="0">
                <a:solidFill>
                  <a:schemeClr val="bg1"/>
                </a:solidFill>
              </a:rPr>
              <a:t>Click on </a:t>
            </a:r>
            <a:r>
              <a:rPr lang="en-US" b="1" u="sng" dirty="0">
                <a:solidFill>
                  <a:schemeClr val="bg1"/>
                </a:solidFill>
              </a:rPr>
              <a:t>Request Security</a:t>
            </a:r>
            <a:r>
              <a:rPr lang="en-US" dirty="0">
                <a:solidFill>
                  <a:schemeClr val="bg1"/>
                </a:solidFill>
              </a:rPr>
              <a:t> under </a:t>
            </a:r>
            <a:r>
              <a:rPr lang="en-US" b="1" u="sng" dirty="0">
                <a:solidFill>
                  <a:schemeClr val="bg1"/>
                </a:solidFill>
              </a:rPr>
              <a:t>Options</a:t>
            </a:r>
            <a:r>
              <a:rPr lang="en-US" dirty="0">
                <a:solidFill>
                  <a:schemeClr val="bg1"/>
                </a:solidFill>
              </a:rPr>
              <a:t> located on the left.</a:t>
            </a:r>
          </a:p>
          <a:p>
            <a:pPr marL="342900" indent="-342900">
              <a:spcBef>
                <a:spcPts val="600"/>
              </a:spcBef>
              <a:buFont typeface="+mj-lt"/>
              <a:buAutoNum type="arabicPeriod"/>
            </a:pPr>
            <a:r>
              <a:rPr lang="en-US" dirty="0">
                <a:solidFill>
                  <a:schemeClr val="bg1"/>
                </a:solidFill>
              </a:rPr>
              <a:t>Verify that the Job Information and Supervisor Information are correct. </a:t>
            </a:r>
          </a:p>
          <a:p>
            <a:pPr marL="342900" indent="-342900">
              <a:spcBef>
                <a:spcPts val="600"/>
              </a:spcBef>
              <a:buFont typeface="+mj-lt"/>
              <a:buAutoNum type="arabicPeriod"/>
            </a:pPr>
            <a:r>
              <a:rPr lang="en-US" dirty="0">
                <a:solidFill>
                  <a:schemeClr val="bg1"/>
                </a:solidFill>
              </a:rPr>
              <a:t>Click on the </a:t>
            </a:r>
            <a:r>
              <a:rPr lang="en-US" i="1" dirty="0">
                <a:solidFill>
                  <a:schemeClr val="bg1"/>
                </a:solidFill>
              </a:rPr>
              <a:t>word</a:t>
            </a:r>
            <a:r>
              <a:rPr lang="en-US" dirty="0">
                <a:solidFill>
                  <a:schemeClr val="bg1"/>
                </a:solidFill>
              </a:rPr>
              <a:t> </a:t>
            </a:r>
            <a:r>
              <a:rPr lang="en-US" b="1" u="sng" dirty="0">
                <a:solidFill>
                  <a:schemeClr val="bg1"/>
                </a:solidFill>
              </a:rPr>
              <a:t>Xtender</a:t>
            </a:r>
            <a:r>
              <a:rPr lang="en-US" dirty="0">
                <a:solidFill>
                  <a:schemeClr val="bg1"/>
                </a:solidFill>
              </a:rPr>
              <a:t> under the “</a:t>
            </a:r>
            <a:r>
              <a:rPr lang="en-US" b="1" dirty="0">
                <a:solidFill>
                  <a:schemeClr val="bg1"/>
                </a:solidFill>
              </a:rPr>
              <a:t>Request Access For:”</a:t>
            </a:r>
            <a:r>
              <a:rPr lang="en-US" dirty="0">
                <a:solidFill>
                  <a:schemeClr val="bg1"/>
                </a:solidFill>
              </a:rPr>
              <a:t> section.</a:t>
            </a:r>
          </a:p>
          <a:p>
            <a:pPr marL="342900" indent="-342900">
              <a:spcBef>
                <a:spcPts val="600"/>
              </a:spcBef>
              <a:buFont typeface="+mj-lt"/>
              <a:buAutoNum type="arabicPeriod"/>
            </a:pPr>
            <a:r>
              <a:rPr lang="en-US" dirty="0">
                <a:solidFill>
                  <a:schemeClr val="bg1"/>
                </a:solidFill>
              </a:rPr>
              <a:t>Under </a:t>
            </a:r>
            <a:r>
              <a:rPr lang="en-US" b="1" dirty="0">
                <a:solidFill>
                  <a:schemeClr val="bg1"/>
                </a:solidFill>
              </a:rPr>
              <a:t>Application</a:t>
            </a:r>
            <a:r>
              <a:rPr lang="en-US" dirty="0">
                <a:solidFill>
                  <a:schemeClr val="bg1"/>
                </a:solidFill>
              </a:rPr>
              <a:t>: Next to </a:t>
            </a:r>
            <a:r>
              <a:rPr lang="en-US" b="1" dirty="0">
                <a:solidFill>
                  <a:schemeClr val="bg1"/>
                </a:solidFill>
              </a:rPr>
              <a:t>Finance:</a:t>
            </a:r>
            <a:r>
              <a:rPr lang="en-US" dirty="0">
                <a:solidFill>
                  <a:schemeClr val="bg1"/>
                </a:solidFill>
              </a:rPr>
              <a:t> Select </a:t>
            </a:r>
            <a:r>
              <a:rPr lang="en-US" b="1" dirty="0">
                <a:solidFill>
                  <a:schemeClr val="bg1"/>
                </a:solidFill>
              </a:rPr>
              <a:t>E-FS-JE</a:t>
            </a:r>
            <a:r>
              <a:rPr lang="en-US" dirty="0">
                <a:solidFill>
                  <a:schemeClr val="bg1"/>
                </a:solidFill>
              </a:rPr>
              <a:t> in the drop-down box.</a:t>
            </a:r>
          </a:p>
          <a:p>
            <a:pPr marL="342900" indent="-342900">
              <a:spcBef>
                <a:spcPts val="600"/>
              </a:spcBef>
              <a:buFont typeface="+mj-lt"/>
              <a:buAutoNum type="arabicPeriod"/>
            </a:pPr>
            <a:r>
              <a:rPr lang="en-US" dirty="0">
                <a:solidFill>
                  <a:schemeClr val="bg1"/>
                </a:solidFill>
              </a:rPr>
              <a:t>Under the </a:t>
            </a:r>
            <a:r>
              <a:rPr lang="en-US" b="1" dirty="0">
                <a:solidFill>
                  <a:schemeClr val="bg1"/>
                </a:solidFill>
              </a:rPr>
              <a:t>Privilege</a:t>
            </a:r>
            <a:r>
              <a:rPr lang="en-US" dirty="0">
                <a:solidFill>
                  <a:schemeClr val="bg1"/>
                </a:solidFill>
              </a:rPr>
              <a:t> section: Select </a:t>
            </a:r>
            <a:r>
              <a:rPr lang="en-US" b="1" dirty="0">
                <a:solidFill>
                  <a:schemeClr val="bg1"/>
                </a:solidFill>
              </a:rPr>
              <a:t>“Processor” </a:t>
            </a:r>
            <a:r>
              <a:rPr lang="en-US" dirty="0">
                <a:solidFill>
                  <a:schemeClr val="bg1"/>
                </a:solidFill>
              </a:rPr>
              <a:t>in the drop-down box. </a:t>
            </a:r>
            <a:endParaRPr lang="en-US" sz="1300" dirty="0">
              <a:solidFill>
                <a:schemeClr val="bg1"/>
              </a:solidFill>
            </a:endParaRPr>
          </a:p>
          <a:p>
            <a:pPr marL="342900" indent="-342900">
              <a:spcBef>
                <a:spcPts val="600"/>
              </a:spcBef>
              <a:buFont typeface="+mj-lt"/>
              <a:buAutoNum type="arabicPeriod"/>
            </a:pPr>
            <a:r>
              <a:rPr lang="en-US" dirty="0">
                <a:solidFill>
                  <a:schemeClr val="bg1"/>
                </a:solidFill>
              </a:rPr>
              <a:t>Click the S</a:t>
            </a:r>
            <a:r>
              <a:rPr lang="en-US" b="1" dirty="0">
                <a:solidFill>
                  <a:schemeClr val="bg1"/>
                </a:solidFill>
              </a:rPr>
              <a:t>ubmit</a:t>
            </a:r>
            <a:r>
              <a:rPr lang="en-US" dirty="0">
                <a:solidFill>
                  <a:schemeClr val="bg1"/>
                </a:solidFill>
              </a:rPr>
              <a:t> button.</a:t>
            </a:r>
          </a:p>
          <a:p>
            <a:pPr marL="342900" indent="-342900">
              <a:spcBef>
                <a:spcPts val="600"/>
              </a:spcBef>
              <a:buFont typeface="+mj-lt"/>
              <a:buAutoNum type="arabicPeriod"/>
            </a:pPr>
            <a:r>
              <a:rPr lang="en-US" dirty="0">
                <a:solidFill>
                  <a:schemeClr val="bg1"/>
                </a:solidFill>
              </a:rPr>
              <a:t>In the Comments box on the first page of the Banner Security Request: enter </a:t>
            </a:r>
            <a:r>
              <a:rPr lang="en-US" b="1" dirty="0">
                <a:solidFill>
                  <a:schemeClr val="bg1"/>
                </a:solidFill>
              </a:rPr>
              <a:t>“Please grant access to E-FS-JE</a:t>
            </a:r>
            <a:r>
              <a:rPr lang="en-US" dirty="0">
                <a:solidFill>
                  <a:schemeClr val="bg1"/>
                </a:solidFill>
              </a:rPr>
              <a:t> </a:t>
            </a:r>
            <a:r>
              <a:rPr lang="en-US" b="1" dirty="0">
                <a:solidFill>
                  <a:schemeClr val="bg1"/>
                </a:solidFill>
              </a:rPr>
              <a:t>application via security group E-FS-JE-PROC”.</a:t>
            </a:r>
            <a:endParaRPr lang="en-US" dirty="0">
              <a:solidFill>
                <a:schemeClr val="bg1"/>
              </a:solidFill>
            </a:endParaRPr>
          </a:p>
          <a:p>
            <a:pPr marL="342900" indent="-342900">
              <a:spcBef>
                <a:spcPts val="600"/>
              </a:spcBef>
              <a:buFont typeface="+mj-lt"/>
              <a:buAutoNum type="arabicPeriod"/>
            </a:pPr>
            <a:r>
              <a:rPr lang="en-US" dirty="0">
                <a:solidFill>
                  <a:schemeClr val="bg1"/>
                </a:solidFill>
              </a:rPr>
              <a:t>Click the S</a:t>
            </a:r>
            <a:r>
              <a:rPr lang="en-US" b="1" dirty="0">
                <a:solidFill>
                  <a:schemeClr val="bg1"/>
                </a:solidFill>
              </a:rPr>
              <a:t>ubmit</a:t>
            </a:r>
            <a:r>
              <a:rPr lang="en-US" dirty="0">
                <a:solidFill>
                  <a:schemeClr val="bg1"/>
                </a:solidFill>
              </a:rPr>
              <a:t> button.</a:t>
            </a:r>
          </a:p>
          <a:p>
            <a:pPr marL="342900" indent="-342900">
              <a:spcBef>
                <a:spcPts val="600"/>
              </a:spcBef>
              <a:buFont typeface="+mj-lt"/>
              <a:buAutoNum type="arabicPeriod"/>
            </a:pPr>
            <a:r>
              <a:rPr lang="en-US" dirty="0">
                <a:solidFill>
                  <a:schemeClr val="bg1"/>
                </a:solidFill>
              </a:rPr>
              <a:t>Read the Confidential Agreement and Click the </a:t>
            </a:r>
            <a:r>
              <a:rPr lang="en-US" b="1" dirty="0">
                <a:solidFill>
                  <a:schemeClr val="bg1"/>
                </a:solidFill>
              </a:rPr>
              <a:t>OK</a:t>
            </a:r>
            <a:r>
              <a:rPr lang="en-US" dirty="0">
                <a:solidFill>
                  <a:schemeClr val="bg1"/>
                </a:solidFill>
              </a:rPr>
              <a:t> button.</a:t>
            </a:r>
          </a:p>
          <a:p>
            <a:pPr marL="342900" indent="-342900">
              <a:spcBef>
                <a:spcPts val="600"/>
              </a:spcBef>
              <a:buFont typeface="+mj-lt"/>
              <a:buAutoNum type="arabicPeriod"/>
            </a:pPr>
            <a:r>
              <a:rPr lang="en-US" dirty="0">
                <a:solidFill>
                  <a:schemeClr val="bg1"/>
                </a:solidFill>
              </a:rPr>
              <a:t>Read the second Agreement and Click the </a:t>
            </a:r>
            <a:r>
              <a:rPr lang="en-US" b="1" dirty="0">
                <a:solidFill>
                  <a:schemeClr val="bg1"/>
                </a:solidFill>
              </a:rPr>
              <a:t>OK</a:t>
            </a:r>
            <a:r>
              <a:rPr lang="en-US" dirty="0">
                <a:solidFill>
                  <a:schemeClr val="bg1"/>
                </a:solidFill>
              </a:rPr>
              <a:t> button.</a:t>
            </a:r>
          </a:p>
          <a:p>
            <a:pPr marL="0" indent="0">
              <a:spcBef>
                <a:spcPts val="600"/>
              </a:spcBef>
              <a:buNone/>
            </a:pPr>
            <a:r>
              <a:rPr lang="en-US" dirty="0">
                <a:solidFill>
                  <a:schemeClr val="bg1"/>
                </a:solidFill>
                <a:hlinkClick r:id="rId3"/>
              </a:rPr>
              <a:t>Step by Step Xtender Security Request Instructions </a:t>
            </a:r>
            <a:endParaRPr lang="en-US" dirty="0">
              <a:solidFill>
                <a:schemeClr val="bg1"/>
              </a:solidFill>
            </a:endParaRPr>
          </a:p>
          <a:p>
            <a:pPr marL="342900" indent="-342900">
              <a:spcBef>
                <a:spcPts val="600"/>
              </a:spcBef>
              <a:buFont typeface="+mj-lt"/>
              <a:buAutoNum type="arabicPeriod"/>
            </a:pPr>
            <a:endParaRPr lang="en-US" dirty="0">
              <a:solidFill>
                <a:schemeClr val="bg1"/>
              </a:solidFill>
            </a:endParaRPr>
          </a:p>
          <a:p>
            <a:pPr marL="342900" indent="-342900">
              <a:buFont typeface="+mj-lt"/>
              <a:buAutoNum type="arabicPeriod"/>
            </a:pPr>
            <a:endParaRPr lang="en-US" dirty="0">
              <a:solidFill>
                <a:schemeClr val="bg1"/>
              </a:solidFill>
            </a:endParaRPr>
          </a:p>
        </p:txBody>
      </p:sp>
      <p:sp>
        <p:nvSpPr>
          <p:cNvPr id="4" name="Slide Number Placeholder 3">
            <a:extLst>
              <a:ext uri="{FF2B5EF4-FFF2-40B4-BE49-F238E27FC236}">
                <a16:creationId xmlns:a16="http://schemas.microsoft.com/office/drawing/2014/main" id="{289EE08C-7A27-4BDD-ADA0-5234C3DDB7B8}"/>
              </a:ext>
            </a:extLst>
          </p:cNvPr>
          <p:cNvSpPr>
            <a:spLocks noGrp="1"/>
          </p:cNvSpPr>
          <p:nvPr>
            <p:ph type="sldNum" sz="quarter" idx="12"/>
          </p:nvPr>
        </p:nvSpPr>
        <p:spPr/>
        <p:txBody>
          <a:bodyPr/>
          <a:lstStyle/>
          <a:p>
            <a:fld id="{8A7A6979-0714-4377-B894-6BE4C2D6E202}" type="slidenum">
              <a:rPr lang="en-US" smtClean="0"/>
              <a:t>5</a:t>
            </a:fld>
            <a:endParaRPr lang="en-US" dirty="0"/>
          </a:p>
        </p:txBody>
      </p:sp>
    </p:spTree>
    <p:extLst>
      <p:ext uri="{BB962C8B-B14F-4D97-AF65-F5344CB8AC3E}">
        <p14:creationId xmlns:p14="http://schemas.microsoft.com/office/powerpoint/2010/main" val="232959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53A55-F8CF-4755-AE8A-9769A230842A}"/>
              </a:ext>
            </a:extLst>
          </p:cNvPr>
          <p:cNvSpPr>
            <a:spLocks noGrp="1"/>
          </p:cNvSpPr>
          <p:nvPr>
            <p:ph type="title"/>
          </p:nvPr>
        </p:nvSpPr>
        <p:spPr>
          <a:xfrm>
            <a:off x="2231136" y="614548"/>
            <a:ext cx="7729728" cy="1180696"/>
          </a:xfrm>
        </p:spPr>
        <p:txBody>
          <a:bodyPr>
            <a:normAutofit/>
          </a:bodyPr>
          <a:lstStyle/>
          <a:p>
            <a:r>
              <a:rPr lang="en-US" sz="3600" dirty="0">
                <a:solidFill>
                  <a:schemeClr val="bg1"/>
                </a:solidFill>
              </a:rPr>
              <a:t>What is a Journal Entry?</a:t>
            </a:r>
          </a:p>
        </p:txBody>
      </p:sp>
      <p:sp>
        <p:nvSpPr>
          <p:cNvPr id="4" name="Rectangle 3">
            <a:extLst>
              <a:ext uri="{FF2B5EF4-FFF2-40B4-BE49-F238E27FC236}">
                <a16:creationId xmlns:a16="http://schemas.microsoft.com/office/drawing/2014/main" id="{1A8025D1-A78B-4E78-8105-C660D8591EFA}"/>
              </a:ext>
            </a:extLst>
          </p:cNvPr>
          <p:cNvSpPr/>
          <p:nvPr/>
        </p:nvSpPr>
        <p:spPr>
          <a:xfrm>
            <a:off x="838200" y="1795244"/>
            <a:ext cx="10515600" cy="5258363"/>
          </a:xfrm>
          <a:prstGeom prst="rect">
            <a:avLst/>
          </a:prstGeom>
        </p:spPr>
        <p:txBody>
          <a:bodyPr wrap="square">
            <a:spAutoFit/>
          </a:bodyPr>
          <a:lstStyle/>
          <a:p>
            <a:pPr>
              <a:lnSpc>
                <a:spcPct val="107000"/>
              </a:lnSpc>
              <a:spcAft>
                <a:spcPts val="800"/>
              </a:spcAft>
            </a:pPr>
            <a:r>
              <a:rPr lang="en-US" dirty="0">
                <a:solidFill>
                  <a:schemeClr val="bg1"/>
                </a:solidFill>
                <a:effectLst/>
                <a:ea typeface="Calibri" panose="020F0502020204030204" pitchFamily="34" charset="0"/>
                <a:cs typeface="Times New Roman" panose="02020603050405020304" pitchFamily="18" charset="0"/>
              </a:rPr>
              <a:t>A </a:t>
            </a:r>
            <a:r>
              <a:rPr lang="en-US" b="1" dirty="0">
                <a:solidFill>
                  <a:schemeClr val="bg1"/>
                </a:solidFill>
                <a:effectLst/>
                <a:ea typeface="Calibri" panose="020F0502020204030204" pitchFamily="34" charset="0"/>
                <a:cs typeface="Times New Roman" panose="02020603050405020304" pitchFamily="18" charset="0"/>
              </a:rPr>
              <a:t>journal entry</a:t>
            </a:r>
            <a:r>
              <a:rPr lang="en-US" dirty="0">
                <a:solidFill>
                  <a:schemeClr val="bg1"/>
                </a:solidFill>
                <a:effectLst/>
                <a:ea typeface="Calibri" panose="020F0502020204030204" pitchFamily="34" charset="0"/>
                <a:cs typeface="Times New Roman" panose="02020603050405020304" pitchFamily="18" charset="0"/>
              </a:rPr>
              <a:t> is the first step in the accounting cycle, it is the record keeping of business </a:t>
            </a:r>
            <a:r>
              <a:rPr lang="en-US" dirty="0">
                <a:solidFill>
                  <a:schemeClr val="bg1"/>
                </a:solidFill>
                <a:ea typeface="Calibri" panose="020F0502020204030204" pitchFamily="34" charset="0"/>
                <a:cs typeface="Times New Roman" panose="02020603050405020304" pitchFamily="18" charset="0"/>
              </a:rPr>
              <a:t>transactions.  In the ECU Banner System, the double entry accounting method is used; therefore, each journal entry has a debit transaction and a credit transaction.  The total transaction amounts of debits must equal the total transaction amounts of credits, or the journal entry is considered unbalanced. </a:t>
            </a:r>
            <a:endParaRPr lang="en-US" dirty="0">
              <a:solidFill>
                <a:schemeClr val="bg1"/>
              </a:solidFill>
              <a:effectLst/>
              <a:ea typeface="Calibri" panose="020F0502020204030204" pitchFamily="34" charset="0"/>
              <a:cs typeface="Times New Roman" panose="02020603050405020304" pitchFamily="18" charset="0"/>
            </a:endParaRPr>
          </a:p>
          <a:p>
            <a:r>
              <a:rPr lang="en-US" dirty="0">
                <a:solidFill>
                  <a:schemeClr val="bg1"/>
                </a:solidFill>
                <a:ea typeface="Times New Roman" panose="02020603050405020304" pitchFamily="18" charset="0"/>
              </a:rPr>
              <a:t>Journal entries are needed to correct transactions or to reclass transactions are created in the Banner applications Finance Self Service or Banner Admin Pages.  Typically, these journal entries will use the rule class code J63.  The Banner rule class code, also called transaction type, routes the journal entry to the correct FOAPAL.  Journal entries directly change the FOAPAL balances on the general ledger.</a:t>
            </a:r>
          </a:p>
          <a:p>
            <a:endParaRPr lang="en-US" dirty="0">
              <a:solidFill>
                <a:schemeClr val="bg1"/>
              </a:solidFill>
              <a:ea typeface="Times New Roman" panose="02020603050405020304" pitchFamily="18" charset="0"/>
            </a:endParaRPr>
          </a:p>
          <a:p>
            <a:r>
              <a:rPr lang="en-US" dirty="0">
                <a:solidFill>
                  <a:schemeClr val="bg1"/>
                </a:solidFill>
                <a:ea typeface="Times New Roman" panose="02020603050405020304" pitchFamily="18" charset="0"/>
              </a:rPr>
              <a:t>Journal entries reclassing or correcting transactions should be completed in the same fiscal year; however, there are exceptions.  Contact the fund approver with fiscal year questions. </a:t>
            </a:r>
          </a:p>
          <a:p>
            <a:endParaRPr lang="en-US" dirty="0">
              <a:solidFill>
                <a:schemeClr val="bg1"/>
              </a:solidFill>
              <a:ea typeface="Times New Roman" panose="02020603050405020304" pitchFamily="18" charset="0"/>
            </a:endParaRPr>
          </a:p>
          <a:p>
            <a:r>
              <a:rPr lang="en-US" dirty="0">
                <a:solidFill>
                  <a:schemeClr val="bg1"/>
                </a:solidFill>
                <a:ea typeface="Times New Roman" panose="02020603050405020304" pitchFamily="18" charset="0"/>
              </a:rPr>
              <a:t>Once all transactions on the journal entry have been keyed and submitted, the approval process begins.  The Banner approval system is designed to electronically forward the journal entry to the designated approvers based on the FUND and ORGN codes.  After all approval levels are completed, the journal entry transactions will post to the General Ledger and the transactions will be reflected in Banner.  </a:t>
            </a:r>
          </a:p>
          <a:p>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endParaRPr lang="en-US" dirty="0">
              <a:solidFill>
                <a:schemeClr val="bg1"/>
              </a:solidFill>
              <a:ea typeface="Times New Roman" panose="02020603050405020304" pitchFamily="18" charset="0"/>
            </a:endParaRPr>
          </a:p>
        </p:txBody>
      </p:sp>
      <p:sp>
        <p:nvSpPr>
          <p:cNvPr id="3" name="Slide Number Placeholder 2">
            <a:extLst>
              <a:ext uri="{FF2B5EF4-FFF2-40B4-BE49-F238E27FC236}">
                <a16:creationId xmlns:a16="http://schemas.microsoft.com/office/drawing/2014/main" id="{A7DC85D9-C348-4F15-8E3A-7F26B3143FFD}"/>
              </a:ext>
            </a:extLst>
          </p:cNvPr>
          <p:cNvSpPr>
            <a:spLocks noGrp="1"/>
          </p:cNvSpPr>
          <p:nvPr>
            <p:ph type="sldNum" sz="quarter" idx="12"/>
          </p:nvPr>
        </p:nvSpPr>
        <p:spPr/>
        <p:txBody>
          <a:bodyPr/>
          <a:lstStyle/>
          <a:p>
            <a:fld id="{8A7A6979-0714-4377-B894-6BE4C2D6E202}" type="slidenum">
              <a:rPr lang="en-US" smtClean="0"/>
              <a:t>6</a:t>
            </a:fld>
            <a:endParaRPr lang="en-US" dirty="0"/>
          </a:p>
        </p:txBody>
      </p:sp>
    </p:spTree>
    <p:extLst>
      <p:ext uri="{BB962C8B-B14F-4D97-AF65-F5344CB8AC3E}">
        <p14:creationId xmlns:p14="http://schemas.microsoft.com/office/powerpoint/2010/main" val="17556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0F47-208B-457B-B2B1-B516B0FEF382}"/>
              </a:ext>
            </a:extLst>
          </p:cNvPr>
          <p:cNvSpPr>
            <a:spLocks noGrp="1"/>
          </p:cNvSpPr>
          <p:nvPr>
            <p:ph type="title"/>
          </p:nvPr>
        </p:nvSpPr>
        <p:spPr>
          <a:xfrm>
            <a:off x="1808669" y="633794"/>
            <a:ext cx="8574657" cy="1188720"/>
          </a:xfrm>
        </p:spPr>
        <p:txBody>
          <a:bodyPr>
            <a:noAutofit/>
          </a:bodyPr>
          <a:lstStyle/>
          <a:p>
            <a:r>
              <a:rPr lang="en-US" sz="3600" dirty="0">
                <a:solidFill>
                  <a:schemeClr val="bg1"/>
                </a:solidFill>
              </a:rPr>
              <a:t>How to create Budget Transfers?</a:t>
            </a:r>
          </a:p>
        </p:txBody>
      </p:sp>
      <p:sp>
        <p:nvSpPr>
          <p:cNvPr id="3" name="Rectangle 2">
            <a:extLst>
              <a:ext uri="{FF2B5EF4-FFF2-40B4-BE49-F238E27FC236}">
                <a16:creationId xmlns:a16="http://schemas.microsoft.com/office/drawing/2014/main" id="{8C112591-4742-4B93-A035-56F4823BB636}"/>
              </a:ext>
            </a:extLst>
          </p:cNvPr>
          <p:cNvSpPr/>
          <p:nvPr/>
        </p:nvSpPr>
        <p:spPr>
          <a:xfrm>
            <a:off x="687897" y="2260512"/>
            <a:ext cx="10914077" cy="3385542"/>
          </a:xfrm>
          <a:prstGeom prst="rect">
            <a:avLst/>
          </a:prstGeom>
        </p:spPr>
        <p:txBody>
          <a:bodyPr wrap="square">
            <a:spAutoFit/>
          </a:bodyPr>
          <a:lstStyle/>
          <a:p>
            <a:pPr marL="457200"/>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Budget Transfer within the user's Fund/Organization security</a:t>
            </a:r>
          </a:p>
          <a:p>
            <a:pPr marL="457200"/>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B11 Permanent Budget Transfer</a:t>
            </a:r>
          </a:p>
          <a:p>
            <a:pPr marL="457200"/>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B22 Temporary Budget Transfer</a:t>
            </a:r>
          </a:p>
          <a:p>
            <a:pPr marL="457200"/>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B44 Budget Transfers with Approvals – required when using salary and benefit account pools.</a:t>
            </a:r>
          </a:p>
          <a:p>
            <a:pPr marL="457200"/>
            <a:r>
              <a:rPr lang="en-US"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NOTE: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B11, B22, and B44 budget transfers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can be</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created in Finance Self Service Banner (FSS) or Banner Admin 	Pages (BAP). </a:t>
            </a:r>
          </a:p>
          <a:p>
            <a:pPr marL="457200"/>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hlinkClick r:id="rId2"/>
              </a:rPr>
              <a:t>FSS Budget Transfer instructions</a:t>
            </a:r>
            <a:endPar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a:endPar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algn="l" rtl="0" eaLnBrk="1" latinLnBrk="0" hangingPunct="1">
              <a:spcBef>
                <a:spcPts val="0"/>
              </a:spcBef>
              <a:spcAft>
                <a:spcPts val="0"/>
              </a:spcAft>
            </a:pP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Manual Budget Transfers outside of the user's Fund/Organization security.</a:t>
            </a:r>
          </a:p>
          <a:p>
            <a:pPr marL="457200" algn="l" rtl="0" eaLnBrk="1" latinLnBrk="0" hangingPunct="1">
              <a:spcBef>
                <a:spcPts val="0"/>
              </a:spcBef>
              <a:spcAft>
                <a:spcPts val="0"/>
              </a:spcAft>
            </a:pP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BD04 Temporary</a:t>
            </a:r>
          </a:p>
          <a:p>
            <a:pPr marL="457200" algn="l" rtl="0" eaLnBrk="1" latinLnBrk="0" hangingPunct="1">
              <a:spcBef>
                <a:spcPts val="0"/>
              </a:spcBef>
              <a:spcAft>
                <a:spcPts val="0"/>
              </a:spcAft>
            </a:pP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BD02 Permanent</a:t>
            </a:r>
          </a:p>
          <a:p>
            <a:pPr marL="457200" algn="l" rtl="0" eaLnBrk="1" latinLnBrk="0" hangingPunct="1">
              <a:spcBef>
                <a:spcPts val="0"/>
              </a:spcBef>
              <a:spcAft>
                <a:spcPts val="0"/>
              </a:spcAft>
            </a:pPr>
            <a:r>
              <a:rPr lang="en-US"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NOTE: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BD04 and BD02 budget transfers are </a:t>
            </a:r>
            <a:r>
              <a:rPr lang="en-US" sz="1400" dirty="0">
                <a:solidFill>
                  <a:srgbClr val="000000"/>
                </a:solidFill>
                <a:latin typeface="Arial" panose="020B0604020202020204" pitchFamily="34" charset="0"/>
                <a:ea typeface="Calibri" panose="020F0502020204030204" pitchFamily="34" charset="0"/>
                <a:cs typeface="Arial" panose="020B0604020202020204" pitchFamily="34" charset="0"/>
              </a:rPr>
              <a:t>created to </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move salary and benefits for position actions. The manual Budget Transfer Form is used to create BD04 and BD02 budget transfers.  The manual form and instructions are located on the Budget &amp; Athletics Fiscal Affairs website </a:t>
            </a:r>
            <a:r>
              <a:rPr lang="en-US" sz="1400" u="sng" kern="1200"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3"/>
              </a:rPr>
              <a:t>https://budget.ecu.edu/budget/forms-and-resources/</a:t>
            </a:r>
            <a:endParaRPr lang="en-US" sz="1400" dirty="0">
              <a:effectLst/>
              <a:latin typeface="Arial" panose="020B0604020202020204" pitchFamily="34" charset="0"/>
              <a:cs typeface="Arial" panose="020B0604020202020204" pitchFamily="34" charset="0"/>
            </a:endParaRPr>
          </a:p>
          <a:p>
            <a:pPr marL="457200" marR="0" algn="l" rtl="0" eaLnBrk="1" latinLnBrk="0" hangingPunct="1">
              <a:spcBef>
                <a:spcPts val="0"/>
              </a:spcBef>
              <a:spcAft>
                <a:spcPts val="0"/>
              </a:spcAft>
            </a:pPr>
            <a:r>
              <a:rPr lang="en-US" sz="1400" kern="1200" dirty="0">
                <a:solidFill>
                  <a:srgbClr val="000000"/>
                </a:solidFill>
                <a:effectLst/>
                <a:ea typeface="Calibri" panose="020F0502020204030204" pitchFamily="34" charset="0"/>
                <a:cs typeface="Arial" panose="020B0604020202020204" pitchFamily="34" charset="0"/>
              </a:rPr>
              <a:t> </a:t>
            </a:r>
            <a:endParaRPr lang="en-US" sz="1400" dirty="0">
              <a:effectLst/>
              <a:cs typeface="Arial" panose="020B0604020202020204" pitchFamily="34" charset="0"/>
            </a:endParaRPr>
          </a:p>
          <a:p>
            <a:pPr marL="457200" marR="0" algn="l" rtl="0" eaLnBrk="1" latinLnBrk="0" hangingPunct="1">
              <a:spcBef>
                <a:spcPts val="0"/>
              </a:spcBef>
              <a:spcAft>
                <a:spcPts val="0"/>
              </a:spcAft>
            </a:pPr>
            <a:r>
              <a:rPr lang="en-US" dirty="0">
                <a:solidFill>
                  <a:schemeClr val="bg1"/>
                </a:solidFill>
                <a:latin typeface="Arial" panose="020B0604020202020204" pitchFamily="34" charset="0"/>
                <a:ea typeface="Times New Roman" panose="02020603050405020304" pitchFamily="18" charset="0"/>
              </a:rPr>
              <a:t>			 </a:t>
            </a:r>
            <a:endParaRPr lang="en-US" dirty="0">
              <a:solidFill>
                <a:schemeClr val="bg1"/>
              </a:solidFill>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9A5303A-A79D-4052-8FB1-190D801ABB0C}"/>
              </a:ext>
            </a:extLst>
          </p:cNvPr>
          <p:cNvSpPr>
            <a:spLocks noGrp="1"/>
          </p:cNvSpPr>
          <p:nvPr>
            <p:ph type="sldNum" sz="quarter" idx="12"/>
          </p:nvPr>
        </p:nvSpPr>
        <p:spPr/>
        <p:txBody>
          <a:bodyPr/>
          <a:lstStyle/>
          <a:p>
            <a:fld id="{8A7A6979-0714-4377-B894-6BE4C2D6E202}" type="slidenum">
              <a:rPr lang="en-US" smtClean="0"/>
              <a:t>7</a:t>
            </a:fld>
            <a:endParaRPr lang="en-US" dirty="0"/>
          </a:p>
        </p:txBody>
      </p:sp>
    </p:spTree>
    <p:extLst>
      <p:ext uri="{BB962C8B-B14F-4D97-AF65-F5344CB8AC3E}">
        <p14:creationId xmlns:p14="http://schemas.microsoft.com/office/powerpoint/2010/main" val="28948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3D52-1191-4444-A096-3A26FCA0BBC1}"/>
              </a:ext>
            </a:extLst>
          </p:cNvPr>
          <p:cNvSpPr>
            <a:spLocks noGrp="1"/>
          </p:cNvSpPr>
          <p:nvPr>
            <p:ph type="title"/>
          </p:nvPr>
        </p:nvSpPr>
        <p:spPr>
          <a:xfrm>
            <a:off x="1281415" y="442630"/>
            <a:ext cx="9629170" cy="1039444"/>
          </a:xfrm>
        </p:spPr>
        <p:txBody>
          <a:bodyPr>
            <a:normAutofit/>
          </a:bodyPr>
          <a:lstStyle/>
          <a:p>
            <a:r>
              <a:rPr lang="en-US" sz="3600" dirty="0">
                <a:solidFill>
                  <a:schemeClr val="bg1"/>
                </a:solidFill>
              </a:rPr>
              <a:t>Gather Backup documentation</a:t>
            </a:r>
            <a:endParaRPr lang="en-US" dirty="0">
              <a:solidFill>
                <a:schemeClr val="bg1"/>
              </a:solidFill>
            </a:endParaRPr>
          </a:p>
        </p:txBody>
      </p:sp>
      <p:sp>
        <p:nvSpPr>
          <p:cNvPr id="5" name="Slide Number Placeholder 4">
            <a:extLst>
              <a:ext uri="{FF2B5EF4-FFF2-40B4-BE49-F238E27FC236}">
                <a16:creationId xmlns:a16="http://schemas.microsoft.com/office/drawing/2014/main" id="{FF1C6950-470F-4260-8017-AB7AECF291D6}"/>
              </a:ext>
            </a:extLst>
          </p:cNvPr>
          <p:cNvSpPr>
            <a:spLocks noGrp="1"/>
          </p:cNvSpPr>
          <p:nvPr>
            <p:ph type="sldNum" sz="quarter" idx="12"/>
          </p:nvPr>
        </p:nvSpPr>
        <p:spPr/>
        <p:txBody>
          <a:bodyPr/>
          <a:lstStyle/>
          <a:p>
            <a:fld id="{8A7A6979-0714-4377-B894-6BE4C2D6E202}" type="slidenum">
              <a:rPr lang="en-US" smtClean="0"/>
              <a:t>8</a:t>
            </a:fld>
            <a:endParaRPr lang="en-US" dirty="0"/>
          </a:p>
        </p:txBody>
      </p:sp>
      <p:sp>
        <p:nvSpPr>
          <p:cNvPr id="7" name="Rectangle 6">
            <a:extLst>
              <a:ext uri="{FF2B5EF4-FFF2-40B4-BE49-F238E27FC236}">
                <a16:creationId xmlns:a16="http://schemas.microsoft.com/office/drawing/2014/main" id="{92722849-1C6B-4166-9D1E-3520223FEBB2}"/>
              </a:ext>
            </a:extLst>
          </p:cNvPr>
          <p:cNvSpPr>
            <a:spLocks noGrp="1" noRot="1" noMove="1" noResize="1" noEditPoints="1" noAdjustHandles="1" noChangeArrowheads="1" noChangeShapeType="1"/>
          </p:cNvSpPr>
          <p:nvPr/>
        </p:nvSpPr>
        <p:spPr>
          <a:xfrm>
            <a:off x="1281415" y="1656576"/>
            <a:ext cx="9629170" cy="5940088"/>
          </a:xfrm>
          <a:prstGeom prst="rect">
            <a:avLst/>
          </a:prstGeom>
        </p:spPr>
        <p:txBody>
          <a:bodyPr wrap="square">
            <a:spAutoFit/>
          </a:bodyPr>
          <a:lstStyle/>
          <a:p>
            <a:r>
              <a:rPr lang="en-US" sz="2000" dirty="0">
                <a:solidFill>
                  <a:schemeClr val="bg1"/>
                </a:solidFill>
                <a:latin typeface="Arial" panose="020B0604020202020204" pitchFamily="34" charset="0"/>
                <a:cs typeface="Arial" panose="020B0604020202020204" pitchFamily="34" charset="0"/>
              </a:rPr>
              <a:t>Adequate supporting documentation will be attached to the journal entry using Xtender.  The scanned documentation should provide proof of the original transaction including a </a:t>
            </a:r>
            <a:r>
              <a:rPr lang="en-US" sz="2000" b="1" dirty="0">
                <a:solidFill>
                  <a:schemeClr val="bg1"/>
                </a:solidFill>
                <a:latin typeface="Arial" panose="020B0604020202020204" pitchFamily="34" charset="0"/>
                <a:cs typeface="Arial" panose="020B0604020202020204" pitchFamily="34" charset="0"/>
                <a:hlinkClick r:id="rId2"/>
              </a:rPr>
              <a:t>screenshot of the original transaction </a:t>
            </a:r>
            <a:r>
              <a:rPr lang="en-US" sz="2000" b="1" dirty="0">
                <a:solidFill>
                  <a:schemeClr val="bg1"/>
                </a:solidFill>
                <a:latin typeface="Arial" panose="020B0604020202020204" pitchFamily="34" charset="0"/>
                <a:cs typeface="Arial" panose="020B0604020202020204" pitchFamily="34" charset="0"/>
              </a:rPr>
              <a:t>(including the FOAPAL)</a:t>
            </a:r>
            <a:r>
              <a:rPr lang="en-US" sz="2000" dirty="0">
                <a:solidFill>
                  <a:schemeClr val="bg1"/>
                </a:solidFill>
                <a:latin typeface="Arial" panose="020B0604020202020204" pitchFamily="34" charset="0"/>
                <a:cs typeface="Arial" panose="020B0604020202020204" pitchFamily="34" charset="0"/>
              </a:rPr>
              <a:t>, vendor invoices, receipts,  emails, reports, etc. The documentation should verify the amount, business purpose, and reason for the entry so that the approvers, accounting staff, or internal auditors reviewing the journal entry can clearly understand the rationale behind the journal entry. </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Redact confidential information like SSN, credit card numbers, addresses, date of birth, checking account numbers, etc.</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The backup documentation will be scanned and uploaded into Xtender.</a:t>
            </a:r>
          </a:p>
          <a:p>
            <a:r>
              <a:rPr lang="en-US" sz="2000" dirty="0">
                <a:solidFill>
                  <a:schemeClr val="bg1"/>
                </a:solidFill>
                <a:latin typeface="Arial" panose="020B0604020202020204" pitchFamily="34" charset="0"/>
                <a:cs typeface="Arial" panose="020B0604020202020204" pitchFamily="34" charset="0"/>
              </a:rPr>
              <a:t>Xtender will allow Word, Excel, Emails, and PDF’s. </a:t>
            </a:r>
          </a:p>
          <a:p>
            <a:r>
              <a:rPr lang="en-US" sz="2000" dirty="0">
                <a:solidFill>
                  <a:schemeClr val="bg1"/>
                </a:solidFill>
                <a:latin typeface="Arial" panose="020B0604020202020204" pitchFamily="34" charset="0"/>
                <a:cs typeface="Arial" panose="020B0604020202020204" pitchFamily="34" charset="0"/>
              </a:rPr>
              <a:t>Xtender does not allow document with extension MHT.</a:t>
            </a:r>
          </a:p>
          <a:p>
            <a:endParaRPr lang="en-US" sz="2000" dirty="0">
              <a:solidFill>
                <a:schemeClr val="bg1"/>
              </a:solidFill>
              <a:latin typeface="Arial" panose="020B0604020202020204" pitchFamily="34" charset="0"/>
              <a:cs typeface="Arial" panose="020B0604020202020204" pitchFamily="34" charset="0"/>
            </a:endParaRPr>
          </a:p>
          <a:p>
            <a:r>
              <a:rPr lang="en-US" sz="2000" dirty="0">
                <a:solidFill>
                  <a:schemeClr val="bg1"/>
                </a:solidFill>
                <a:latin typeface="Arial" panose="020B0604020202020204" pitchFamily="34" charset="0"/>
                <a:cs typeface="Arial" panose="020B0604020202020204" pitchFamily="34" charset="0"/>
              </a:rPr>
              <a:t>View FOAPAL on the original transactions </a:t>
            </a:r>
            <a:r>
              <a:rPr lang="en-US" sz="2000" dirty="0">
                <a:solidFill>
                  <a:schemeClr val="bg1"/>
                </a:solidFill>
                <a:latin typeface="Arial" panose="020B0604020202020204" pitchFamily="34" charset="0"/>
                <a:cs typeface="Arial" panose="020B0604020202020204" pitchFamily="34" charset="0"/>
                <a:hlinkClick r:id="rId3"/>
              </a:rPr>
              <a:t>here</a:t>
            </a:r>
            <a:r>
              <a:rPr lang="en-US" sz="2000" dirty="0">
                <a:solidFill>
                  <a:schemeClr val="bg1"/>
                </a:solidFill>
                <a:latin typeface="Arial" panose="020B0604020202020204" pitchFamily="34" charset="0"/>
                <a:cs typeface="Arial" panose="020B0604020202020204" pitchFamily="34" charset="0"/>
              </a:rPr>
              <a:t>.</a:t>
            </a:r>
          </a:p>
          <a:p>
            <a:r>
              <a:rPr lang="en-US" sz="18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hlinkClick r:id="rId2"/>
              </a:rPr>
              <a:t>Instructions to Create Document Screenshot</a:t>
            </a:r>
            <a:endParaRPr lang="en-US" sz="2000" dirty="0">
              <a:effectLst/>
            </a:endParaRPr>
          </a:p>
          <a:p>
            <a:endParaRPr lang="en-US" sz="2000" dirty="0">
              <a:solidFill>
                <a:schemeClr val="bg1"/>
              </a:solidFill>
              <a:latin typeface="Arial" panose="020B0604020202020204" pitchFamily="34" charset="0"/>
              <a:cs typeface="Arial" panose="020B0604020202020204" pitchFamily="34" charset="0"/>
            </a:endParaRPr>
          </a:p>
          <a:p>
            <a:endParaRPr lang="en-US" sz="2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693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8E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0F47-208B-457B-B2B1-B516B0FEF382}"/>
              </a:ext>
            </a:extLst>
          </p:cNvPr>
          <p:cNvSpPr>
            <a:spLocks noGrp="1"/>
          </p:cNvSpPr>
          <p:nvPr>
            <p:ph type="title"/>
          </p:nvPr>
        </p:nvSpPr>
        <p:spPr>
          <a:xfrm>
            <a:off x="1808669" y="633794"/>
            <a:ext cx="8574657" cy="1188720"/>
          </a:xfrm>
        </p:spPr>
        <p:txBody>
          <a:bodyPr>
            <a:noAutofit/>
          </a:bodyPr>
          <a:lstStyle/>
          <a:p>
            <a:r>
              <a:rPr lang="en-US" sz="3600" dirty="0">
                <a:solidFill>
                  <a:schemeClr val="bg1"/>
                </a:solidFill>
              </a:rPr>
              <a:t>Log into Banner Admin Pages</a:t>
            </a:r>
          </a:p>
        </p:txBody>
      </p:sp>
      <p:sp>
        <p:nvSpPr>
          <p:cNvPr id="3" name="Rectangle 2">
            <a:extLst>
              <a:ext uri="{FF2B5EF4-FFF2-40B4-BE49-F238E27FC236}">
                <a16:creationId xmlns:a16="http://schemas.microsoft.com/office/drawing/2014/main" id="{8C112591-4742-4B93-A035-56F4823BB636}"/>
              </a:ext>
            </a:extLst>
          </p:cNvPr>
          <p:cNvSpPr/>
          <p:nvPr/>
        </p:nvSpPr>
        <p:spPr>
          <a:xfrm>
            <a:off x="2231133" y="2260512"/>
            <a:ext cx="7729727" cy="3447098"/>
          </a:xfrm>
          <a:prstGeom prst="rect">
            <a:avLst/>
          </a:prstGeom>
        </p:spPr>
        <p:txBody>
          <a:bodyPr wrap="square">
            <a:spAutoFit/>
          </a:bodyPr>
          <a:lstStyle/>
          <a:p>
            <a:pPr marL="285750" indent="-285750">
              <a:buFont typeface="Arial" panose="020B0604020202020204" pitchFamily="34" charset="0"/>
              <a:buChar char="•"/>
            </a:pPr>
            <a:r>
              <a:rPr lang="en-US" sz="2000" dirty="0">
                <a:solidFill>
                  <a:srgbClr val="09040C"/>
                </a:solidFill>
              </a:rPr>
              <a:t>Banner Finance GL security is required, see slide 4</a:t>
            </a:r>
          </a:p>
          <a:p>
            <a:pPr marL="285750" indent="-285750">
              <a:buFont typeface="Arial" panose="020B0604020202020204" pitchFamily="34" charset="0"/>
              <a:buChar char="•"/>
            </a:pPr>
            <a:r>
              <a:rPr lang="en-US" sz="2000" dirty="0">
                <a:solidFill>
                  <a:srgbClr val="09040C"/>
                </a:solidFill>
              </a:rPr>
              <a:t>Xtender security is required, see slide 5</a:t>
            </a:r>
          </a:p>
          <a:p>
            <a:pPr marL="285750" indent="-285750">
              <a:buFont typeface="Arial" panose="020B0604020202020204" pitchFamily="34" charset="0"/>
              <a:buChar char="•"/>
            </a:pPr>
            <a:r>
              <a:rPr lang="en-US" sz="2000" dirty="0">
                <a:solidFill>
                  <a:srgbClr val="09040C"/>
                </a:solidFill>
              </a:rPr>
              <a:t>Preferred browser is Fire Fox</a:t>
            </a:r>
          </a:p>
          <a:p>
            <a:pPr marL="285750" indent="-285750">
              <a:buFont typeface="Arial" panose="020B0604020202020204" pitchFamily="34" charset="0"/>
              <a:buChar char="•"/>
            </a:pPr>
            <a:r>
              <a:rPr lang="en-US" sz="2000" dirty="0">
                <a:solidFill>
                  <a:srgbClr val="09040C"/>
                </a:solidFill>
              </a:rPr>
              <a:t>Go to </a:t>
            </a:r>
            <a:r>
              <a:rPr lang="en-US" sz="2000" dirty="0">
                <a:solidFill>
                  <a:srgbClr val="09040C"/>
                </a:solidFill>
                <a:hlinkClick r:id="rId2"/>
              </a:rPr>
              <a:t>https://banprd-adm.ecu.edu/applicationNavigator/</a:t>
            </a:r>
            <a:endParaRPr lang="en-US" sz="2000" dirty="0">
              <a:solidFill>
                <a:srgbClr val="09040C"/>
              </a:solidFill>
            </a:endParaRPr>
          </a:p>
          <a:p>
            <a:pPr marL="285750" indent="-285750">
              <a:buFont typeface="Arial" panose="020B0604020202020204" pitchFamily="34" charset="0"/>
              <a:buChar char="•"/>
            </a:pPr>
            <a:r>
              <a:rPr lang="en-US" sz="2000" dirty="0">
                <a:solidFill>
                  <a:srgbClr val="09040C"/>
                </a:solidFill>
              </a:rPr>
              <a:t>Enter PirateID</a:t>
            </a:r>
          </a:p>
          <a:p>
            <a:pPr marL="285750" indent="-285750">
              <a:buFont typeface="Arial" panose="020B0604020202020204" pitchFamily="34" charset="0"/>
              <a:buChar char="•"/>
            </a:pPr>
            <a:r>
              <a:rPr lang="en-US" sz="2000" dirty="0">
                <a:solidFill>
                  <a:srgbClr val="09040C"/>
                </a:solidFill>
              </a:rPr>
              <a:t>Enter Password**</a:t>
            </a:r>
          </a:p>
          <a:p>
            <a:endParaRPr lang="en-US" sz="2000" dirty="0">
              <a:solidFill>
                <a:srgbClr val="09040C"/>
              </a:solidFill>
            </a:endParaRPr>
          </a:p>
          <a:p>
            <a:r>
              <a:rPr lang="en-US" sz="2000" dirty="0">
                <a:solidFill>
                  <a:srgbClr val="09040C"/>
                </a:solidFill>
              </a:rPr>
              <a:t>**Banner Admin Pages password is the same as the ECU intra password that is used to open University computers, Pirate Port, and Outlook email.</a:t>
            </a:r>
          </a:p>
          <a:p>
            <a:r>
              <a:rPr lang="en-US" dirty="0">
                <a:solidFill>
                  <a:schemeClr val="bg1"/>
                </a:solidFill>
                <a:latin typeface="Arial" panose="020B0604020202020204" pitchFamily="34" charset="0"/>
                <a:ea typeface="Times New Roman" panose="02020603050405020304" pitchFamily="18" charset="0"/>
              </a:rPr>
              <a:t>							 </a:t>
            </a:r>
            <a:endParaRPr lang="en-US" dirty="0">
              <a:solidFill>
                <a:schemeClr val="bg1"/>
              </a:solidFill>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9A5303A-A79D-4052-8FB1-190D801ABB0C}"/>
              </a:ext>
            </a:extLst>
          </p:cNvPr>
          <p:cNvSpPr>
            <a:spLocks noGrp="1"/>
          </p:cNvSpPr>
          <p:nvPr>
            <p:ph type="sldNum" sz="quarter" idx="12"/>
          </p:nvPr>
        </p:nvSpPr>
        <p:spPr/>
        <p:txBody>
          <a:bodyPr/>
          <a:lstStyle/>
          <a:p>
            <a:fld id="{8A7A6979-0714-4377-B894-6BE4C2D6E202}" type="slidenum">
              <a:rPr lang="en-US" smtClean="0"/>
              <a:t>9</a:t>
            </a:fld>
            <a:endParaRPr lang="en-US" dirty="0"/>
          </a:p>
        </p:txBody>
      </p:sp>
    </p:spTree>
    <p:extLst>
      <p:ext uri="{BB962C8B-B14F-4D97-AF65-F5344CB8AC3E}">
        <p14:creationId xmlns:p14="http://schemas.microsoft.com/office/powerpoint/2010/main" val="42027855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15952</TotalTime>
  <Words>4369</Words>
  <Application>Microsoft Office PowerPoint</Application>
  <PresentationFormat>Widescreen</PresentationFormat>
  <Paragraphs>414</Paragraphs>
  <Slides>41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Gill Sans MT</vt:lpstr>
      <vt:lpstr>Times New Roman</vt:lpstr>
      <vt:lpstr>Wingdings</vt:lpstr>
      <vt:lpstr>Parcel</vt:lpstr>
      <vt:lpstr>Banner Admin Pages journal entry training</vt:lpstr>
      <vt:lpstr>Banner admin pages Journal Entry Training</vt:lpstr>
      <vt:lpstr>Banner Admin Pages Journal Entry Required Training</vt:lpstr>
      <vt:lpstr>How TO REQUEST Banner security access to enter/approve journal entries</vt:lpstr>
      <vt:lpstr>How TO REQUEST  Xtender security</vt:lpstr>
      <vt:lpstr>What is a Journal Entry?</vt:lpstr>
      <vt:lpstr>How to create Budget Transfers?</vt:lpstr>
      <vt:lpstr>Gather Backup documentation</vt:lpstr>
      <vt:lpstr>Log into Banner Admin Pages</vt:lpstr>
      <vt:lpstr>Banner Admin Pages for journal entry Keying and approvals</vt:lpstr>
      <vt:lpstr>FOAdocu Documents listed by user</vt:lpstr>
      <vt:lpstr>Example of A Journal Entry to correct an expense</vt:lpstr>
      <vt:lpstr>   Journal Entry description format</vt:lpstr>
      <vt:lpstr>FGAJVCD   Journal Voucher Detail</vt:lpstr>
      <vt:lpstr>FGAJVCD   Journal Voucher Detailed Entry</vt:lpstr>
      <vt:lpstr>FGAJVCD – Header  Journal Voucher Detailed Entry</vt:lpstr>
      <vt:lpstr>Foatext   general text entry</vt:lpstr>
      <vt:lpstr>FGAJVCD   Journal Voucher Detailed Entry</vt:lpstr>
      <vt:lpstr>PowerPoint Presentation</vt:lpstr>
      <vt:lpstr>FGAJVCD   Journal Voucher Detailed ENTRY</vt:lpstr>
      <vt:lpstr>FGAJVCD   Journal Voucher Detailed Entry</vt:lpstr>
      <vt:lpstr>PowerPoint Presentation</vt:lpstr>
      <vt:lpstr>Approval routing</vt:lpstr>
      <vt:lpstr>FOAdocu Documents listed by user</vt:lpstr>
      <vt:lpstr>Copy/reverse Journal Voucher Entry</vt:lpstr>
      <vt:lpstr>delete Journal Voucher Entry (ONLY JV WITH STATUS I CAN BE DELETED)</vt:lpstr>
      <vt:lpstr>Banner Admin Pages for journal entry document approvals</vt:lpstr>
      <vt:lpstr>FOAUAPP – User Approval  for ORGN and FUND approvers</vt:lpstr>
      <vt:lpstr>FOAUAPP – User Approval  for ORGN and FUND approvers</vt:lpstr>
      <vt:lpstr>PowerPoint Presentation</vt:lpstr>
      <vt:lpstr>Reasons to Disapprove A JOURNAL ENTRY</vt:lpstr>
      <vt:lpstr>FoiApph  Document Approval History</vt:lpstr>
      <vt:lpstr>PowerPoint Presentation</vt:lpstr>
      <vt:lpstr>PowerPoint Presentation</vt:lpstr>
      <vt:lpstr>FOIAPHT Approval History</vt:lpstr>
      <vt:lpstr>Automated email notifications</vt:lpstr>
      <vt:lpstr>Gather Backup documentation</vt:lpstr>
      <vt:lpstr>Monthly Accounting  schedule for Journal Entries</vt:lpstr>
      <vt:lpstr>Review Journal entry STATUS</vt:lpstr>
      <vt:lpstr>Journal entry Resources</vt:lpstr>
      <vt:lpstr>Thank you  for participating in  Journal Entry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self service journal entry training</dc:title>
  <dc:creator>Doughtie, Penney</dc:creator>
  <cp:lastModifiedBy>Doughtie, Penney</cp:lastModifiedBy>
  <cp:revision>528</cp:revision>
  <cp:lastPrinted>2021-10-05T20:49:28Z</cp:lastPrinted>
  <dcterms:created xsi:type="dcterms:W3CDTF">2020-09-24T13:05:51Z</dcterms:created>
  <dcterms:modified xsi:type="dcterms:W3CDTF">2024-09-04T20:00:29Z</dcterms:modified>
</cp:coreProperties>
</file>