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42" r:id="rId4"/>
  </p:sldMasterIdLst>
  <p:notesMasterIdLst>
    <p:notesMasterId r:id="rId25"/>
  </p:notesMasterIdLst>
  <p:sldIdLst>
    <p:sldId id="256" r:id="rId5"/>
    <p:sldId id="257" r:id="rId6"/>
    <p:sldId id="265" r:id="rId7"/>
    <p:sldId id="303" r:id="rId8"/>
    <p:sldId id="258" r:id="rId9"/>
    <p:sldId id="304" r:id="rId10"/>
    <p:sldId id="305" r:id="rId11"/>
    <p:sldId id="307" r:id="rId12"/>
    <p:sldId id="321" r:id="rId13"/>
    <p:sldId id="306" r:id="rId14"/>
    <p:sldId id="320" r:id="rId15"/>
    <p:sldId id="319" r:id="rId16"/>
    <p:sldId id="318" r:id="rId17"/>
    <p:sldId id="317" r:id="rId18"/>
    <p:sldId id="316" r:id="rId19"/>
    <p:sldId id="315" r:id="rId20"/>
    <p:sldId id="324" r:id="rId21"/>
    <p:sldId id="323" r:id="rId22"/>
    <p:sldId id="325" r:id="rId23"/>
    <p:sldId id="26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B662"/>
    <a:srgbClr val="68598D"/>
    <a:srgbClr val="646C92"/>
    <a:srgbClr val="5A6B76"/>
    <a:srgbClr val="5A6E6E"/>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934"/>
  </p:normalViewPr>
  <p:slideViewPr>
    <p:cSldViewPr snapToGrid="0">
      <p:cViewPr varScale="1">
        <p:scale>
          <a:sx n="105" d="100"/>
          <a:sy n="105" d="100"/>
        </p:scale>
        <p:origin x="120" y="216"/>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C63451-F71A-45EA-8B10-04A09C28CC19}" type="datetimeFigureOut">
              <a:rPr lang="en-US" smtClean="0"/>
              <a:t>10/17/2024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B270D-091D-4ED2-8C85-0898DD7D9F21}" type="slidenum">
              <a:rPr lang="en-US" smtClean="0"/>
              <a:t>‹#›</a:t>
            </a:fld>
            <a:endParaRPr lang="en-US" dirty="0"/>
          </a:p>
        </p:txBody>
      </p:sp>
    </p:spTree>
    <p:extLst>
      <p:ext uri="{BB962C8B-B14F-4D97-AF65-F5344CB8AC3E}">
        <p14:creationId xmlns:p14="http://schemas.microsoft.com/office/powerpoint/2010/main" val="2253118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r>
              <a:rPr lang="en-US" dirty="0"/>
              <a:t>20XX</a:t>
            </a:r>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294A09A9-5501-47C1-A89A-A340965A2BE2}" type="slidenum">
              <a:rPr lang="en-US" smtClean="0"/>
              <a:t>‹#›</a:t>
            </a:fld>
            <a:endParaRPr lang="en-US" dirty="0"/>
          </a:p>
        </p:txBody>
      </p:sp>
      <p:sp>
        <p:nvSpPr>
          <p:cNvPr id="13" name="Rectangle 12"/>
          <p:cNvSpPr/>
          <p:nvPr/>
        </p:nvSpPr>
        <p:spPr>
          <a:xfrm>
            <a:off x="0" y="-1"/>
            <a:ext cx="12192000" cy="4572001"/>
          </a:xfrm>
          <a:prstGeom prst="rect">
            <a:avLst/>
          </a:prstGeom>
          <a:blipFill dpi="0" rotWithShape="1">
            <a:blip r:embed="rId2">
              <a:duotone>
                <a:schemeClr val="accent1">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0172679"/>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20XX</a:t>
            </a:r>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544911947"/>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20XX</a:t>
            </a:r>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294A09A9-5501-47C1-A89A-A340965A2BE2}"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86953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984522" y="874663"/>
            <a:ext cx="4650901" cy="2334637"/>
          </a:xfrm>
        </p:spPr>
        <p:txBody>
          <a:bodyPr>
            <a:normAutofit/>
          </a:bodyPr>
          <a:lstStyle>
            <a:lvl1pPr algn="ctr">
              <a:defRPr sz="4800"/>
            </a:lvl1pPr>
          </a:lstStyle>
          <a:p>
            <a:r>
              <a:rPr lang="en-US"/>
              <a:t>Click to edit Master title style</a:t>
            </a:r>
            <a:endParaRPr lang="en-US" dirty="0"/>
          </a:p>
        </p:txBody>
      </p:sp>
      <p:grpSp>
        <p:nvGrpSpPr>
          <p:cNvPr id="6" name="Group 5">
            <a:extLst>
              <a:ext uri="{FF2B5EF4-FFF2-40B4-BE49-F238E27FC236}">
                <a16:creationId xmlns:a16="http://schemas.microsoft.com/office/drawing/2014/main" id="{F44A4473-D4D4-4E24-B542-C5D63C28DA75}"/>
              </a:ext>
              <a:ext uri="{C183D7F6-B498-43B3-948B-1728B52AA6E4}">
                <adec:decorative xmlns:adec="http://schemas.microsoft.com/office/drawing/2017/decorative"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a:off x="6153976" y="457964"/>
            <a:ext cx="6009066" cy="5914582"/>
            <a:chOff x="6153976" y="457964"/>
            <a:chExt cx="6009066" cy="5914582"/>
          </a:xfrm>
        </p:grpSpPr>
        <p:grpSp>
          <p:nvGrpSpPr>
            <p:cNvPr id="7" name="Group 6">
              <a:extLst>
                <a:ext uri="{FF2B5EF4-FFF2-40B4-BE49-F238E27FC236}">
                  <a16:creationId xmlns:a16="http://schemas.microsoft.com/office/drawing/2014/main" id="{14CA4A32-A016-460F-8B99-22A5D265B4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2621" y="2980002"/>
              <a:ext cx="317159" cy="932400"/>
              <a:chOff x="6376988" y="280988"/>
              <a:chExt cx="633413" cy="1862138"/>
            </a:xfrm>
          </p:grpSpPr>
          <p:sp>
            <p:nvSpPr>
              <p:cNvPr id="86" name="Freeform 68">
                <a:extLst>
                  <a:ext uri="{FF2B5EF4-FFF2-40B4-BE49-F238E27FC236}">
                    <a16:creationId xmlns:a16="http://schemas.microsoft.com/office/drawing/2014/main" id="{84DB1BC2-B158-4DA5-9164-843E6B566C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7" name="Freeform 69">
                <a:extLst>
                  <a:ext uri="{FF2B5EF4-FFF2-40B4-BE49-F238E27FC236}">
                    <a16:creationId xmlns:a16="http://schemas.microsoft.com/office/drawing/2014/main" id="{751FDE2E-D749-401E-B3BA-66B2F5231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8" name="Line 70">
                <a:extLst>
                  <a:ext uri="{FF2B5EF4-FFF2-40B4-BE49-F238E27FC236}">
                    <a16:creationId xmlns:a16="http://schemas.microsoft.com/office/drawing/2014/main" id="{49546377-E2EE-4854-AA84-5575789BAF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 name="Group 7">
              <a:extLst>
                <a:ext uri="{FF2B5EF4-FFF2-40B4-BE49-F238E27FC236}">
                  <a16:creationId xmlns:a16="http://schemas.microsoft.com/office/drawing/2014/main" id="{04FCC465-42B8-456F-951F-8C51A42F97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24466" y="457964"/>
              <a:ext cx="3838576" cy="5838297"/>
              <a:chOff x="8324466" y="457964"/>
              <a:chExt cx="3838576" cy="5838297"/>
            </a:xfrm>
          </p:grpSpPr>
          <p:sp>
            <p:nvSpPr>
              <p:cNvPr id="48" name="Oval 47">
                <a:extLst>
                  <a:ext uri="{FF2B5EF4-FFF2-40B4-BE49-F238E27FC236}">
                    <a16:creationId xmlns:a16="http://schemas.microsoft.com/office/drawing/2014/main" id="{3D7F8A9A-8A53-4FD3-855C-C49B035CE8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49" name="Group 48">
                <a:extLst>
                  <a:ext uri="{FF2B5EF4-FFF2-40B4-BE49-F238E27FC236}">
                    <a16:creationId xmlns:a16="http://schemas.microsoft.com/office/drawing/2014/main" id="{AC347F99-AC7C-4DB2-8AAF-9E2A7AE629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64" name="Freeform 64">
                  <a:extLst>
                    <a:ext uri="{FF2B5EF4-FFF2-40B4-BE49-F238E27FC236}">
                      <a16:creationId xmlns:a16="http://schemas.microsoft.com/office/drawing/2014/main" id="{89B06C37-E219-479D-B324-0DC7D0565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5" name="Freeform 81">
                  <a:extLst>
                    <a:ext uri="{FF2B5EF4-FFF2-40B4-BE49-F238E27FC236}">
                      <a16:creationId xmlns:a16="http://schemas.microsoft.com/office/drawing/2014/main" id="{29A1D878-CEA2-41DC-8638-A852316726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6" name="Freeform 61">
                  <a:extLst>
                    <a:ext uri="{FF2B5EF4-FFF2-40B4-BE49-F238E27FC236}">
                      <a16:creationId xmlns:a16="http://schemas.microsoft.com/office/drawing/2014/main" id="{99394209-57ED-4126-A8DC-0862D1FA11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7" name="Freeform 78">
                  <a:extLst>
                    <a:ext uri="{FF2B5EF4-FFF2-40B4-BE49-F238E27FC236}">
                      <a16:creationId xmlns:a16="http://schemas.microsoft.com/office/drawing/2014/main" id="{A48B0004-4618-4D71-88D1-A2FEE4F0AD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8" name="Freeform 84">
                  <a:extLst>
                    <a:ext uri="{FF2B5EF4-FFF2-40B4-BE49-F238E27FC236}">
                      <a16:creationId xmlns:a16="http://schemas.microsoft.com/office/drawing/2014/main" id="{4D1C172B-2446-428A-A518-FE1B5FCE0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87">
                  <a:extLst>
                    <a:ext uri="{FF2B5EF4-FFF2-40B4-BE49-F238E27FC236}">
                      <a16:creationId xmlns:a16="http://schemas.microsoft.com/office/drawing/2014/main" id="{E359C795-FCC1-401F-B0B6-F722AE632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60">
                  <a:extLst>
                    <a:ext uri="{FF2B5EF4-FFF2-40B4-BE49-F238E27FC236}">
                      <a16:creationId xmlns:a16="http://schemas.microsoft.com/office/drawing/2014/main" id="{8260D102-71BB-497E-A5CF-743FB5987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1" name="Freeform 59">
                  <a:extLst>
                    <a:ext uri="{FF2B5EF4-FFF2-40B4-BE49-F238E27FC236}">
                      <a16:creationId xmlns:a16="http://schemas.microsoft.com/office/drawing/2014/main" id="{811E3D98-A5FB-4BDE-A07D-A03EB898C6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62">
                  <a:extLst>
                    <a:ext uri="{FF2B5EF4-FFF2-40B4-BE49-F238E27FC236}">
                      <a16:creationId xmlns:a16="http://schemas.microsoft.com/office/drawing/2014/main" id="{9E48CE7F-B4EF-4629-8706-6838C171EF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65">
                  <a:extLst>
                    <a:ext uri="{FF2B5EF4-FFF2-40B4-BE49-F238E27FC236}">
                      <a16:creationId xmlns:a16="http://schemas.microsoft.com/office/drawing/2014/main" id="{C8EBC77A-0887-4128-A73B-2C0165C6F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79">
                  <a:extLst>
                    <a:ext uri="{FF2B5EF4-FFF2-40B4-BE49-F238E27FC236}">
                      <a16:creationId xmlns:a16="http://schemas.microsoft.com/office/drawing/2014/main" id="{7AF3D400-AAAA-47BD-922E-AA3A2AFA3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5" name="Freeform 82">
                  <a:extLst>
                    <a:ext uri="{FF2B5EF4-FFF2-40B4-BE49-F238E27FC236}">
                      <a16:creationId xmlns:a16="http://schemas.microsoft.com/office/drawing/2014/main" id="{B0A3E6A0-609D-427D-9D34-E7CF184B45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85">
                  <a:extLst>
                    <a:ext uri="{FF2B5EF4-FFF2-40B4-BE49-F238E27FC236}">
                      <a16:creationId xmlns:a16="http://schemas.microsoft.com/office/drawing/2014/main" id="{DDE08965-A3F4-426A-924B-102A6F6FE2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7" name="Freeform 88">
                  <a:extLst>
                    <a:ext uri="{FF2B5EF4-FFF2-40B4-BE49-F238E27FC236}">
                      <a16:creationId xmlns:a16="http://schemas.microsoft.com/office/drawing/2014/main" id="{13FA8E6E-7F53-47E9-9BF8-1CD3130F4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78" name="Group 77">
                  <a:extLst>
                    <a:ext uri="{FF2B5EF4-FFF2-40B4-BE49-F238E27FC236}">
                      <a16:creationId xmlns:a16="http://schemas.microsoft.com/office/drawing/2014/main" id="{7A8A9991-EF8F-4128-9DB7-A2FA8CF2F68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79" name="Line 63">
                    <a:extLst>
                      <a:ext uri="{FF2B5EF4-FFF2-40B4-BE49-F238E27FC236}">
                        <a16:creationId xmlns:a16="http://schemas.microsoft.com/office/drawing/2014/main" id="{41E966B6-186E-4D17-B570-969B6951A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0" name="Line 66">
                    <a:extLst>
                      <a:ext uri="{FF2B5EF4-FFF2-40B4-BE49-F238E27FC236}">
                        <a16:creationId xmlns:a16="http://schemas.microsoft.com/office/drawing/2014/main" id="{918B08AD-5F3C-4FC5-8998-8524763C75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1" name="Line 67">
                    <a:extLst>
                      <a:ext uri="{FF2B5EF4-FFF2-40B4-BE49-F238E27FC236}">
                        <a16:creationId xmlns:a16="http://schemas.microsoft.com/office/drawing/2014/main" id="{EDF72260-B0A1-47A1-9459-FDF4600AC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2" name="Line 80">
                    <a:extLst>
                      <a:ext uri="{FF2B5EF4-FFF2-40B4-BE49-F238E27FC236}">
                        <a16:creationId xmlns:a16="http://schemas.microsoft.com/office/drawing/2014/main" id="{C6A7FA58-53F7-4C2F-96D5-E97BB3CC6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3" name="Line 83">
                    <a:extLst>
                      <a:ext uri="{FF2B5EF4-FFF2-40B4-BE49-F238E27FC236}">
                        <a16:creationId xmlns:a16="http://schemas.microsoft.com/office/drawing/2014/main" id="{1B986617-481E-450F-8FAD-CA3086A3E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4" name="Line 86">
                    <a:extLst>
                      <a:ext uri="{FF2B5EF4-FFF2-40B4-BE49-F238E27FC236}">
                        <a16:creationId xmlns:a16="http://schemas.microsoft.com/office/drawing/2014/main" id="{4D24CAEB-B2FE-4796-8E6E-DB5148C380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5" name="Line 89">
                    <a:extLst>
                      <a:ext uri="{FF2B5EF4-FFF2-40B4-BE49-F238E27FC236}">
                        <a16:creationId xmlns:a16="http://schemas.microsoft.com/office/drawing/2014/main" id="{3D577B03-E6D9-4FFA-A799-E504CBF8D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50" name="Group 49">
                <a:extLst>
                  <a:ext uri="{FF2B5EF4-FFF2-40B4-BE49-F238E27FC236}">
                    <a16:creationId xmlns:a16="http://schemas.microsoft.com/office/drawing/2014/main" id="{43509C13-FDEE-45B0-B954-D80D6F38F00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56" name="Group 55">
                  <a:extLst>
                    <a:ext uri="{FF2B5EF4-FFF2-40B4-BE49-F238E27FC236}">
                      <a16:creationId xmlns:a16="http://schemas.microsoft.com/office/drawing/2014/main" id="{21FF647D-8D8A-43E8-A2E2-46D1117839F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0" name="Straight Connector 59">
                    <a:extLst>
                      <a:ext uri="{FF2B5EF4-FFF2-40B4-BE49-F238E27FC236}">
                        <a16:creationId xmlns:a16="http://schemas.microsoft.com/office/drawing/2014/main" id="{87B8728B-0A45-4551-99F0-CF33B850DA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CFAA15D-9EFC-4A70-AC98-CB3EF00C3A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2" name="Rectangle 30">
                    <a:extLst>
                      <a:ext uri="{FF2B5EF4-FFF2-40B4-BE49-F238E27FC236}">
                        <a16:creationId xmlns:a16="http://schemas.microsoft.com/office/drawing/2014/main" id="{AD80CCBD-3F02-48A0-A24E-5971D22951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30">
                    <a:extLst>
                      <a:ext uri="{FF2B5EF4-FFF2-40B4-BE49-F238E27FC236}">
                        <a16:creationId xmlns:a16="http://schemas.microsoft.com/office/drawing/2014/main" id="{AB5B7D34-5A4E-48DE-8893-0F022E4CC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2341ADC6-0CC2-46C0-BA6F-9D99136698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58" name="Freeform: Shape 57">
                    <a:extLst>
                      <a:ext uri="{FF2B5EF4-FFF2-40B4-BE49-F238E27FC236}">
                        <a16:creationId xmlns:a16="http://schemas.microsoft.com/office/drawing/2014/main" id="{A93316DB-546B-41BA-AD1B-94D5C46702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59" name="Freeform: Shape 58">
                    <a:extLst>
                      <a:ext uri="{FF2B5EF4-FFF2-40B4-BE49-F238E27FC236}">
                        <a16:creationId xmlns:a16="http://schemas.microsoft.com/office/drawing/2014/main" id="{35105C82-44C4-41C2-96AE-ADE6DD1D71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51" name="Group 50">
                <a:extLst>
                  <a:ext uri="{FF2B5EF4-FFF2-40B4-BE49-F238E27FC236}">
                    <a16:creationId xmlns:a16="http://schemas.microsoft.com/office/drawing/2014/main" id="{A7A634F2-054C-4614-9ECB-96BE809893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52" name="Group 51">
                  <a:extLst>
                    <a:ext uri="{FF2B5EF4-FFF2-40B4-BE49-F238E27FC236}">
                      <a16:creationId xmlns:a16="http://schemas.microsoft.com/office/drawing/2014/main" id="{1764AB7F-1912-4909-A04A-C8D125467E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54" name="Freeform 68">
                    <a:extLst>
                      <a:ext uri="{FF2B5EF4-FFF2-40B4-BE49-F238E27FC236}">
                        <a16:creationId xmlns:a16="http://schemas.microsoft.com/office/drawing/2014/main" id="{6B93639B-DE1C-4A46-A4B5-B88FD6FC2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5" name="Freeform 69">
                    <a:extLst>
                      <a:ext uri="{FF2B5EF4-FFF2-40B4-BE49-F238E27FC236}">
                        <a16:creationId xmlns:a16="http://schemas.microsoft.com/office/drawing/2014/main" id="{A6C5D17F-13E7-4861-A839-3C56ABD56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53" name="Line 70">
                  <a:extLst>
                    <a:ext uri="{FF2B5EF4-FFF2-40B4-BE49-F238E27FC236}">
                      <a16:creationId xmlns:a16="http://schemas.microsoft.com/office/drawing/2014/main" id="{1C343C91-0F9E-4530-939D-2D9F15DF4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 name="Group 8">
              <a:extLst>
                <a:ext uri="{FF2B5EF4-FFF2-40B4-BE49-F238E27FC236}">
                  <a16:creationId xmlns:a16="http://schemas.microsoft.com/office/drawing/2014/main" id="{92109E9F-E572-4202-B7A6-630155DD5B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6153976" y="534249"/>
              <a:ext cx="3838576" cy="5838297"/>
              <a:chOff x="8324466" y="457964"/>
              <a:chExt cx="3838576" cy="5838297"/>
            </a:xfrm>
          </p:grpSpPr>
          <p:sp>
            <p:nvSpPr>
              <p:cNvPr id="10" name="Oval 9">
                <a:extLst>
                  <a:ext uri="{FF2B5EF4-FFF2-40B4-BE49-F238E27FC236}">
                    <a16:creationId xmlns:a16="http://schemas.microsoft.com/office/drawing/2014/main" id="{B4FF54B2-44F5-42F7-8353-111D80A8D2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11" name="Group 10">
                <a:extLst>
                  <a:ext uri="{FF2B5EF4-FFF2-40B4-BE49-F238E27FC236}">
                    <a16:creationId xmlns:a16="http://schemas.microsoft.com/office/drawing/2014/main" id="{19A2BBF4-4F54-4179-B672-AD4C8D58A3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26" name="Freeform 64">
                  <a:extLst>
                    <a:ext uri="{FF2B5EF4-FFF2-40B4-BE49-F238E27FC236}">
                      <a16:creationId xmlns:a16="http://schemas.microsoft.com/office/drawing/2014/main" id="{2F2D95CF-DAE2-4601-B9A6-233F4F2F3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81">
                  <a:extLst>
                    <a:ext uri="{FF2B5EF4-FFF2-40B4-BE49-F238E27FC236}">
                      <a16:creationId xmlns:a16="http://schemas.microsoft.com/office/drawing/2014/main" id="{3CD52B72-C30B-4570-A8AB-78CB884F8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Freeform 61">
                  <a:extLst>
                    <a:ext uri="{FF2B5EF4-FFF2-40B4-BE49-F238E27FC236}">
                      <a16:creationId xmlns:a16="http://schemas.microsoft.com/office/drawing/2014/main" id="{696A9FBF-C89D-4CF9-A1DC-C0275A3B3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8">
                  <a:extLst>
                    <a:ext uri="{FF2B5EF4-FFF2-40B4-BE49-F238E27FC236}">
                      <a16:creationId xmlns:a16="http://schemas.microsoft.com/office/drawing/2014/main" id="{C50B0ACE-17B4-4F11-BA43-0159796B83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84">
                  <a:extLst>
                    <a:ext uri="{FF2B5EF4-FFF2-40B4-BE49-F238E27FC236}">
                      <a16:creationId xmlns:a16="http://schemas.microsoft.com/office/drawing/2014/main" id="{F0346B01-7019-48B2-9BE7-3E90F590F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87">
                  <a:extLst>
                    <a:ext uri="{FF2B5EF4-FFF2-40B4-BE49-F238E27FC236}">
                      <a16:creationId xmlns:a16="http://schemas.microsoft.com/office/drawing/2014/main" id="{5C186E4B-7559-4E95-9BDD-7DA75E0873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Freeform 60">
                  <a:extLst>
                    <a:ext uri="{FF2B5EF4-FFF2-40B4-BE49-F238E27FC236}">
                      <a16:creationId xmlns:a16="http://schemas.microsoft.com/office/drawing/2014/main" id="{4FFE117A-211E-4BD5-AB76-05026DEC6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59">
                  <a:extLst>
                    <a:ext uri="{FF2B5EF4-FFF2-40B4-BE49-F238E27FC236}">
                      <a16:creationId xmlns:a16="http://schemas.microsoft.com/office/drawing/2014/main" id="{5CC0C412-2859-4E97-924F-291318E6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2">
                  <a:extLst>
                    <a:ext uri="{FF2B5EF4-FFF2-40B4-BE49-F238E27FC236}">
                      <a16:creationId xmlns:a16="http://schemas.microsoft.com/office/drawing/2014/main" id="{AECE441C-0FBF-4F02-9781-35F2487E3C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Freeform 65">
                  <a:extLst>
                    <a:ext uri="{FF2B5EF4-FFF2-40B4-BE49-F238E27FC236}">
                      <a16:creationId xmlns:a16="http://schemas.microsoft.com/office/drawing/2014/main" id="{951A4317-3E34-41B4-BCD9-E6E0627C18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79">
                  <a:extLst>
                    <a:ext uri="{FF2B5EF4-FFF2-40B4-BE49-F238E27FC236}">
                      <a16:creationId xmlns:a16="http://schemas.microsoft.com/office/drawing/2014/main" id="{CE2D40E4-274B-4D43-801B-7B3BAF03E4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82">
                  <a:extLst>
                    <a:ext uri="{FF2B5EF4-FFF2-40B4-BE49-F238E27FC236}">
                      <a16:creationId xmlns:a16="http://schemas.microsoft.com/office/drawing/2014/main" id="{2D939FC8-6395-4DCB-B28C-2342BFB72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Freeform 85">
                  <a:extLst>
                    <a:ext uri="{FF2B5EF4-FFF2-40B4-BE49-F238E27FC236}">
                      <a16:creationId xmlns:a16="http://schemas.microsoft.com/office/drawing/2014/main" id="{620FEEF2-AE91-48CA-8FE7-B50F83E1CF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Freeform 88">
                  <a:extLst>
                    <a:ext uri="{FF2B5EF4-FFF2-40B4-BE49-F238E27FC236}">
                      <a16:creationId xmlns:a16="http://schemas.microsoft.com/office/drawing/2014/main" id="{27050D75-D26B-4BD3-A4A5-68DF13E9C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40" name="Group 39">
                  <a:extLst>
                    <a:ext uri="{FF2B5EF4-FFF2-40B4-BE49-F238E27FC236}">
                      <a16:creationId xmlns:a16="http://schemas.microsoft.com/office/drawing/2014/main" id="{37668160-F5BE-4756-B84F-C68992BC7A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E7F90261-4A5A-4C39-B4B3-FEBED04E3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Line 66">
                    <a:extLst>
                      <a:ext uri="{FF2B5EF4-FFF2-40B4-BE49-F238E27FC236}">
                        <a16:creationId xmlns:a16="http://schemas.microsoft.com/office/drawing/2014/main" id="{71681E7C-A7E8-4F01-9001-3FD1105E1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 name="Line 67">
                    <a:extLst>
                      <a:ext uri="{FF2B5EF4-FFF2-40B4-BE49-F238E27FC236}">
                        <a16:creationId xmlns:a16="http://schemas.microsoft.com/office/drawing/2014/main" id="{901B0597-C838-4481-A49D-E8D85B631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Line 80">
                    <a:extLst>
                      <a:ext uri="{FF2B5EF4-FFF2-40B4-BE49-F238E27FC236}">
                        <a16:creationId xmlns:a16="http://schemas.microsoft.com/office/drawing/2014/main" id="{23C2B0BF-A329-4A97-B3D5-545BC6813E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5" name="Line 83">
                    <a:extLst>
                      <a:ext uri="{FF2B5EF4-FFF2-40B4-BE49-F238E27FC236}">
                        <a16:creationId xmlns:a16="http://schemas.microsoft.com/office/drawing/2014/main" id="{DBCCCA80-4FEE-4C79-8AF3-66B97054C8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Line 86">
                    <a:extLst>
                      <a:ext uri="{FF2B5EF4-FFF2-40B4-BE49-F238E27FC236}">
                        <a16:creationId xmlns:a16="http://schemas.microsoft.com/office/drawing/2014/main" id="{4B9AD13F-808D-4464-989B-F40B3E77B7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 name="Line 89">
                    <a:extLst>
                      <a:ext uri="{FF2B5EF4-FFF2-40B4-BE49-F238E27FC236}">
                        <a16:creationId xmlns:a16="http://schemas.microsoft.com/office/drawing/2014/main" id="{076473B5-E30F-4635-8789-51368A971B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2" name="Group 11">
                <a:extLst>
                  <a:ext uri="{FF2B5EF4-FFF2-40B4-BE49-F238E27FC236}">
                    <a16:creationId xmlns:a16="http://schemas.microsoft.com/office/drawing/2014/main" id="{EF568995-35CF-4C80-A63C-82B47F1BA1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8" name="Group 17">
                  <a:extLst>
                    <a:ext uri="{FF2B5EF4-FFF2-40B4-BE49-F238E27FC236}">
                      <a16:creationId xmlns:a16="http://schemas.microsoft.com/office/drawing/2014/main" id="{99432608-19E2-4A3E-A68B-45C8E5DD47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Straight Connector 21">
                    <a:extLst>
                      <a:ext uri="{FF2B5EF4-FFF2-40B4-BE49-F238E27FC236}">
                        <a16:creationId xmlns:a16="http://schemas.microsoft.com/office/drawing/2014/main" id="{127A2810-84DE-450A-986B-DE8AF8AE6F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A56ED6A-BBD4-4005-A99D-65BCF8047C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CFC0629C-AFCE-4D39-87D5-36EF1FE5CF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30">
                    <a:extLst>
                      <a:ext uri="{FF2B5EF4-FFF2-40B4-BE49-F238E27FC236}">
                        <a16:creationId xmlns:a16="http://schemas.microsoft.com/office/drawing/2014/main" id="{81F3517A-93AD-4DF3-BEC7-E607A73E5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4CBBC251-E8DD-438C-8733-7D65F461A4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6A94A4D4-EFFA-4AE2-B533-75F01F0F00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21" name="Freeform: Shape 20">
                    <a:extLst>
                      <a:ext uri="{FF2B5EF4-FFF2-40B4-BE49-F238E27FC236}">
                        <a16:creationId xmlns:a16="http://schemas.microsoft.com/office/drawing/2014/main" id="{1F4B0E1D-2F9C-444A-ADBA-BDE9F01D8D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13" name="Group 12">
                <a:extLst>
                  <a:ext uri="{FF2B5EF4-FFF2-40B4-BE49-F238E27FC236}">
                    <a16:creationId xmlns:a16="http://schemas.microsoft.com/office/drawing/2014/main" id="{5F5ACA0E-A5DF-4015-8FD4-FA7A53E9D1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4" name="Group 13">
                  <a:extLst>
                    <a:ext uri="{FF2B5EF4-FFF2-40B4-BE49-F238E27FC236}">
                      <a16:creationId xmlns:a16="http://schemas.microsoft.com/office/drawing/2014/main" id="{5A4DCFFD-FD3C-42EA-862E-5B792D9020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 name="Freeform 68">
                    <a:extLst>
                      <a:ext uri="{FF2B5EF4-FFF2-40B4-BE49-F238E27FC236}">
                        <a16:creationId xmlns:a16="http://schemas.microsoft.com/office/drawing/2014/main" id="{0089A8F3-7530-4C17-848C-580015C3ED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69">
                    <a:extLst>
                      <a:ext uri="{FF2B5EF4-FFF2-40B4-BE49-F238E27FC236}">
                        <a16:creationId xmlns:a16="http://schemas.microsoft.com/office/drawing/2014/main" id="{61D8EA0C-1521-4C6D-8C09-DD6D8F1F2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5" name="Line 70">
                  <a:extLst>
                    <a:ext uri="{FF2B5EF4-FFF2-40B4-BE49-F238E27FC236}">
                      <a16:creationId xmlns:a16="http://schemas.microsoft.com/office/drawing/2014/main" id="{517033B6-6B8A-4BD6-9A52-BF9E9EFBD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cxnSp>
        <p:nvCxnSpPr>
          <p:cNvPr id="173" name="Straight Connector 172">
            <a:extLst>
              <a:ext uri="{FF2B5EF4-FFF2-40B4-BE49-F238E27FC236}">
                <a16:creationId xmlns:a16="http://schemas.microsoft.com/office/drawing/2014/main" id="{88D7A558-4107-4032-8E5F-99B445369147}"/>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3038400"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5" name="Subtitle 2">
            <a:extLst>
              <a:ext uri="{FF2B5EF4-FFF2-40B4-BE49-F238E27FC236}">
                <a16:creationId xmlns:a16="http://schemas.microsoft.com/office/drawing/2014/main" id="{6B5BCC80-B184-4F6C-B3E3-CFC7F4C41C95}"/>
              </a:ext>
            </a:extLst>
          </p:cNvPr>
          <p:cNvSpPr>
            <a:spLocks noGrp="1"/>
          </p:cNvSpPr>
          <p:nvPr>
            <p:ph type="subTitle" idx="1"/>
          </p:nvPr>
        </p:nvSpPr>
        <p:spPr>
          <a:xfrm>
            <a:off x="990000" y="4113213"/>
            <a:ext cx="4636800" cy="1655762"/>
          </a:xfrm>
        </p:spPr>
        <p:txBody>
          <a:bodyPr>
            <a:normAutofit/>
          </a:bodyPr>
          <a:lstStyle>
            <a:lvl1pPr marL="0" indent="0" algn="ctr">
              <a:buNone/>
              <a:defRPr/>
            </a:lvl1pPr>
          </a:lstStyle>
          <a:p>
            <a:r>
              <a:rPr lang="en-US">
                <a:cs typeface="Calibri"/>
              </a:rPr>
              <a:t>Click to edit Master subtitle style</a:t>
            </a:r>
            <a:endParaRPr lang="en-US" dirty="0"/>
          </a:p>
        </p:txBody>
      </p:sp>
    </p:spTree>
    <p:extLst>
      <p:ext uri="{BB962C8B-B14F-4D97-AF65-F5344CB8AC3E}">
        <p14:creationId xmlns:p14="http://schemas.microsoft.com/office/powerpoint/2010/main" val="3599575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530307" y="536573"/>
            <a:ext cx="3856679" cy="1453003"/>
          </a:xfrm>
        </p:spPr>
        <p:txBody>
          <a:bodyPr/>
          <a:lstStyle>
            <a:lvl1pPr algn="ctr">
              <a:defRPr/>
            </a:lvl1pPr>
          </a:lstStyle>
          <a:p>
            <a:r>
              <a:rPr lang="en-US"/>
              <a:t>Click to edit Master title style</a:t>
            </a:r>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21791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03" name="Content Placeholder 2">
            <a:extLst>
              <a:ext uri="{FF2B5EF4-FFF2-40B4-BE49-F238E27FC236}">
                <a16:creationId xmlns:a16="http://schemas.microsoft.com/office/drawing/2014/main" id="{E4838519-F7BD-42C9-BDE6-B4D6DF7E1175}"/>
              </a:ext>
            </a:extLst>
          </p:cNvPr>
          <p:cNvSpPr>
            <a:spLocks noGrp="1"/>
          </p:cNvSpPr>
          <p:nvPr>
            <p:ph idx="13" hasCustomPrompt="1"/>
          </p:nvPr>
        </p:nvSpPr>
        <p:spPr>
          <a:xfrm>
            <a:off x="907606" y="2877018"/>
            <a:ext cx="3060000" cy="2938561"/>
          </a:xfrm>
        </p:spPr>
        <p:txBody>
          <a:bodyPr>
            <a:normAutofit/>
          </a:bodyPr>
          <a:lstStyle>
            <a:lvl1pPr algn="ctr">
              <a:defRPr/>
            </a:lvl1pPr>
          </a:lstStyle>
          <a:p>
            <a:pPr marL="0" indent="0" algn="ctr">
              <a:buNone/>
            </a:pPr>
            <a:r>
              <a:rPr lang="en-US" dirty="0"/>
              <a:t>Click to edit master text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a:xfrm>
            <a:off x="450000" y="6357168"/>
            <a:ext cx="1480400" cy="461665"/>
          </a:xfrm>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a:xfrm>
            <a:off x="1996947" y="6357600"/>
            <a:ext cx="6683376" cy="460800"/>
          </a:xfrm>
        </p:spPr>
        <p:txBody>
          <a:bodyPr/>
          <a:lstStyle>
            <a:lvl1pPr algn="l">
              <a:defRPr/>
            </a:lvl1pPr>
          </a:lstStyle>
          <a:p>
            <a:r>
              <a:rPr lang="en-US" dirty="0"/>
              <a:t>Sample Footer Text</a:t>
            </a:r>
          </a:p>
        </p:txBody>
      </p:sp>
      <p:sp>
        <p:nvSpPr>
          <p:cNvPr id="9" name="Picture Placeholder 8">
            <a:extLst>
              <a:ext uri="{FF2B5EF4-FFF2-40B4-BE49-F238E27FC236}">
                <a16:creationId xmlns:a16="http://schemas.microsoft.com/office/drawing/2014/main" id="{EF1A84F6-2D30-446A-9D91-44FBCB825679}"/>
              </a:ext>
            </a:extLst>
          </p:cNvPr>
          <p:cNvSpPr>
            <a:spLocks noGrp="1"/>
          </p:cNvSpPr>
          <p:nvPr>
            <p:ph type="pic" sz="quarter" idx="14"/>
          </p:nvPr>
        </p:nvSpPr>
        <p:spPr>
          <a:xfrm>
            <a:off x="4979987" y="0"/>
            <a:ext cx="7212013" cy="6858000"/>
          </a:xfrm>
        </p:spPr>
        <p:txBody>
          <a:bodyPr/>
          <a:lstStyle/>
          <a:p>
            <a:r>
              <a:rPr lang="en-US" dirty="0"/>
              <a:t>Click icon to add picture</a:t>
            </a:r>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762797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los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7794707" y="536573"/>
            <a:ext cx="3856679" cy="1453003"/>
          </a:xfrm>
        </p:spPr>
        <p:txBody>
          <a:bodyP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94435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6CA9855B-4072-4D45-821E-549FDF548137}"/>
              </a:ext>
              <a:ext uri="{C183D7F6-B498-43B3-948B-1728B52AA6E4}">
                <adec:decorative xmlns:adec="http://schemas.microsoft.com/office/drawing/2017/decorative" val="1"/>
              </a:ext>
            </a:extLst>
          </p:cNvPr>
          <p:cNvGrpSpPr>
            <a:grpSpLocks/>
          </p:cNvGrpSpPr>
          <p:nvPr userDrawn="1">
            <p:extLst>
              <p:ext uri="{386F3935-93C4-4BCD-93E2-E3B085C9AB24}">
                <p16:designElem xmlns:p16="http://schemas.microsoft.com/office/powerpoint/2015/main" val="1"/>
              </p:ext>
            </p:extLst>
          </p:nvPr>
        </p:nvGrpSpPr>
        <p:grpSpPr>
          <a:xfrm>
            <a:off x="28958" y="457964"/>
            <a:ext cx="7681842" cy="5937065"/>
            <a:chOff x="28958" y="457964"/>
            <a:chExt cx="7681842" cy="5937065"/>
          </a:xfrm>
        </p:grpSpPr>
        <p:grpSp>
          <p:nvGrpSpPr>
            <p:cNvPr id="94" name="Group 93">
              <a:extLst>
                <a:ext uri="{FF2B5EF4-FFF2-40B4-BE49-F238E27FC236}">
                  <a16:creationId xmlns:a16="http://schemas.microsoft.com/office/drawing/2014/main" id="{CD707C0C-4086-4F35-A8FC-A45D727AA61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18900000" flipH="1">
              <a:off x="3417239" y="1865958"/>
              <a:ext cx="1270000" cy="3384002"/>
              <a:chOff x="7920038" y="61913"/>
              <a:chExt cx="1270000" cy="3384002"/>
            </a:xfrm>
          </p:grpSpPr>
          <p:sp>
            <p:nvSpPr>
              <p:cNvPr id="195" name="Freeform 76">
                <a:extLst>
                  <a:ext uri="{FF2B5EF4-FFF2-40B4-BE49-F238E27FC236}">
                    <a16:creationId xmlns:a16="http://schemas.microsoft.com/office/drawing/2014/main" id="{3D21528F-9013-4CD7-9F7C-D3F3624881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20038" y="61913"/>
                <a:ext cx="638175" cy="2843213"/>
              </a:xfrm>
              <a:custGeom>
                <a:avLst/>
                <a:gdLst>
                  <a:gd name="T0" fmla="*/ 0 w 134"/>
                  <a:gd name="T1" fmla="*/ 298 h 597"/>
                  <a:gd name="T2" fmla="*/ 134 w 134"/>
                  <a:gd name="T3" fmla="*/ 597 h 597"/>
                  <a:gd name="T4" fmla="*/ 134 w 134"/>
                  <a:gd name="T5" fmla="*/ 0 h 597"/>
                  <a:gd name="T6" fmla="*/ 0 w 134"/>
                  <a:gd name="T7" fmla="*/ 298 h 597"/>
                </a:gdLst>
                <a:ahLst/>
                <a:cxnLst>
                  <a:cxn ang="0">
                    <a:pos x="T0" y="T1"/>
                  </a:cxn>
                  <a:cxn ang="0">
                    <a:pos x="T2" y="T3"/>
                  </a:cxn>
                  <a:cxn ang="0">
                    <a:pos x="T4" y="T5"/>
                  </a:cxn>
                  <a:cxn ang="0">
                    <a:pos x="T6" y="T7"/>
                  </a:cxn>
                </a:cxnLst>
                <a:rect l="0" t="0" r="r" b="b"/>
                <a:pathLst>
                  <a:path w="134" h="597">
                    <a:moveTo>
                      <a:pt x="0" y="298"/>
                    </a:moveTo>
                    <a:cubicBezTo>
                      <a:pt x="0" y="417"/>
                      <a:pt x="52" y="523"/>
                      <a:pt x="134" y="597"/>
                    </a:cubicBezTo>
                    <a:cubicBezTo>
                      <a:pt x="134" y="0"/>
                      <a:pt x="134" y="0"/>
                      <a:pt x="134" y="0"/>
                    </a:cubicBezTo>
                    <a:cubicBezTo>
                      <a:pt x="52" y="74"/>
                      <a:pt x="0" y="180"/>
                      <a:pt x="0" y="298"/>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96" name="Freeform 77">
                <a:extLst>
                  <a:ext uri="{FF2B5EF4-FFF2-40B4-BE49-F238E27FC236}">
                    <a16:creationId xmlns:a16="http://schemas.microsoft.com/office/drawing/2014/main" id="{06A8F5A2-62EC-4CDC-945A-E6C50C86CA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558213" y="61913"/>
                <a:ext cx="631825" cy="2843213"/>
              </a:xfrm>
              <a:custGeom>
                <a:avLst/>
                <a:gdLst>
                  <a:gd name="T0" fmla="*/ 0 w 133"/>
                  <a:gd name="T1" fmla="*/ 0 h 597"/>
                  <a:gd name="T2" fmla="*/ 0 w 133"/>
                  <a:gd name="T3" fmla="*/ 597 h 597"/>
                  <a:gd name="T4" fmla="*/ 133 w 133"/>
                  <a:gd name="T5" fmla="*/ 298 h 597"/>
                  <a:gd name="T6" fmla="*/ 0 w 133"/>
                  <a:gd name="T7" fmla="*/ 0 h 597"/>
                </a:gdLst>
                <a:ahLst/>
                <a:cxnLst>
                  <a:cxn ang="0">
                    <a:pos x="T0" y="T1"/>
                  </a:cxn>
                  <a:cxn ang="0">
                    <a:pos x="T2" y="T3"/>
                  </a:cxn>
                  <a:cxn ang="0">
                    <a:pos x="T4" y="T5"/>
                  </a:cxn>
                  <a:cxn ang="0">
                    <a:pos x="T6" y="T7"/>
                  </a:cxn>
                </a:cxnLst>
                <a:rect l="0" t="0" r="r" b="b"/>
                <a:pathLst>
                  <a:path w="133" h="597">
                    <a:moveTo>
                      <a:pt x="0" y="0"/>
                    </a:moveTo>
                    <a:cubicBezTo>
                      <a:pt x="0" y="597"/>
                      <a:pt x="0" y="597"/>
                      <a:pt x="0" y="597"/>
                    </a:cubicBezTo>
                    <a:cubicBezTo>
                      <a:pt x="82" y="523"/>
                      <a:pt x="133" y="417"/>
                      <a:pt x="133" y="298"/>
                    </a:cubicBezTo>
                    <a:cubicBezTo>
                      <a:pt x="133" y="180"/>
                      <a:pt x="82" y="74"/>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97" name="Group 196">
                <a:extLst>
                  <a:ext uri="{FF2B5EF4-FFF2-40B4-BE49-F238E27FC236}">
                    <a16:creationId xmlns:a16="http://schemas.microsoft.com/office/drawing/2014/main" id="{9625C8AA-1597-4CED-8301-18D382EF0DF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7934326" y="61915"/>
                <a:ext cx="1241425" cy="3384000"/>
                <a:chOff x="7934326" y="61915"/>
                <a:chExt cx="1241425" cy="3384000"/>
              </a:xfrm>
            </p:grpSpPr>
            <p:sp>
              <p:nvSpPr>
                <p:cNvPr id="198" name="Line 90">
                  <a:extLst>
                    <a:ext uri="{FF2B5EF4-FFF2-40B4-BE49-F238E27FC236}">
                      <a16:creationId xmlns:a16="http://schemas.microsoft.com/office/drawing/2014/main" id="{5DF95B35-23E9-4724-A4F8-8ED718B5DE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8558213" y="61915"/>
                  <a:ext cx="0" cy="3384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91">
                  <a:extLst>
                    <a:ext uri="{FF2B5EF4-FFF2-40B4-BE49-F238E27FC236}">
                      <a16:creationId xmlns:a16="http://schemas.microsoft.com/office/drawing/2014/main" id="{26C6754B-5776-451D-95ED-62AA4D0BAE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181976" y="523875"/>
                  <a:ext cx="747713" cy="376238"/>
                </a:xfrm>
                <a:custGeom>
                  <a:avLst/>
                  <a:gdLst>
                    <a:gd name="T0" fmla="*/ 471 w 471"/>
                    <a:gd name="T1" fmla="*/ 0 h 237"/>
                    <a:gd name="T2" fmla="*/ 237 w 471"/>
                    <a:gd name="T3" fmla="*/ 237 h 237"/>
                    <a:gd name="T4" fmla="*/ 0 w 471"/>
                    <a:gd name="T5" fmla="*/ 0 h 237"/>
                  </a:gdLst>
                  <a:ahLst/>
                  <a:cxnLst>
                    <a:cxn ang="0">
                      <a:pos x="T0" y="T1"/>
                    </a:cxn>
                    <a:cxn ang="0">
                      <a:pos x="T2" y="T3"/>
                    </a:cxn>
                    <a:cxn ang="0">
                      <a:pos x="T4" y="T5"/>
                    </a:cxn>
                  </a:cxnLst>
                  <a:rect l="0" t="0" r="r" b="b"/>
                  <a:pathLst>
                    <a:path w="471" h="237">
                      <a:moveTo>
                        <a:pt x="471" y="0"/>
                      </a:moveTo>
                      <a:lnTo>
                        <a:pt x="237" y="237"/>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0" name="Freeform 92">
                  <a:extLst>
                    <a:ext uri="{FF2B5EF4-FFF2-40B4-BE49-F238E27FC236}">
                      <a16:creationId xmlns:a16="http://schemas.microsoft.com/office/drawing/2014/main" id="{A345A289-8D6C-4886-B54C-3E0D26D176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77188" y="1028700"/>
                  <a:ext cx="1157288" cy="581025"/>
                </a:xfrm>
                <a:custGeom>
                  <a:avLst/>
                  <a:gdLst>
                    <a:gd name="T0" fmla="*/ 729 w 729"/>
                    <a:gd name="T1" fmla="*/ 0 h 366"/>
                    <a:gd name="T2" fmla="*/ 366 w 729"/>
                    <a:gd name="T3" fmla="*/ 366 h 366"/>
                    <a:gd name="T4" fmla="*/ 0 w 729"/>
                    <a:gd name="T5" fmla="*/ 0 h 366"/>
                  </a:gdLst>
                  <a:ahLst/>
                  <a:cxnLst>
                    <a:cxn ang="0">
                      <a:pos x="T0" y="T1"/>
                    </a:cxn>
                    <a:cxn ang="0">
                      <a:pos x="T2" y="T3"/>
                    </a:cxn>
                    <a:cxn ang="0">
                      <a:pos x="T4" y="T5"/>
                    </a:cxn>
                  </a:cxnLst>
                  <a:rect l="0" t="0" r="r" b="b"/>
                  <a:pathLst>
                    <a:path w="729" h="366">
                      <a:moveTo>
                        <a:pt x="729" y="0"/>
                      </a:moveTo>
                      <a:lnTo>
                        <a:pt x="366" y="366"/>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93">
                  <a:extLst>
                    <a:ext uri="{FF2B5EF4-FFF2-40B4-BE49-F238E27FC236}">
                      <a16:creationId xmlns:a16="http://schemas.microsoft.com/office/drawing/2014/main" id="{5690D981-545B-4A73-A22E-6E701024AC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34326" y="1700213"/>
                  <a:ext cx="1241425" cy="619125"/>
                </a:xfrm>
                <a:custGeom>
                  <a:avLst/>
                  <a:gdLst>
                    <a:gd name="T0" fmla="*/ 782 w 782"/>
                    <a:gd name="T1" fmla="*/ 0 h 390"/>
                    <a:gd name="T2" fmla="*/ 393 w 782"/>
                    <a:gd name="T3" fmla="*/ 390 h 390"/>
                    <a:gd name="T4" fmla="*/ 0 w 782"/>
                    <a:gd name="T5" fmla="*/ 0 h 390"/>
                  </a:gdLst>
                  <a:ahLst/>
                  <a:cxnLst>
                    <a:cxn ang="0">
                      <a:pos x="T0" y="T1"/>
                    </a:cxn>
                    <a:cxn ang="0">
                      <a:pos x="T2" y="T3"/>
                    </a:cxn>
                    <a:cxn ang="0">
                      <a:pos x="T4" y="T5"/>
                    </a:cxn>
                  </a:cxnLst>
                  <a:rect l="0" t="0" r="r" b="b"/>
                  <a:pathLst>
                    <a:path w="782" h="390">
                      <a:moveTo>
                        <a:pt x="782" y="0"/>
                      </a:moveTo>
                      <a:lnTo>
                        <a:pt x="393" y="390"/>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5" name="Group 94">
              <a:extLst>
                <a:ext uri="{FF2B5EF4-FFF2-40B4-BE49-F238E27FC236}">
                  <a16:creationId xmlns:a16="http://schemas.microsoft.com/office/drawing/2014/main" id="{FCB89D53-605D-4497-A82E-C5CB7B9AB10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flipH="1">
              <a:off x="28958" y="457964"/>
              <a:ext cx="5539609" cy="5682348"/>
              <a:chOff x="6623433" y="457964"/>
              <a:chExt cx="5539609" cy="5682348"/>
            </a:xfrm>
          </p:grpSpPr>
          <p:grpSp>
            <p:nvGrpSpPr>
              <p:cNvPr id="146" name="Group 145">
                <a:extLst>
                  <a:ext uri="{FF2B5EF4-FFF2-40B4-BE49-F238E27FC236}">
                    <a16:creationId xmlns:a16="http://schemas.microsoft.com/office/drawing/2014/main" id="{4200751B-2483-40F5-8C14-EF64034D4531}"/>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173" name="Freeform 64">
                  <a:extLst>
                    <a:ext uri="{FF2B5EF4-FFF2-40B4-BE49-F238E27FC236}">
                      <a16:creationId xmlns:a16="http://schemas.microsoft.com/office/drawing/2014/main" id="{A9677C6B-C435-43E3-BF18-DC35709C97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4" name="Freeform 81">
                  <a:extLst>
                    <a:ext uri="{FF2B5EF4-FFF2-40B4-BE49-F238E27FC236}">
                      <a16:creationId xmlns:a16="http://schemas.microsoft.com/office/drawing/2014/main" id="{56E374F1-3376-4D82-B66C-A0588A30F0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5" name="Freeform 61">
                  <a:extLst>
                    <a:ext uri="{FF2B5EF4-FFF2-40B4-BE49-F238E27FC236}">
                      <a16:creationId xmlns:a16="http://schemas.microsoft.com/office/drawing/2014/main" id="{979B4E97-34CE-4034-8523-F1584A0344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6" name="Freeform 78">
                  <a:extLst>
                    <a:ext uri="{FF2B5EF4-FFF2-40B4-BE49-F238E27FC236}">
                      <a16:creationId xmlns:a16="http://schemas.microsoft.com/office/drawing/2014/main" id="{F4C4EFFF-E30B-4F0B-9ED4-FF63047DCB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7" name="Freeform 84">
                  <a:extLst>
                    <a:ext uri="{FF2B5EF4-FFF2-40B4-BE49-F238E27FC236}">
                      <a16:creationId xmlns:a16="http://schemas.microsoft.com/office/drawing/2014/main" id="{173FDB7E-F5CA-497D-95CF-7A00D6789C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8" name="Freeform 87">
                  <a:extLst>
                    <a:ext uri="{FF2B5EF4-FFF2-40B4-BE49-F238E27FC236}">
                      <a16:creationId xmlns:a16="http://schemas.microsoft.com/office/drawing/2014/main" id="{42266BB1-5605-4F64-B071-80A97BAD9C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9" name="Freeform 60">
                  <a:extLst>
                    <a:ext uri="{FF2B5EF4-FFF2-40B4-BE49-F238E27FC236}">
                      <a16:creationId xmlns:a16="http://schemas.microsoft.com/office/drawing/2014/main" id="{90D15A2A-0F2D-4AB8-8252-303BA5DB3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0" name="Freeform 59">
                  <a:extLst>
                    <a:ext uri="{FF2B5EF4-FFF2-40B4-BE49-F238E27FC236}">
                      <a16:creationId xmlns:a16="http://schemas.microsoft.com/office/drawing/2014/main" id="{E676282C-5FCF-4E29-AE15-2545F1A685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1" name="Freeform 62">
                  <a:extLst>
                    <a:ext uri="{FF2B5EF4-FFF2-40B4-BE49-F238E27FC236}">
                      <a16:creationId xmlns:a16="http://schemas.microsoft.com/office/drawing/2014/main" id="{AF7EC2A1-EAFC-4851-A4E3-47811C4456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2" name="Freeform 65">
                  <a:extLst>
                    <a:ext uri="{FF2B5EF4-FFF2-40B4-BE49-F238E27FC236}">
                      <a16:creationId xmlns:a16="http://schemas.microsoft.com/office/drawing/2014/main" id="{6F9BD94B-F299-45D3-B66E-F20FBC9246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3" name="Freeform 79">
                  <a:extLst>
                    <a:ext uri="{FF2B5EF4-FFF2-40B4-BE49-F238E27FC236}">
                      <a16:creationId xmlns:a16="http://schemas.microsoft.com/office/drawing/2014/main" id="{50E616C9-EAB1-4990-B569-17C6CB0889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4" name="Freeform 82">
                  <a:extLst>
                    <a:ext uri="{FF2B5EF4-FFF2-40B4-BE49-F238E27FC236}">
                      <a16:creationId xmlns:a16="http://schemas.microsoft.com/office/drawing/2014/main" id="{2F983FB0-2CC2-4D5F-A331-4130F138E9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5" name="Freeform 85">
                  <a:extLst>
                    <a:ext uri="{FF2B5EF4-FFF2-40B4-BE49-F238E27FC236}">
                      <a16:creationId xmlns:a16="http://schemas.microsoft.com/office/drawing/2014/main" id="{B1ABC269-0802-4C4A-9E57-6F876F122C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6" name="Freeform 88">
                  <a:extLst>
                    <a:ext uri="{FF2B5EF4-FFF2-40B4-BE49-F238E27FC236}">
                      <a16:creationId xmlns:a16="http://schemas.microsoft.com/office/drawing/2014/main" id="{233153AF-C5CF-40DD-9E5E-9B84272F46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87" name="Group 186">
                  <a:extLst>
                    <a:ext uri="{FF2B5EF4-FFF2-40B4-BE49-F238E27FC236}">
                      <a16:creationId xmlns:a16="http://schemas.microsoft.com/office/drawing/2014/main" id="{95E220B7-17F2-4748-A337-3B8D58860387}"/>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88" name="Line 63">
                    <a:extLst>
                      <a:ext uri="{FF2B5EF4-FFF2-40B4-BE49-F238E27FC236}">
                        <a16:creationId xmlns:a16="http://schemas.microsoft.com/office/drawing/2014/main" id="{63DC02CB-E162-45FD-AF68-0A1DB537F4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9" name="Line 66">
                    <a:extLst>
                      <a:ext uri="{FF2B5EF4-FFF2-40B4-BE49-F238E27FC236}">
                        <a16:creationId xmlns:a16="http://schemas.microsoft.com/office/drawing/2014/main" id="{4D9CBADA-7016-4987-B723-F7AE8E2E5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0" name="Line 67">
                    <a:extLst>
                      <a:ext uri="{FF2B5EF4-FFF2-40B4-BE49-F238E27FC236}">
                        <a16:creationId xmlns:a16="http://schemas.microsoft.com/office/drawing/2014/main" id="{1DCEDCA0-F979-4B3C-A0CA-F98F2DEE89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1" name="Line 80">
                    <a:extLst>
                      <a:ext uri="{FF2B5EF4-FFF2-40B4-BE49-F238E27FC236}">
                        <a16:creationId xmlns:a16="http://schemas.microsoft.com/office/drawing/2014/main" id="{1B701ADB-B6EB-4BED-8D15-F358A67EC9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2" name="Line 83">
                    <a:extLst>
                      <a:ext uri="{FF2B5EF4-FFF2-40B4-BE49-F238E27FC236}">
                        <a16:creationId xmlns:a16="http://schemas.microsoft.com/office/drawing/2014/main" id="{239EB39D-EF7A-4284-83B8-904957045D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3" name="Line 86">
                    <a:extLst>
                      <a:ext uri="{FF2B5EF4-FFF2-40B4-BE49-F238E27FC236}">
                        <a16:creationId xmlns:a16="http://schemas.microsoft.com/office/drawing/2014/main" id="{59413AC3-6F9D-431E-8136-F15C0FCA62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4" name="Line 89">
                    <a:extLst>
                      <a:ext uri="{FF2B5EF4-FFF2-40B4-BE49-F238E27FC236}">
                        <a16:creationId xmlns:a16="http://schemas.microsoft.com/office/drawing/2014/main" id="{987DF8D6-E53D-4C41-B339-1E5094638F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47" name="Group 146">
                <a:extLst>
                  <a:ext uri="{FF2B5EF4-FFF2-40B4-BE49-F238E27FC236}">
                    <a16:creationId xmlns:a16="http://schemas.microsoft.com/office/drawing/2014/main" id="{66036562-1199-405F-B95A-C3A543B5DB4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65" name="Group 164">
                  <a:extLst>
                    <a:ext uri="{FF2B5EF4-FFF2-40B4-BE49-F238E27FC236}">
                      <a16:creationId xmlns:a16="http://schemas.microsoft.com/office/drawing/2014/main" id="{C4C4997E-6944-4940-8B33-92DB90BCE3A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69" name="Straight Connector 168">
                    <a:extLst>
                      <a:ext uri="{FF2B5EF4-FFF2-40B4-BE49-F238E27FC236}">
                        <a16:creationId xmlns:a16="http://schemas.microsoft.com/office/drawing/2014/main" id="{0A44DA53-5DA1-44E2-8EB4-F53CC84C9F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F072B3FF-FEA5-46BC-8627-9B46C5F396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1" name="Rectangle 30">
                    <a:extLst>
                      <a:ext uri="{FF2B5EF4-FFF2-40B4-BE49-F238E27FC236}">
                        <a16:creationId xmlns:a16="http://schemas.microsoft.com/office/drawing/2014/main" id="{FB18587D-1BDA-4D28-9B48-3C37C764B6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Rectangle 30">
                    <a:extLst>
                      <a:ext uri="{FF2B5EF4-FFF2-40B4-BE49-F238E27FC236}">
                        <a16:creationId xmlns:a16="http://schemas.microsoft.com/office/drawing/2014/main" id="{8CFE033B-F34F-4836-B6F3-93E6C7D9C5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6" name="Group 165">
                  <a:extLst>
                    <a:ext uri="{FF2B5EF4-FFF2-40B4-BE49-F238E27FC236}">
                      <a16:creationId xmlns:a16="http://schemas.microsoft.com/office/drawing/2014/main" id="{07F79761-CFAA-4330-8067-31EC1DC3E16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67" name="Freeform: Shape 166">
                    <a:extLst>
                      <a:ext uri="{FF2B5EF4-FFF2-40B4-BE49-F238E27FC236}">
                        <a16:creationId xmlns:a16="http://schemas.microsoft.com/office/drawing/2014/main" id="{8A0BC496-427B-4836-B989-97B0673D8F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68" name="Freeform: Shape 167">
                    <a:extLst>
                      <a:ext uri="{FF2B5EF4-FFF2-40B4-BE49-F238E27FC236}">
                        <a16:creationId xmlns:a16="http://schemas.microsoft.com/office/drawing/2014/main" id="{A0D554E1-33ED-415C-BF15-FC38D2E33C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148" name="Group 147">
                <a:extLst>
                  <a:ext uri="{FF2B5EF4-FFF2-40B4-BE49-F238E27FC236}">
                    <a16:creationId xmlns:a16="http://schemas.microsoft.com/office/drawing/2014/main" id="{D1F1EE7D-C5FF-46EA-AB9C-94E1F2D9B73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61" name="Group 160">
                  <a:extLst>
                    <a:ext uri="{FF2B5EF4-FFF2-40B4-BE49-F238E27FC236}">
                      <a16:creationId xmlns:a16="http://schemas.microsoft.com/office/drawing/2014/main" id="{2AC2FE37-AED7-4C81-A52E-FD105C1BDA8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3" name="Freeform 68">
                    <a:extLst>
                      <a:ext uri="{FF2B5EF4-FFF2-40B4-BE49-F238E27FC236}">
                        <a16:creationId xmlns:a16="http://schemas.microsoft.com/office/drawing/2014/main" id="{AB34FC05-3259-4BE2-8DA9-91435FAFCE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4" name="Freeform 69">
                    <a:extLst>
                      <a:ext uri="{FF2B5EF4-FFF2-40B4-BE49-F238E27FC236}">
                        <a16:creationId xmlns:a16="http://schemas.microsoft.com/office/drawing/2014/main" id="{AC11598E-3FD2-47F3-8E57-D5D6130DBC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62" name="Line 70">
                  <a:extLst>
                    <a:ext uri="{FF2B5EF4-FFF2-40B4-BE49-F238E27FC236}">
                      <a16:creationId xmlns:a16="http://schemas.microsoft.com/office/drawing/2014/main" id="{37D098FA-73CF-44E6-B612-7DE664E5DE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9" name="Group 148">
                <a:extLst>
                  <a:ext uri="{FF2B5EF4-FFF2-40B4-BE49-F238E27FC236}">
                    <a16:creationId xmlns:a16="http://schemas.microsoft.com/office/drawing/2014/main" id="{66672930-1A30-4508-A9D2-FA4271C6B1E1}"/>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11158635" y="5515533"/>
                <a:ext cx="317159" cy="932400"/>
                <a:chOff x="6376988" y="280988"/>
                <a:chExt cx="633413" cy="1862138"/>
              </a:xfrm>
            </p:grpSpPr>
            <p:sp>
              <p:nvSpPr>
                <p:cNvPr id="158" name="Freeform 68">
                  <a:extLst>
                    <a:ext uri="{FF2B5EF4-FFF2-40B4-BE49-F238E27FC236}">
                      <a16:creationId xmlns:a16="http://schemas.microsoft.com/office/drawing/2014/main" id="{174F3D5B-9943-4A8B-8699-ABB2B7991B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59" name="Freeform 69">
                  <a:extLst>
                    <a:ext uri="{FF2B5EF4-FFF2-40B4-BE49-F238E27FC236}">
                      <a16:creationId xmlns:a16="http://schemas.microsoft.com/office/drawing/2014/main" id="{6834DCA2-951C-4A9B-8490-5C7BD0FFBB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0" name="Line 70">
                  <a:extLst>
                    <a:ext uri="{FF2B5EF4-FFF2-40B4-BE49-F238E27FC236}">
                      <a16:creationId xmlns:a16="http://schemas.microsoft.com/office/drawing/2014/main" id="{316B6CF4-BCF3-4765-B744-A1EB5A76D3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50" name="Group 149">
                <a:extLst>
                  <a:ext uri="{FF2B5EF4-FFF2-40B4-BE49-F238E27FC236}">
                    <a16:creationId xmlns:a16="http://schemas.microsoft.com/office/drawing/2014/main" id="{BAD99054-FC47-4391-9369-B309A0AA2582}"/>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7251633" y="4274501"/>
                <a:ext cx="903599" cy="2160000"/>
                <a:chOff x="9057947" y="3423463"/>
                <a:chExt cx="903599" cy="2160000"/>
              </a:xfrm>
            </p:grpSpPr>
            <p:grpSp>
              <p:nvGrpSpPr>
                <p:cNvPr id="151" name="Group 150">
                  <a:extLst>
                    <a:ext uri="{FF2B5EF4-FFF2-40B4-BE49-F238E27FC236}">
                      <a16:creationId xmlns:a16="http://schemas.microsoft.com/office/drawing/2014/main" id="{1A1CDB94-FE6F-4AAC-94D9-DDCEC703B126}"/>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156" name="Freeform: Shape 155">
                    <a:extLst>
                      <a:ext uri="{FF2B5EF4-FFF2-40B4-BE49-F238E27FC236}">
                        <a16:creationId xmlns:a16="http://schemas.microsoft.com/office/drawing/2014/main" id="{99B22DCB-54E6-4769-9DD7-3736B4041B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57" name="Freeform: Shape 156">
                    <a:extLst>
                      <a:ext uri="{FF2B5EF4-FFF2-40B4-BE49-F238E27FC236}">
                        <a16:creationId xmlns:a16="http://schemas.microsoft.com/office/drawing/2014/main" id="{67DA3C33-5733-4571-AD7C-F9D7447D18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nvGrpSpPr>
                <p:cNvPr id="152" name="Group 151">
                  <a:extLst>
                    <a:ext uri="{FF2B5EF4-FFF2-40B4-BE49-F238E27FC236}">
                      <a16:creationId xmlns:a16="http://schemas.microsoft.com/office/drawing/2014/main" id="{DEACDE3F-3571-479B-8545-A0EB157DFB7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153" name="Straight Connector 152">
                    <a:extLst>
                      <a:ext uri="{FF2B5EF4-FFF2-40B4-BE49-F238E27FC236}">
                        <a16:creationId xmlns:a16="http://schemas.microsoft.com/office/drawing/2014/main" id="{0EBC688C-242B-4AF8-9A28-74C5D3A7DD7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54" name="Rectangle 5">
                    <a:extLst>
                      <a:ext uri="{FF2B5EF4-FFF2-40B4-BE49-F238E27FC236}">
                        <a16:creationId xmlns:a16="http://schemas.microsoft.com/office/drawing/2014/main" id="{C4C8C45C-CEB8-4DEA-A7C9-8028747D4C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Rectangle 5">
                    <a:extLst>
                      <a:ext uri="{FF2B5EF4-FFF2-40B4-BE49-F238E27FC236}">
                        <a16:creationId xmlns:a16="http://schemas.microsoft.com/office/drawing/2014/main" id="{7FC624AF-D992-41C1-A403-A0A4731BE0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nvGrpSpPr>
            <p:cNvPr id="96" name="Group 95">
              <a:extLst>
                <a:ext uri="{FF2B5EF4-FFF2-40B4-BE49-F238E27FC236}">
                  <a16:creationId xmlns:a16="http://schemas.microsoft.com/office/drawing/2014/main" id="{F63171A4-E846-4A64-8292-3ED3583B6DE9}"/>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10800000" flipH="1">
              <a:off x="2171191" y="712681"/>
              <a:ext cx="5539609" cy="5682348"/>
              <a:chOff x="6623433" y="457964"/>
              <a:chExt cx="5539609" cy="5682348"/>
            </a:xfrm>
          </p:grpSpPr>
          <p:grpSp>
            <p:nvGrpSpPr>
              <p:cNvPr id="97" name="Group 96">
                <a:extLst>
                  <a:ext uri="{FF2B5EF4-FFF2-40B4-BE49-F238E27FC236}">
                    <a16:creationId xmlns:a16="http://schemas.microsoft.com/office/drawing/2014/main" id="{E59C66F3-BAB8-46AB-849B-0BC14A74B8A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124" name="Freeform 64">
                  <a:extLst>
                    <a:ext uri="{FF2B5EF4-FFF2-40B4-BE49-F238E27FC236}">
                      <a16:creationId xmlns:a16="http://schemas.microsoft.com/office/drawing/2014/main" id="{68CD087B-52FF-4F11-A251-6F6A6B9093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5" name="Freeform 81">
                  <a:extLst>
                    <a:ext uri="{FF2B5EF4-FFF2-40B4-BE49-F238E27FC236}">
                      <a16:creationId xmlns:a16="http://schemas.microsoft.com/office/drawing/2014/main" id="{7FD7CD23-A1FC-41E8-A563-0B0A87A8FC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6" name="Freeform 61">
                  <a:extLst>
                    <a:ext uri="{FF2B5EF4-FFF2-40B4-BE49-F238E27FC236}">
                      <a16:creationId xmlns:a16="http://schemas.microsoft.com/office/drawing/2014/main" id="{A3A34481-695D-470B-9A01-A047EAA615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7" name="Freeform 78">
                  <a:extLst>
                    <a:ext uri="{FF2B5EF4-FFF2-40B4-BE49-F238E27FC236}">
                      <a16:creationId xmlns:a16="http://schemas.microsoft.com/office/drawing/2014/main" id="{5B26EEFA-6CAA-4BF6-B4BD-7C083D59BF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8" name="Freeform 84">
                  <a:extLst>
                    <a:ext uri="{FF2B5EF4-FFF2-40B4-BE49-F238E27FC236}">
                      <a16:creationId xmlns:a16="http://schemas.microsoft.com/office/drawing/2014/main" id="{61976329-310A-4F70-B22C-F032D4BF7E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9" name="Freeform 87">
                  <a:extLst>
                    <a:ext uri="{FF2B5EF4-FFF2-40B4-BE49-F238E27FC236}">
                      <a16:creationId xmlns:a16="http://schemas.microsoft.com/office/drawing/2014/main" id="{0A0DA1ED-70C5-4D8F-B61F-F6E9E07D59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0" name="Freeform 60">
                  <a:extLst>
                    <a:ext uri="{FF2B5EF4-FFF2-40B4-BE49-F238E27FC236}">
                      <a16:creationId xmlns:a16="http://schemas.microsoft.com/office/drawing/2014/main" id="{EDF58541-8ECC-487F-96C7-3267D0F9C8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1" name="Freeform 59">
                  <a:extLst>
                    <a:ext uri="{FF2B5EF4-FFF2-40B4-BE49-F238E27FC236}">
                      <a16:creationId xmlns:a16="http://schemas.microsoft.com/office/drawing/2014/main" id="{D1DAAA62-5552-4436-97D9-353F629E8A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2" name="Freeform 62">
                  <a:extLst>
                    <a:ext uri="{FF2B5EF4-FFF2-40B4-BE49-F238E27FC236}">
                      <a16:creationId xmlns:a16="http://schemas.microsoft.com/office/drawing/2014/main" id="{EBA1BB6B-72EF-4525-89A1-FC5BE70D71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3" name="Freeform 65">
                  <a:extLst>
                    <a:ext uri="{FF2B5EF4-FFF2-40B4-BE49-F238E27FC236}">
                      <a16:creationId xmlns:a16="http://schemas.microsoft.com/office/drawing/2014/main" id="{D3BD4012-93F7-424A-9146-8E7E831D9E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4" name="Freeform 79">
                  <a:extLst>
                    <a:ext uri="{FF2B5EF4-FFF2-40B4-BE49-F238E27FC236}">
                      <a16:creationId xmlns:a16="http://schemas.microsoft.com/office/drawing/2014/main" id="{A2E36983-6A8E-4C78-AA27-363C0D676C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5" name="Freeform 82">
                  <a:extLst>
                    <a:ext uri="{FF2B5EF4-FFF2-40B4-BE49-F238E27FC236}">
                      <a16:creationId xmlns:a16="http://schemas.microsoft.com/office/drawing/2014/main" id="{AB2380FC-F201-44F0-A531-1402201E4E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6" name="Freeform 85">
                  <a:extLst>
                    <a:ext uri="{FF2B5EF4-FFF2-40B4-BE49-F238E27FC236}">
                      <a16:creationId xmlns:a16="http://schemas.microsoft.com/office/drawing/2014/main" id="{737C3A27-BD47-4E93-A1E3-33B902DD06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7" name="Freeform 88">
                  <a:extLst>
                    <a:ext uri="{FF2B5EF4-FFF2-40B4-BE49-F238E27FC236}">
                      <a16:creationId xmlns:a16="http://schemas.microsoft.com/office/drawing/2014/main" id="{C257BCC6-B88D-4C3B-BEFD-25D320F39C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38" name="Group 137">
                  <a:extLst>
                    <a:ext uri="{FF2B5EF4-FFF2-40B4-BE49-F238E27FC236}">
                      <a16:creationId xmlns:a16="http://schemas.microsoft.com/office/drawing/2014/main" id="{0519964D-597A-4E0C-B66C-89D30B8582B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39" name="Line 63">
                    <a:extLst>
                      <a:ext uri="{FF2B5EF4-FFF2-40B4-BE49-F238E27FC236}">
                        <a16:creationId xmlns:a16="http://schemas.microsoft.com/office/drawing/2014/main" id="{A31BADE6-3732-4787-8841-96E8F05C0A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0" name="Line 66">
                    <a:extLst>
                      <a:ext uri="{FF2B5EF4-FFF2-40B4-BE49-F238E27FC236}">
                        <a16:creationId xmlns:a16="http://schemas.microsoft.com/office/drawing/2014/main" id="{447ED593-61E3-4BD7-8984-7FE5621549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1" name="Line 67">
                    <a:extLst>
                      <a:ext uri="{FF2B5EF4-FFF2-40B4-BE49-F238E27FC236}">
                        <a16:creationId xmlns:a16="http://schemas.microsoft.com/office/drawing/2014/main" id="{6AD98272-0FC0-49AC-9877-8D2BAA5148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2" name="Line 80">
                    <a:extLst>
                      <a:ext uri="{FF2B5EF4-FFF2-40B4-BE49-F238E27FC236}">
                        <a16:creationId xmlns:a16="http://schemas.microsoft.com/office/drawing/2014/main" id="{D54770D9-48C7-4C76-9F40-65C9B9C05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3" name="Line 83">
                    <a:extLst>
                      <a:ext uri="{FF2B5EF4-FFF2-40B4-BE49-F238E27FC236}">
                        <a16:creationId xmlns:a16="http://schemas.microsoft.com/office/drawing/2014/main" id="{4B9C1A3A-3DED-4CC1-820C-16B358DF9E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4" name="Line 86">
                    <a:extLst>
                      <a:ext uri="{FF2B5EF4-FFF2-40B4-BE49-F238E27FC236}">
                        <a16:creationId xmlns:a16="http://schemas.microsoft.com/office/drawing/2014/main" id="{2404A56E-8A81-48CB-9AC4-2CB6EA55DD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5" name="Line 89">
                    <a:extLst>
                      <a:ext uri="{FF2B5EF4-FFF2-40B4-BE49-F238E27FC236}">
                        <a16:creationId xmlns:a16="http://schemas.microsoft.com/office/drawing/2014/main" id="{6D6A743B-85A5-41A8-9664-D654620D25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8" name="Group 97">
                <a:extLst>
                  <a:ext uri="{FF2B5EF4-FFF2-40B4-BE49-F238E27FC236}">
                    <a16:creationId xmlns:a16="http://schemas.microsoft.com/office/drawing/2014/main" id="{23DAD9FD-AF99-4D89-9BC8-E6739BD17ACA}"/>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16" name="Group 115">
                  <a:extLst>
                    <a:ext uri="{FF2B5EF4-FFF2-40B4-BE49-F238E27FC236}">
                      <a16:creationId xmlns:a16="http://schemas.microsoft.com/office/drawing/2014/main" id="{D7170781-0173-4FAB-8358-42C469FC51A3}"/>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20" name="Straight Connector 119">
                    <a:extLst>
                      <a:ext uri="{FF2B5EF4-FFF2-40B4-BE49-F238E27FC236}">
                        <a16:creationId xmlns:a16="http://schemas.microsoft.com/office/drawing/2014/main" id="{03C55E22-B879-4AE0-BC46-BA8A4E950C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AA07E073-1978-4DCC-9E5C-FF89EF524B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22" name="Rectangle 30">
                    <a:extLst>
                      <a:ext uri="{FF2B5EF4-FFF2-40B4-BE49-F238E27FC236}">
                        <a16:creationId xmlns:a16="http://schemas.microsoft.com/office/drawing/2014/main" id="{5691F80E-D2E0-4E78-AA76-8D827AE410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30">
                    <a:extLst>
                      <a:ext uri="{FF2B5EF4-FFF2-40B4-BE49-F238E27FC236}">
                        <a16:creationId xmlns:a16="http://schemas.microsoft.com/office/drawing/2014/main" id="{E34C55D1-5C55-44D3-9C26-E1951DA393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7" name="Group 116">
                  <a:extLst>
                    <a:ext uri="{FF2B5EF4-FFF2-40B4-BE49-F238E27FC236}">
                      <a16:creationId xmlns:a16="http://schemas.microsoft.com/office/drawing/2014/main" id="{4C9CB0E6-07EF-4140-926D-D380C1A88EB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18" name="Freeform: Shape 117">
                    <a:extLst>
                      <a:ext uri="{FF2B5EF4-FFF2-40B4-BE49-F238E27FC236}">
                        <a16:creationId xmlns:a16="http://schemas.microsoft.com/office/drawing/2014/main" id="{263BBD78-504D-435B-8933-2C460DC38E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19" name="Freeform: Shape 118">
                    <a:extLst>
                      <a:ext uri="{FF2B5EF4-FFF2-40B4-BE49-F238E27FC236}">
                        <a16:creationId xmlns:a16="http://schemas.microsoft.com/office/drawing/2014/main" id="{1AD78D29-1FCF-4E88-A958-924F701D5E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99" name="Group 98">
                <a:extLst>
                  <a:ext uri="{FF2B5EF4-FFF2-40B4-BE49-F238E27FC236}">
                    <a16:creationId xmlns:a16="http://schemas.microsoft.com/office/drawing/2014/main" id="{EA551A3F-69EF-45CC-87F7-867808A3FAD2}"/>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12" name="Group 111">
                  <a:extLst>
                    <a:ext uri="{FF2B5EF4-FFF2-40B4-BE49-F238E27FC236}">
                      <a16:creationId xmlns:a16="http://schemas.microsoft.com/office/drawing/2014/main" id="{12724B09-E74E-49FA-BB5D-583BB89B798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14" name="Freeform 68">
                    <a:extLst>
                      <a:ext uri="{FF2B5EF4-FFF2-40B4-BE49-F238E27FC236}">
                        <a16:creationId xmlns:a16="http://schemas.microsoft.com/office/drawing/2014/main" id="{DA2788BF-64AD-4328-8CB9-8C2C98CF54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5" name="Freeform 69">
                    <a:extLst>
                      <a:ext uri="{FF2B5EF4-FFF2-40B4-BE49-F238E27FC236}">
                        <a16:creationId xmlns:a16="http://schemas.microsoft.com/office/drawing/2014/main" id="{D9591CB5-16C9-44FC-B125-529D33F91B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13" name="Line 70">
                  <a:extLst>
                    <a:ext uri="{FF2B5EF4-FFF2-40B4-BE49-F238E27FC236}">
                      <a16:creationId xmlns:a16="http://schemas.microsoft.com/office/drawing/2014/main" id="{4F82A945-38F0-45AF-A28A-C6A0E6A2E7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0" name="Group 99">
                <a:extLst>
                  <a:ext uri="{FF2B5EF4-FFF2-40B4-BE49-F238E27FC236}">
                    <a16:creationId xmlns:a16="http://schemas.microsoft.com/office/drawing/2014/main" id="{80FA6744-F48F-4652-86E5-BA3ABEF32274}"/>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11158635" y="5515533"/>
                <a:ext cx="317159" cy="932400"/>
                <a:chOff x="6376988" y="280988"/>
                <a:chExt cx="633413" cy="1862138"/>
              </a:xfrm>
            </p:grpSpPr>
            <p:sp>
              <p:nvSpPr>
                <p:cNvPr id="109" name="Freeform 68">
                  <a:extLst>
                    <a:ext uri="{FF2B5EF4-FFF2-40B4-BE49-F238E27FC236}">
                      <a16:creationId xmlns:a16="http://schemas.microsoft.com/office/drawing/2014/main" id="{FAC3DEAD-5797-4CA1-A8F2-3F487AAC6B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0" name="Freeform 69">
                  <a:extLst>
                    <a:ext uri="{FF2B5EF4-FFF2-40B4-BE49-F238E27FC236}">
                      <a16:creationId xmlns:a16="http://schemas.microsoft.com/office/drawing/2014/main" id="{F9AF9D64-C9FB-4D32-993D-3423A2E55E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1" name="Line 70">
                  <a:extLst>
                    <a:ext uri="{FF2B5EF4-FFF2-40B4-BE49-F238E27FC236}">
                      <a16:creationId xmlns:a16="http://schemas.microsoft.com/office/drawing/2014/main" id="{9097AC72-422F-4CE0-A772-A63E2294AC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1" name="Group 100">
                <a:extLst>
                  <a:ext uri="{FF2B5EF4-FFF2-40B4-BE49-F238E27FC236}">
                    <a16:creationId xmlns:a16="http://schemas.microsoft.com/office/drawing/2014/main" id="{1A6B3F4D-48A0-4FC2-8720-2606D6AA04C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7251633" y="4274501"/>
                <a:ext cx="903599" cy="2160000"/>
                <a:chOff x="9057947" y="3423463"/>
                <a:chExt cx="903599" cy="2160000"/>
              </a:xfrm>
            </p:grpSpPr>
            <p:grpSp>
              <p:nvGrpSpPr>
                <p:cNvPr id="102" name="Group 101">
                  <a:extLst>
                    <a:ext uri="{FF2B5EF4-FFF2-40B4-BE49-F238E27FC236}">
                      <a16:creationId xmlns:a16="http://schemas.microsoft.com/office/drawing/2014/main" id="{67E4FA26-563D-4D19-BAEB-A370818E51A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107" name="Freeform: Shape 106">
                    <a:extLst>
                      <a:ext uri="{FF2B5EF4-FFF2-40B4-BE49-F238E27FC236}">
                        <a16:creationId xmlns:a16="http://schemas.microsoft.com/office/drawing/2014/main" id="{03B51AAC-6B1D-43D1-8885-402653BA90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08" name="Freeform: Shape 107">
                    <a:extLst>
                      <a:ext uri="{FF2B5EF4-FFF2-40B4-BE49-F238E27FC236}">
                        <a16:creationId xmlns:a16="http://schemas.microsoft.com/office/drawing/2014/main" id="{CF4180FB-7FBD-421F-A284-4C2CC61B38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nvGrpSpPr>
                <p:cNvPr id="103" name="Group 102">
                  <a:extLst>
                    <a:ext uri="{FF2B5EF4-FFF2-40B4-BE49-F238E27FC236}">
                      <a16:creationId xmlns:a16="http://schemas.microsoft.com/office/drawing/2014/main" id="{28E615C5-6A2E-4BF3-A3A8-9061C5B1B84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104" name="Straight Connector 103">
                    <a:extLst>
                      <a:ext uri="{FF2B5EF4-FFF2-40B4-BE49-F238E27FC236}">
                        <a16:creationId xmlns:a16="http://schemas.microsoft.com/office/drawing/2014/main" id="{B15A4CEB-6B8D-48C3-8484-3EC282A34A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05" name="Rectangle 5">
                    <a:extLst>
                      <a:ext uri="{FF2B5EF4-FFF2-40B4-BE49-F238E27FC236}">
                        <a16:creationId xmlns:a16="http://schemas.microsoft.com/office/drawing/2014/main" id="{38F7FD7D-E582-4214-B1B3-D289130553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5">
                    <a:extLst>
                      <a:ext uri="{FF2B5EF4-FFF2-40B4-BE49-F238E27FC236}">
                        <a16:creationId xmlns:a16="http://schemas.microsoft.com/office/drawing/2014/main" id="{B74D1DAC-C0D4-447E-8665-EAFF34F4E3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sp>
        <p:nvSpPr>
          <p:cNvPr id="7" name="Text Placeholder 6">
            <a:extLst>
              <a:ext uri="{FF2B5EF4-FFF2-40B4-BE49-F238E27FC236}">
                <a16:creationId xmlns:a16="http://schemas.microsoft.com/office/drawing/2014/main" id="{9CF2D931-86F8-40B1-B2C0-BE477572ECCA}"/>
              </a:ext>
            </a:extLst>
          </p:cNvPr>
          <p:cNvSpPr>
            <a:spLocks noGrp="1"/>
          </p:cNvSpPr>
          <p:nvPr>
            <p:ph type="body" sz="quarter" idx="14"/>
          </p:nvPr>
        </p:nvSpPr>
        <p:spPr>
          <a:xfrm>
            <a:off x="8181686" y="2876550"/>
            <a:ext cx="3059113" cy="2983947"/>
          </a:xfrm>
        </p:spPr>
        <p:txBody>
          <a:bodyPr/>
          <a:lstStyle>
            <a:lvl1pPr marL="0" indent="0" algn="ctr">
              <a:buNone/>
              <a:defRPr/>
            </a:lvl1pPr>
            <a:lvl2pPr marL="360000" indent="0">
              <a:buFont typeface="Arial" panose="020B0604020202020204" pitchFamily="34" charset="0"/>
              <a:buNone/>
              <a:defRPr/>
            </a:lvl2pPr>
            <a:lvl3pPr marL="720000" indent="0">
              <a:buNone/>
              <a:defRPr/>
            </a:lvl3pPr>
            <a:lvl4pPr marL="1080000" indent="0">
              <a:buFont typeface="Arial" panose="020B0604020202020204" pitchFamily="34" charset="0"/>
              <a:buNone/>
              <a:defRPr/>
            </a:lvl4pPr>
            <a:lvl5pPr marL="1440000" indent="0">
              <a:buNone/>
              <a:defRPr/>
            </a:lvl5pPr>
          </a:lstStyle>
          <a:p>
            <a:pPr lvl="0"/>
            <a:r>
              <a:rPr lang="en-US"/>
              <a:t>Click to edit Master text styles</a:t>
            </a:r>
          </a:p>
        </p:txBody>
      </p:sp>
    </p:spTree>
    <p:extLst>
      <p:ext uri="{BB962C8B-B14F-4D97-AF65-F5344CB8AC3E}">
        <p14:creationId xmlns:p14="http://schemas.microsoft.com/office/powerpoint/2010/main" val="1711910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4056600" y="536573"/>
            <a:ext cx="4078800" cy="1453003"/>
          </a:xfrm>
        </p:spPr>
        <p:txBody>
          <a:bodyPr/>
          <a:lstStyle>
            <a:lvl1pPr algn="ctr">
              <a:defRPr/>
            </a:lvl1pPr>
          </a:lstStyle>
          <a:p>
            <a:r>
              <a:rPr lang="en-US"/>
              <a:t>Click to edit Master title style</a:t>
            </a:r>
            <a:endParaRPr lang="en-US" dirty="0"/>
          </a:p>
        </p:txBody>
      </p:sp>
      <p:sp>
        <p:nvSpPr>
          <p:cNvPr id="95" name="Text Placeholder 94">
            <a:extLst>
              <a:ext uri="{FF2B5EF4-FFF2-40B4-BE49-F238E27FC236}">
                <a16:creationId xmlns:a16="http://schemas.microsoft.com/office/drawing/2014/main" id="{376C93AE-577A-4E39-B37B-F54DD619E8E9}"/>
              </a:ext>
            </a:extLst>
          </p:cNvPr>
          <p:cNvSpPr>
            <a:spLocks noGrp="1"/>
          </p:cNvSpPr>
          <p:nvPr>
            <p:ph type="body" sz="quarter" idx="13" hasCustomPrompt="1"/>
          </p:nvPr>
        </p:nvSpPr>
        <p:spPr>
          <a:xfrm>
            <a:off x="3686175" y="2876550"/>
            <a:ext cx="4819650" cy="2875321"/>
          </a:xfrm>
        </p:spPr>
        <p:txBody>
          <a:bodyPr>
            <a:normAutofit/>
          </a:bodyPr>
          <a:lstStyle>
            <a:lvl1pPr marL="0" indent="0" algn="ctr">
              <a:buNone/>
              <a:defRPr sz="1600" baseline="0"/>
            </a:lvl1pPr>
            <a:lvl2pPr marL="360000" indent="0" algn="ctr">
              <a:buFont typeface="Arial" panose="020B0604020202020204" pitchFamily="34" charset="0"/>
              <a:buNone/>
              <a:defRPr/>
            </a:lvl2pPr>
            <a:lvl3pPr marL="720000" indent="0" algn="ctr">
              <a:buNone/>
              <a:defRPr/>
            </a:lvl3pPr>
            <a:lvl4pPr marL="1080000" indent="0" algn="ctr">
              <a:buFont typeface="Arial" panose="020B0604020202020204" pitchFamily="34" charset="0"/>
              <a:buNone/>
              <a:defRPr/>
            </a:lvl4pPr>
            <a:lvl5pPr marL="1440000" indent="0" algn="ctr">
              <a:buNone/>
              <a:defRPr/>
            </a:lvl5pPr>
          </a:lstStyle>
          <a:p>
            <a:pPr lvl="0"/>
            <a:r>
              <a:rPr lang="en-US" dirty="0"/>
              <a:t>Click to add text</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dirty="0"/>
              <a:t>20XX</a:t>
            </a:r>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grpSp>
        <p:nvGrpSpPr>
          <p:cNvPr id="6" name="Group 5">
            <a:extLst>
              <a:ext uri="{FF2B5EF4-FFF2-40B4-BE49-F238E27FC236}">
                <a16:creationId xmlns:a16="http://schemas.microsoft.com/office/drawing/2014/main" id="{4DF41F26-BFC3-471C-AEBF-8D613043F8A1}"/>
              </a:ext>
              <a:ext uri="{C183D7F6-B498-43B3-948B-1728B52AA6E4}">
                <adec:decorative xmlns:adec="http://schemas.microsoft.com/office/drawing/2017/decorative"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a:off x="199766" y="716800"/>
            <a:ext cx="3838575" cy="5583025"/>
            <a:chOff x="199766" y="716800"/>
            <a:chExt cx="3838575" cy="5583025"/>
          </a:xfrm>
        </p:grpSpPr>
        <p:grpSp>
          <p:nvGrpSpPr>
            <p:cNvPr id="7" name="Group 6">
              <a:extLst>
                <a:ext uri="{FF2B5EF4-FFF2-40B4-BE49-F238E27FC236}">
                  <a16:creationId xmlns:a16="http://schemas.microsoft.com/office/drawing/2014/main" id="{CD3F709F-F0BC-4149-B83C-D6E0B13F9C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26" name="Freeform 64">
                <a:extLst>
                  <a:ext uri="{FF2B5EF4-FFF2-40B4-BE49-F238E27FC236}">
                    <a16:creationId xmlns:a16="http://schemas.microsoft.com/office/drawing/2014/main" id="{5C5EF830-776D-4D9D-B2AD-E2EF27FE2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81">
                <a:extLst>
                  <a:ext uri="{FF2B5EF4-FFF2-40B4-BE49-F238E27FC236}">
                    <a16:creationId xmlns:a16="http://schemas.microsoft.com/office/drawing/2014/main" id="{24555386-DD07-47B5-8731-6188F04409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Freeform 61">
                <a:extLst>
                  <a:ext uri="{FF2B5EF4-FFF2-40B4-BE49-F238E27FC236}">
                    <a16:creationId xmlns:a16="http://schemas.microsoft.com/office/drawing/2014/main" id="{98AACD5A-587D-4523-8687-E39554A9EE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8">
                <a:extLst>
                  <a:ext uri="{FF2B5EF4-FFF2-40B4-BE49-F238E27FC236}">
                    <a16:creationId xmlns:a16="http://schemas.microsoft.com/office/drawing/2014/main" id="{056E6FE3-AE0B-4665-BDC4-C43B088EA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84">
                <a:extLst>
                  <a:ext uri="{FF2B5EF4-FFF2-40B4-BE49-F238E27FC236}">
                    <a16:creationId xmlns:a16="http://schemas.microsoft.com/office/drawing/2014/main" id="{3341E111-158B-46EB-85CF-76ACE2E63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87">
                <a:extLst>
                  <a:ext uri="{FF2B5EF4-FFF2-40B4-BE49-F238E27FC236}">
                    <a16:creationId xmlns:a16="http://schemas.microsoft.com/office/drawing/2014/main" id="{B6BAC346-F465-42C1-B326-511CDAAF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Freeform 60">
                <a:extLst>
                  <a:ext uri="{FF2B5EF4-FFF2-40B4-BE49-F238E27FC236}">
                    <a16:creationId xmlns:a16="http://schemas.microsoft.com/office/drawing/2014/main" id="{41EFAE7C-FB00-406B-B543-258ECBA85C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59">
                <a:extLst>
                  <a:ext uri="{FF2B5EF4-FFF2-40B4-BE49-F238E27FC236}">
                    <a16:creationId xmlns:a16="http://schemas.microsoft.com/office/drawing/2014/main" id="{7B8E44F7-B4B5-407F-8CBF-2EF396585A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2">
                <a:extLst>
                  <a:ext uri="{FF2B5EF4-FFF2-40B4-BE49-F238E27FC236}">
                    <a16:creationId xmlns:a16="http://schemas.microsoft.com/office/drawing/2014/main" id="{E5CB4BB7-46DD-4D14-AF85-0E13EFBA6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Freeform 65">
                <a:extLst>
                  <a:ext uri="{FF2B5EF4-FFF2-40B4-BE49-F238E27FC236}">
                    <a16:creationId xmlns:a16="http://schemas.microsoft.com/office/drawing/2014/main" id="{F7F8EDDC-B124-4CF0-9C0B-036D7E9203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79">
                <a:extLst>
                  <a:ext uri="{FF2B5EF4-FFF2-40B4-BE49-F238E27FC236}">
                    <a16:creationId xmlns:a16="http://schemas.microsoft.com/office/drawing/2014/main" id="{F9979D20-23CA-44BF-94E4-277FAA877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82">
                <a:extLst>
                  <a:ext uri="{FF2B5EF4-FFF2-40B4-BE49-F238E27FC236}">
                    <a16:creationId xmlns:a16="http://schemas.microsoft.com/office/drawing/2014/main" id="{64DA53E4-1E27-44B2-9EA5-375E3D20A7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Freeform 85">
                <a:extLst>
                  <a:ext uri="{FF2B5EF4-FFF2-40B4-BE49-F238E27FC236}">
                    <a16:creationId xmlns:a16="http://schemas.microsoft.com/office/drawing/2014/main" id="{AF41DBD5-F7CA-43C7-B477-6E93D8DC0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Freeform 88">
                <a:extLst>
                  <a:ext uri="{FF2B5EF4-FFF2-40B4-BE49-F238E27FC236}">
                    <a16:creationId xmlns:a16="http://schemas.microsoft.com/office/drawing/2014/main" id="{8DE355CC-A733-4109-AC9E-4E5E96E355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40" name="Group 39">
                <a:extLst>
                  <a:ext uri="{FF2B5EF4-FFF2-40B4-BE49-F238E27FC236}">
                    <a16:creationId xmlns:a16="http://schemas.microsoft.com/office/drawing/2014/main" id="{C60E99C1-AC1B-4267-A404-07CA28EA1A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46BA754B-AF8C-4E32-B5D4-BD2CA1341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Line 66">
                  <a:extLst>
                    <a:ext uri="{FF2B5EF4-FFF2-40B4-BE49-F238E27FC236}">
                      <a16:creationId xmlns:a16="http://schemas.microsoft.com/office/drawing/2014/main" id="{AA7154F4-DAA9-42B8-9C79-E7D89EB926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 name="Line 67">
                  <a:extLst>
                    <a:ext uri="{FF2B5EF4-FFF2-40B4-BE49-F238E27FC236}">
                      <a16:creationId xmlns:a16="http://schemas.microsoft.com/office/drawing/2014/main" id="{CFCCE002-4181-4663-B8B4-5B5CC711B8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Line 80">
                  <a:extLst>
                    <a:ext uri="{FF2B5EF4-FFF2-40B4-BE49-F238E27FC236}">
                      <a16:creationId xmlns:a16="http://schemas.microsoft.com/office/drawing/2014/main" id="{B3C1286A-A92F-45A8-A144-C4EBF3B8BC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5" name="Line 83">
                  <a:extLst>
                    <a:ext uri="{FF2B5EF4-FFF2-40B4-BE49-F238E27FC236}">
                      <a16:creationId xmlns:a16="http://schemas.microsoft.com/office/drawing/2014/main" id="{31993490-8FCD-4048-A2E8-0A217FF65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Line 86">
                  <a:extLst>
                    <a:ext uri="{FF2B5EF4-FFF2-40B4-BE49-F238E27FC236}">
                      <a16:creationId xmlns:a16="http://schemas.microsoft.com/office/drawing/2014/main" id="{33AF3440-700A-44B0-A0D1-1E6301F18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 name="Line 89">
                  <a:extLst>
                    <a:ext uri="{FF2B5EF4-FFF2-40B4-BE49-F238E27FC236}">
                      <a16:creationId xmlns:a16="http://schemas.microsoft.com/office/drawing/2014/main" id="{F17E7CAB-5E29-47AC-91E8-B488D357F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8" name="Group 7">
              <a:extLst>
                <a:ext uri="{FF2B5EF4-FFF2-40B4-BE49-F238E27FC236}">
                  <a16:creationId xmlns:a16="http://schemas.microsoft.com/office/drawing/2014/main" id="{D713AE0B-3A03-4CCB-B15E-CAF75D8558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18" name="Group 17">
                <a:extLst>
                  <a:ext uri="{FF2B5EF4-FFF2-40B4-BE49-F238E27FC236}">
                    <a16:creationId xmlns:a16="http://schemas.microsoft.com/office/drawing/2014/main" id="{94CC0330-760F-4B4E-BE37-D345B5B2E8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Straight Connector 21">
                  <a:extLst>
                    <a:ext uri="{FF2B5EF4-FFF2-40B4-BE49-F238E27FC236}">
                      <a16:creationId xmlns:a16="http://schemas.microsoft.com/office/drawing/2014/main" id="{8B6C8306-3715-4107-BA99-68EB308CA19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A4B3797-F2A4-43E3-B8F8-8BC4B0FBDE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BB27766D-84D5-4D02-AE36-3149427B22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30">
                  <a:extLst>
                    <a:ext uri="{FF2B5EF4-FFF2-40B4-BE49-F238E27FC236}">
                      <a16:creationId xmlns:a16="http://schemas.microsoft.com/office/drawing/2014/main" id="{8F1C8A62-8495-422A-9A73-9C59C603F6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B1CEBFBC-BC6E-4C5F-BEC4-DD2079D8E2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969A298F-AA6C-4139-992B-E27C08546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21" name="Freeform: Shape 20">
                  <a:extLst>
                    <a:ext uri="{FF2B5EF4-FFF2-40B4-BE49-F238E27FC236}">
                      <a16:creationId xmlns:a16="http://schemas.microsoft.com/office/drawing/2014/main" id="{972AA363-33A2-4979-9DE5-9FA8ACADE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9" name="Group 8">
              <a:extLst>
                <a:ext uri="{FF2B5EF4-FFF2-40B4-BE49-F238E27FC236}">
                  <a16:creationId xmlns:a16="http://schemas.microsoft.com/office/drawing/2014/main" id="{A3822750-6B8C-4F83-9CAD-F924EF4937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10" name="Group 9">
                <a:extLst>
                  <a:ext uri="{FF2B5EF4-FFF2-40B4-BE49-F238E27FC236}">
                    <a16:creationId xmlns:a16="http://schemas.microsoft.com/office/drawing/2014/main" id="{58523E1A-71CD-4B09-A4F4-07F86003B4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15" name="Freeform 68">
                  <a:extLst>
                    <a:ext uri="{FF2B5EF4-FFF2-40B4-BE49-F238E27FC236}">
                      <a16:creationId xmlns:a16="http://schemas.microsoft.com/office/drawing/2014/main" id="{169972B1-6443-4F74-80F9-BB4943CD30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69">
                  <a:extLst>
                    <a:ext uri="{FF2B5EF4-FFF2-40B4-BE49-F238E27FC236}">
                      <a16:creationId xmlns:a16="http://schemas.microsoft.com/office/drawing/2014/main" id="{EB69F32F-40CA-458E-B833-E909ADFDD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Line 70">
                  <a:extLst>
                    <a:ext uri="{FF2B5EF4-FFF2-40B4-BE49-F238E27FC236}">
                      <a16:creationId xmlns:a16="http://schemas.microsoft.com/office/drawing/2014/main" id="{5B2FEC36-803B-49C9-8313-D558457B25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1" name="Group 10">
                <a:extLst>
                  <a:ext uri="{FF2B5EF4-FFF2-40B4-BE49-F238E27FC236}">
                    <a16:creationId xmlns:a16="http://schemas.microsoft.com/office/drawing/2014/main" id="{5178F1E3-F49B-4E7A-BA5C-B2BFD9A636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12" name="Freeform 68">
                  <a:extLst>
                    <a:ext uri="{FF2B5EF4-FFF2-40B4-BE49-F238E27FC236}">
                      <a16:creationId xmlns:a16="http://schemas.microsoft.com/office/drawing/2014/main" id="{9F18055A-6D8B-4373-A010-59AE8C813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69">
                  <a:extLst>
                    <a:ext uri="{FF2B5EF4-FFF2-40B4-BE49-F238E27FC236}">
                      <a16:creationId xmlns:a16="http://schemas.microsoft.com/office/drawing/2014/main" id="{2612E838-0F14-4DE7-AD23-6A8307851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Line 70">
                  <a:extLst>
                    <a:ext uri="{FF2B5EF4-FFF2-40B4-BE49-F238E27FC236}">
                      <a16:creationId xmlns:a16="http://schemas.microsoft.com/office/drawing/2014/main" id="{AF3F8EED-B567-43E0-8B31-5A5E7AFB2D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grpSp>
        <p:nvGrpSpPr>
          <p:cNvPr id="48" name="Group 47">
            <a:extLst>
              <a:ext uri="{FF2B5EF4-FFF2-40B4-BE49-F238E27FC236}">
                <a16:creationId xmlns:a16="http://schemas.microsoft.com/office/drawing/2014/main" id="{952B8C31-9649-4E69-B31C-D77394EE2339}"/>
              </a:ext>
              <a:ext uri="{C183D7F6-B498-43B3-948B-1728B52AA6E4}">
                <adec:decorative xmlns:adec="http://schemas.microsoft.com/office/drawing/2017/decorative"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flipH="1">
            <a:off x="8153659" y="716800"/>
            <a:ext cx="3838575" cy="5583025"/>
            <a:chOff x="199766" y="716800"/>
            <a:chExt cx="3838575" cy="5583025"/>
          </a:xfrm>
        </p:grpSpPr>
        <p:grpSp>
          <p:nvGrpSpPr>
            <p:cNvPr id="49" name="Group 48">
              <a:extLst>
                <a:ext uri="{FF2B5EF4-FFF2-40B4-BE49-F238E27FC236}">
                  <a16:creationId xmlns:a16="http://schemas.microsoft.com/office/drawing/2014/main" id="{269D1249-EDCC-41AC-BA08-E670FB4E338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68" name="Freeform 64">
                <a:extLst>
                  <a:ext uri="{FF2B5EF4-FFF2-40B4-BE49-F238E27FC236}">
                    <a16:creationId xmlns:a16="http://schemas.microsoft.com/office/drawing/2014/main" id="{EA5EA6EB-846A-4897-AE83-5BDD96A4F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81">
                <a:extLst>
                  <a:ext uri="{FF2B5EF4-FFF2-40B4-BE49-F238E27FC236}">
                    <a16:creationId xmlns:a16="http://schemas.microsoft.com/office/drawing/2014/main" id="{185EF0DB-BE87-4CDD-823B-E6651137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61">
                <a:extLst>
                  <a:ext uri="{FF2B5EF4-FFF2-40B4-BE49-F238E27FC236}">
                    <a16:creationId xmlns:a16="http://schemas.microsoft.com/office/drawing/2014/main" id="{9AC9E234-4400-46EB-92D7-9B53A68B9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1" name="Freeform 78">
                <a:extLst>
                  <a:ext uri="{FF2B5EF4-FFF2-40B4-BE49-F238E27FC236}">
                    <a16:creationId xmlns:a16="http://schemas.microsoft.com/office/drawing/2014/main" id="{A0C06F74-3085-4BB3-9758-D97415975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84">
                <a:extLst>
                  <a:ext uri="{FF2B5EF4-FFF2-40B4-BE49-F238E27FC236}">
                    <a16:creationId xmlns:a16="http://schemas.microsoft.com/office/drawing/2014/main" id="{9EA54D9F-32B0-4B48-B93A-B5A9E3DC6B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87">
                <a:extLst>
                  <a:ext uri="{FF2B5EF4-FFF2-40B4-BE49-F238E27FC236}">
                    <a16:creationId xmlns:a16="http://schemas.microsoft.com/office/drawing/2014/main" id="{3858A715-B583-4779-A1D2-86822F2CB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60">
                <a:extLst>
                  <a:ext uri="{FF2B5EF4-FFF2-40B4-BE49-F238E27FC236}">
                    <a16:creationId xmlns:a16="http://schemas.microsoft.com/office/drawing/2014/main" id="{ECAE61B9-0396-4F89-85E9-EB174D639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5" name="Freeform 59">
                <a:extLst>
                  <a:ext uri="{FF2B5EF4-FFF2-40B4-BE49-F238E27FC236}">
                    <a16:creationId xmlns:a16="http://schemas.microsoft.com/office/drawing/2014/main" id="{46E4F030-726A-40ED-810F-C9F2379183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62">
                <a:extLst>
                  <a:ext uri="{FF2B5EF4-FFF2-40B4-BE49-F238E27FC236}">
                    <a16:creationId xmlns:a16="http://schemas.microsoft.com/office/drawing/2014/main" id="{B3148C64-AE70-4F9D-B6CE-5C92B9922B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7" name="Freeform 65">
                <a:extLst>
                  <a:ext uri="{FF2B5EF4-FFF2-40B4-BE49-F238E27FC236}">
                    <a16:creationId xmlns:a16="http://schemas.microsoft.com/office/drawing/2014/main" id="{78C97992-BC56-40D7-A639-3D314871C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8" name="Freeform 79">
                <a:extLst>
                  <a:ext uri="{FF2B5EF4-FFF2-40B4-BE49-F238E27FC236}">
                    <a16:creationId xmlns:a16="http://schemas.microsoft.com/office/drawing/2014/main" id="{469CAD99-0EFE-4B8E-922B-0C2BCFFD5D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9" name="Freeform 82">
                <a:extLst>
                  <a:ext uri="{FF2B5EF4-FFF2-40B4-BE49-F238E27FC236}">
                    <a16:creationId xmlns:a16="http://schemas.microsoft.com/office/drawing/2014/main" id="{1D00B441-E5A3-4411-9B05-8E09BFF62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0" name="Freeform 85">
                <a:extLst>
                  <a:ext uri="{FF2B5EF4-FFF2-40B4-BE49-F238E27FC236}">
                    <a16:creationId xmlns:a16="http://schemas.microsoft.com/office/drawing/2014/main" id="{3FFE4E0B-A703-4655-B55F-44B3A3902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1" name="Freeform 88">
                <a:extLst>
                  <a:ext uri="{FF2B5EF4-FFF2-40B4-BE49-F238E27FC236}">
                    <a16:creationId xmlns:a16="http://schemas.microsoft.com/office/drawing/2014/main" id="{F19632C2-B953-4CD1-9EAA-5C1FEA3EF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82" name="Group 81">
                <a:extLst>
                  <a:ext uri="{FF2B5EF4-FFF2-40B4-BE49-F238E27FC236}">
                    <a16:creationId xmlns:a16="http://schemas.microsoft.com/office/drawing/2014/main" id="{DBDC3951-9E4C-4062-9B43-3038D9058A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83" name="Line 63">
                  <a:extLst>
                    <a:ext uri="{FF2B5EF4-FFF2-40B4-BE49-F238E27FC236}">
                      <a16:creationId xmlns:a16="http://schemas.microsoft.com/office/drawing/2014/main" id="{2764EF0E-A104-46C9-B242-778009E49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4" name="Line 66">
                  <a:extLst>
                    <a:ext uri="{FF2B5EF4-FFF2-40B4-BE49-F238E27FC236}">
                      <a16:creationId xmlns:a16="http://schemas.microsoft.com/office/drawing/2014/main" id="{D0A8B652-41E0-456C-9C9F-1F0EC0089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5" name="Line 67">
                  <a:extLst>
                    <a:ext uri="{FF2B5EF4-FFF2-40B4-BE49-F238E27FC236}">
                      <a16:creationId xmlns:a16="http://schemas.microsoft.com/office/drawing/2014/main" id="{802E547A-C876-460C-B6A4-BCE8D39DA0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6" name="Line 80">
                  <a:extLst>
                    <a:ext uri="{FF2B5EF4-FFF2-40B4-BE49-F238E27FC236}">
                      <a16:creationId xmlns:a16="http://schemas.microsoft.com/office/drawing/2014/main" id="{00363E6C-7B8D-4E1D-A93E-E73306E130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7" name="Line 83">
                  <a:extLst>
                    <a:ext uri="{FF2B5EF4-FFF2-40B4-BE49-F238E27FC236}">
                      <a16:creationId xmlns:a16="http://schemas.microsoft.com/office/drawing/2014/main" id="{206E174F-B8D0-4FFD-A1B5-56BFC5CCE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8" name="Line 86">
                  <a:extLst>
                    <a:ext uri="{FF2B5EF4-FFF2-40B4-BE49-F238E27FC236}">
                      <a16:creationId xmlns:a16="http://schemas.microsoft.com/office/drawing/2014/main" id="{3A10191E-76B5-4841-B32D-0DF6EAB639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9" name="Line 89">
                  <a:extLst>
                    <a:ext uri="{FF2B5EF4-FFF2-40B4-BE49-F238E27FC236}">
                      <a16:creationId xmlns:a16="http://schemas.microsoft.com/office/drawing/2014/main" id="{CF67EF0B-5FE7-4D99-8B38-95B1706F07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50" name="Group 49">
              <a:extLst>
                <a:ext uri="{FF2B5EF4-FFF2-40B4-BE49-F238E27FC236}">
                  <a16:creationId xmlns:a16="http://schemas.microsoft.com/office/drawing/2014/main" id="{0B39CF0F-2997-4D96-8F17-211C97D87D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60" name="Group 59">
                <a:extLst>
                  <a:ext uri="{FF2B5EF4-FFF2-40B4-BE49-F238E27FC236}">
                    <a16:creationId xmlns:a16="http://schemas.microsoft.com/office/drawing/2014/main" id="{6408937D-7FFE-4D6C-AF79-1F60035CC7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4" name="Straight Connector 63">
                  <a:extLst>
                    <a:ext uri="{FF2B5EF4-FFF2-40B4-BE49-F238E27FC236}">
                      <a16:creationId xmlns:a16="http://schemas.microsoft.com/office/drawing/2014/main" id="{749AA60A-BD5D-4647-AE8A-DF411C654B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3F335D2B-768D-4700-A35C-F54A7BD352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6" name="Rectangle 30">
                  <a:extLst>
                    <a:ext uri="{FF2B5EF4-FFF2-40B4-BE49-F238E27FC236}">
                      <a16:creationId xmlns:a16="http://schemas.microsoft.com/office/drawing/2014/main" id="{B6F1EDEE-EDB1-4759-9339-8F60B631A3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30">
                  <a:extLst>
                    <a:ext uri="{FF2B5EF4-FFF2-40B4-BE49-F238E27FC236}">
                      <a16:creationId xmlns:a16="http://schemas.microsoft.com/office/drawing/2014/main" id="{305D4D3B-BD5E-44BE-BE6A-4C9184593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1" name="Group 60">
                <a:extLst>
                  <a:ext uri="{FF2B5EF4-FFF2-40B4-BE49-F238E27FC236}">
                    <a16:creationId xmlns:a16="http://schemas.microsoft.com/office/drawing/2014/main" id="{30748E9E-1F8D-4FB9-89D6-F5B35B5049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62" name="Freeform: Shape 61">
                  <a:extLst>
                    <a:ext uri="{FF2B5EF4-FFF2-40B4-BE49-F238E27FC236}">
                      <a16:creationId xmlns:a16="http://schemas.microsoft.com/office/drawing/2014/main" id="{B56CFFBA-D942-451F-B4E0-133DEA264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63" name="Freeform: Shape 62">
                  <a:extLst>
                    <a:ext uri="{FF2B5EF4-FFF2-40B4-BE49-F238E27FC236}">
                      <a16:creationId xmlns:a16="http://schemas.microsoft.com/office/drawing/2014/main" id="{1B25F38B-03B2-435D-82ED-142D2AB4D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51" name="Group 50">
              <a:extLst>
                <a:ext uri="{FF2B5EF4-FFF2-40B4-BE49-F238E27FC236}">
                  <a16:creationId xmlns:a16="http://schemas.microsoft.com/office/drawing/2014/main" id="{E1A0A593-F414-4B02-A355-AC7A50A7E0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52" name="Group 51">
                <a:extLst>
                  <a:ext uri="{FF2B5EF4-FFF2-40B4-BE49-F238E27FC236}">
                    <a16:creationId xmlns:a16="http://schemas.microsoft.com/office/drawing/2014/main" id="{1BA06E81-194E-43F2-B418-BF8101EAAE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57" name="Freeform 68">
                  <a:extLst>
                    <a:ext uri="{FF2B5EF4-FFF2-40B4-BE49-F238E27FC236}">
                      <a16:creationId xmlns:a16="http://schemas.microsoft.com/office/drawing/2014/main" id="{ABE6BF78-8FF2-4595-9072-48ACEBE20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8" name="Freeform 69">
                  <a:extLst>
                    <a:ext uri="{FF2B5EF4-FFF2-40B4-BE49-F238E27FC236}">
                      <a16:creationId xmlns:a16="http://schemas.microsoft.com/office/drawing/2014/main" id="{E182745B-1C12-49AC-97AD-501D806E9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9" name="Line 70">
                  <a:extLst>
                    <a:ext uri="{FF2B5EF4-FFF2-40B4-BE49-F238E27FC236}">
                      <a16:creationId xmlns:a16="http://schemas.microsoft.com/office/drawing/2014/main" id="{56B38515-A1C4-46D9-AEC6-E55E1CB733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53" name="Group 52">
                <a:extLst>
                  <a:ext uri="{FF2B5EF4-FFF2-40B4-BE49-F238E27FC236}">
                    <a16:creationId xmlns:a16="http://schemas.microsoft.com/office/drawing/2014/main" id="{C9A4424F-2DA0-4E5A-9291-0A5FCE5575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54" name="Freeform 68">
                  <a:extLst>
                    <a:ext uri="{FF2B5EF4-FFF2-40B4-BE49-F238E27FC236}">
                      <a16:creationId xmlns:a16="http://schemas.microsoft.com/office/drawing/2014/main" id="{8609BA22-8E70-41AA-BACA-C9F8A789B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5" name="Freeform 69">
                  <a:extLst>
                    <a:ext uri="{FF2B5EF4-FFF2-40B4-BE49-F238E27FC236}">
                      <a16:creationId xmlns:a16="http://schemas.microsoft.com/office/drawing/2014/main" id="{C2F49FC5-EFC3-4A02-9782-EC06564A9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6" name="Line 70">
                  <a:extLst>
                    <a:ext uri="{FF2B5EF4-FFF2-40B4-BE49-F238E27FC236}">
                      <a16:creationId xmlns:a16="http://schemas.microsoft.com/office/drawing/2014/main" id="{782187F0-090B-4C65-B604-5DD33B4FF2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5826000"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6672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20XX</a:t>
            </a:r>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FF2BD96E-3838-45D2-9031-D3AF67C920A5}" type="slidenum">
              <a:rPr lang="en-US" smtClean="0"/>
              <a:t>‹#›</a:t>
            </a:fld>
            <a:endParaRPr lang="en-US" dirty="0"/>
          </a:p>
        </p:txBody>
      </p:sp>
    </p:spTree>
    <p:extLst>
      <p:ext uri="{BB962C8B-B14F-4D97-AF65-F5344CB8AC3E}">
        <p14:creationId xmlns:p14="http://schemas.microsoft.com/office/powerpoint/2010/main" val="502787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20XX</a:t>
            </a:r>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294A09A9-5501-47C1-A89A-A340965A2BE2}" type="slidenum">
              <a:rPr lang="en-US" smtClean="0"/>
              <a:t>‹#›</a:t>
            </a:fld>
            <a:endParaRPr lang="en-US" dirty="0"/>
          </a:p>
        </p:txBody>
      </p:sp>
      <p:sp>
        <p:nvSpPr>
          <p:cNvPr id="10" name="Rectangle 9"/>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1966942"/>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t>20XX</a:t>
            </a:r>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27236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t>20XX</a:t>
            </a:r>
          </a:p>
        </p:txBody>
      </p:sp>
      <p:sp>
        <p:nvSpPr>
          <p:cNvPr id="8" name="Footer Placeholder 7"/>
          <p:cNvSpPr>
            <a:spLocks noGrp="1"/>
          </p:cNvSpPr>
          <p:nvPr>
            <p:ph type="ftr" sz="quarter" idx="11"/>
          </p:nvPr>
        </p:nvSpPr>
        <p:spPr/>
        <p:txBody>
          <a:bodyPr/>
          <a:lstStyle/>
          <a:p>
            <a:r>
              <a:rPr lang="en-US" dirty="0"/>
              <a:t>Sample Footer Text</a:t>
            </a:r>
          </a:p>
        </p:txBody>
      </p:sp>
      <p:sp>
        <p:nvSpPr>
          <p:cNvPr id="9" name="Slide Number Placeholder 8"/>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3963869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t>20XX</a:t>
            </a:r>
          </a:p>
        </p:txBody>
      </p:sp>
      <p:sp>
        <p:nvSpPr>
          <p:cNvPr id="4" name="Footer Placeholder 3"/>
          <p:cNvSpPr>
            <a:spLocks noGrp="1"/>
          </p:cNvSpPr>
          <p:nvPr>
            <p:ph type="ftr" sz="quarter" idx="11"/>
          </p:nvPr>
        </p:nvSpPr>
        <p:spPr/>
        <p:txBody>
          <a:bodyPr/>
          <a:lstStyle/>
          <a:p>
            <a:r>
              <a:rPr lang="en-US" dirty="0"/>
              <a:t>Sample Footer Text</a:t>
            </a:r>
          </a:p>
        </p:txBody>
      </p:sp>
      <p:sp>
        <p:nvSpPr>
          <p:cNvPr id="5" name="Slide Number Placeholder 4"/>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3809485222"/>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20XX</a:t>
            </a:r>
          </a:p>
        </p:txBody>
      </p:sp>
      <p:sp>
        <p:nvSpPr>
          <p:cNvPr id="3" name="Footer Placeholder 2"/>
          <p:cNvSpPr>
            <a:spLocks noGrp="1"/>
          </p:cNvSpPr>
          <p:nvPr>
            <p:ph type="ftr" sz="quarter" idx="11"/>
          </p:nvPr>
        </p:nvSpPr>
        <p:spPr/>
        <p:txBody>
          <a:bodyPr/>
          <a:lstStyle/>
          <a:p>
            <a:r>
              <a:rPr lang="en-US" dirty="0"/>
              <a:t>Sample Footer Text</a:t>
            </a:r>
          </a:p>
        </p:txBody>
      </p:sp>
      <p:sp>
        <p:nvSpPr>
          <p:cNvPr id="4" name="Slide Number Placeholder 3"/>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215730878"/>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20XX</a:t>
            </a:r>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981904117"/>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20XX</a:t>
            </a:r>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294A09A9-5501-47C1-A89A-A340965A2BE2}"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654361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r>
              <a:rPr lang="en-US" dirty="0"/>
              <a:t>20XX</a:t>
            </a: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dirty="0"/>
              <a:t>Sample Footer Text</a:t>
            </a: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94A09A9-5501-47C1-A89A-A340965A2BE2}"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0776887"/>
      </p:ext>
    </p:extLst>
  </p:cSld>
  <p:clrMap bg1="dk1" tx1="lt1" bg2="dk2" tx2="lt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54" r:id="rId12"/>
    <p:sldLayoutId id="2147483955" r:id="rId13"/>
    <p:sldLayoutId id="2147483957" r:id="rId14"/>
    <p:sldLayoutId id="2147483958" r:id="rId15"/>
  </p:sldLayoutIdLst>
  <p:hf hd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m/url?client=internal-element-cse&amp;cx=009803953143912655678:qepjjts9jxg&amp;q=https://financialservices.ecu.edu/wp-content/pv-uploads/sites/86/2018/05/Instructions_to_Liquidate_a_Purchase_Order.pdf&amp;sa=U&amp;ved=2ahUKEwi1-5Gj9on_AhWpFVkFHcJ3BOwQFnoECAcQAg&amp;usg=AOvVaw2tlnmbDq5uZ2aNOnvvhtNF" TargetMode="External"/><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hyperlink" Target="https://financialservices.ecu.edu/intranet/wp-content/pv-uploads/sites/89/2023/05/Instructions_to_Liquidate_a_Pre_Approval_Travel.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ecu.edu/" TargetMode="External"/><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mailto:itf-specialfunds@ecu.edu." TargetMode="External"/><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mailto:ecufoundation@ecu.edu" TargetMode="External"/><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mailto:ora@ecu.edu" TargetMode="External"/><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financialservices.ecu.edu/wp-content/pv-uploads/sites/86/2018/05/Instructions-for-Monthly-Reconciliation-Form.pdf" TargetMode="External"/><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www.google.com/url?client=internal-element-cse&amp;cx=009803953143912655678:qepjjts9jxg&amp;q=https://financialservices.ecu.edu/intranet/wp-content/pv-uploads/sites/89/2022/07/Monthly-JE-Status-Review.pdf&amp;sa=U&amp;ved=2ahUKEwiB9tTd1In_AhXeF1kFHQZACX4QFnoECAQQAg&amp;usg=AOvVaw1APb0UZgU2kXsTOX1OyDFV" TargetMode="External"/><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s://financialservices.ecu.edu/wp-content/pv-uploads/sites/86/Completion_Log.xls" TargetMode="External"/><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hyperlink" Target="https://financialservices.ecu.edu/wp-content/pv-uploads/sites/86/Completion_Log_multiple.xl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hyperlink" Target="https://go.ecu.edu/procardtraining" TargetMode="External"/><Relationship Id="rId3" Type="http://schemas.openxmlformats.org/officeDocument/2006/relationships/hyperlink" Target="https://eastcarolina.csod.com/samldefault.aspx?ouid=2&amp;returnURL=%252fDeepLink%252fProcessRedirect.aspx%253fmodule%253dlodetails%2526lo%253da1fc6bfb-6da1-4bb3-b637-2debdd64f541" TargetMode="External"/><Relationship Id="rId7" Type="http://schemas.openxmlformats.org/officeDocument/2006/relationships/hyperlink" Target="https://eastcarolina.csod.com/samldefault.aspx?ouid=2&amp;returnURL=%252fDeepLink%252fProcessRedirect.aspx%253fmodule%253dlodetails%2526lo%253d2d46005a-e41c-451f-8053-17db56b5ad69" TargetMode="External"/><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hyperlink" Target="https://nam02.safelinks.protection.outlook.com/?url=https%3A%2F%2Feastcarolina.csod.com%2Fsamldefault.aspx%3Fouid%3D2%26returnURL%3D%25252fDeepLink%25252fProcessRedirect.aspx%25253fmodule%25253dlodetails%252526lo%25253dfcb64573-5e23-4924-af2d-540481eecc78&amp;data=05%7C01%7CDOUGHTIEP%40ecu.edu%7Cc02302b26b4b40f7ea4208db4bf7ec7f%7C17143cbb385c4c45a36ac65b72e3eae8%7C0%7C0%7C638187300412323997%7CUnknown%7CTWFpbGZsb3d8eyJWIjoiMC4wLjAwMDAiLCJQIjoiV2luMzIiLCJBTiI6Ik1haWwiLCJXVCI6Mn0%3D%7C3000%7C%7C%7C&amp;sdata=UEGaLq%2FdRNe9J9utQogRnaYSCYiyhQY%2FxYrMzrn96MQ%3D&amp;reserved=0" TargetMode="External"/><Relationship Id="rId5" Type="http://schemas.openxmlformats.org/officeDocument/2006/relationships/hyperlink" Target="https://nam02.safelinks.protection.outlook.com/?url=https%3A%2F%2Feastcarolina.csod.com%2Fsamldefault.aspx%3Fouid%3D2%26returnURL%3D%25252fDeepLink%25252fProcessRedirect.aspx%25253fmodule%25253dlodetails%252526lo%25253deb57001f-306c-44a5-9db2-c672ce1e6d59&amp;data=05%7C01%7CDOUGHTIEP%40ecu.edu%7Cc02302b26b4b40f7ea4208db4bf7ec7f%7C17143cbb385c4c45a36ac65b72e3eae8%7C0%7C0%7C638187300412323997%7CUnknown%7CTWFpbGZsb3d8eyJWIjoiMC4wLjAwMDAiLCJQIjoiV2luMzIiLCJBTiI6Ik1haWwiLCJXVCI6Mn0%3D%7C3000%7C%7C%7C&amp;sdata=yHKIUP%2Fd5Vz1VvYaPpHkuHHAiIEi6Q3XyCnzjVmQsWs%3D&amp;reserved=0" TargetMode="External"/><Relationship Id="rId4" Type="http://schemas.openxmlformats.org/officeDocument/2006/relationships/hyperlink" Target="https://nam02.safelinks.protection.outlook.com/?url=https%3A%2F%2Feastcarolina.csod.com%2Fsamldefault.aspx%3Fouid%3D2%26returnURL%3D%25252fDeepLink%25252fProcessRedirect.aspx%25253fmodule%25253dlodetails%252526lo%25253d5664d791-952a-4e45-a58c-88e8e1fab5e6&amp;data=05%7C01%7CDOUGHTIEP%40ecu.edu%7Cc02302b26b4b40f7ea4208db4bf7ec7f%7C17143cbb385c4c45a36ac65b72e3eae8%7C0%7C0%7C638187300412323997%7CUnknown%7CTWFpbGZsb3d8eyJWIjoiMC4wLjAwMDAiLCJQIjoiV2luMzIiLCJBTiI6Ik1haWwiLCJXVCI6Mn0%3D%7C3000%7C%7C%7C&amp;sdata=B2MC%2B%2BliUyYxyf6r2GTO4KaMofsXVivG7AG2fE0Rbes%3D&amp;reserved=0" TargetMode="External"/><Relationship Id="rId9" Type="http://schemas.openxmlformats.org/officeDocument/2006/relationships/hyperlink" Target="https://go.ecu.edu/procardtrainingquiz"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langfordl23@ecu.edu" TargetMode="External"/><Relationship Id="rId3" Type="http://schemas.openxmlformats.org/officeDocument/2006/relationships/hyperlink" Target="https://financialservices.ecu.edu/wp-content/pv-uploads/sites/86/2018/05/ODS_Information.pdf" TargetMode="External"/><Relationship Id="rId7" Type="http://schemas.openxmlformats.org/officeDocument/2006/relationships/hyperlink" Target="https://financialservices.ecu.edu/instructions_requesting_xtender_security_fund_auth/" TargetMode="External"/><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hyperlink" Target="https://financialservices.ecu.edu/wp-content/pv-uploads/sites/86/2018/05/Instructions_Requesting_Xtender_Security_E_FS_DEPOSITS.pdf" TargetMode="External"/><Relationship Id="rId5" Type="http://schemas.openxmlformats.org/officeDocument/2006/relationships/hyperlink" Target="https://financialservices.ecu.edu/intranet/wp-content/pv-uploads/sites/89/2021/12/How_to_Request_Xtender_Security_E_FS_JE.pdf" TargetMode="External"/><Relationship Id="rId4" Type="http://schemas.openxmlformats.org/officeDocument/2006/relationships/hyperlink" Target="https://financialservices.ecu.edu/wp-content/pv-uploads/sites/86/2018/05/Xtender-Security-BF-DOCS.pdf" TargetMode="External"/><Relationship Id="rId9" Type="http://schemas.openxmlformats.org/officeDocument/2006/relationships/hyperlink" Target="mailto:brileyw@ecu.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hyperlink" Target="https://eprint.ecu.edu/cgi-bin/caslogin.cgi" TargetMode="External"/><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hyperlink" Target="https://www.google.com/url?client=internal-element-cse&amp;cx=009803953143912655678:qepjjts9jxg&amp;q=https://financialservices.ecu.edu/wp-content/pv-uploads/sites/86/2019/12/Instructions_to_View_ePrint_reports.pdf&amp;sa=U&amp;ved=2ahUKEwiDrpG36eL5AhXsGFkFHSTYAXoQFnoECAAQAQ&amp;usg=AOvVaw18lyV6nAQwFGogqCKzcms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financialservices.ecu.edu/xtender-instructions-fs/" TargetMode="External"/><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hyperlink" Target="https://financialservices.ecu.edu/wp-content/pv-uploads/sites/86/Instructions_to_View_a_Q_Document.pdf" TargetMode="External"/><Relationship Id="rId4" Type="http://schemas.openxmlformats.org/officeDocument/2006/relationships/hyperlink" Target="https://financialservices.ecu.edu/wp-content/pv-uploads/sites/86/2018/05/Instructions_ProCard_Payment_Lookup.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m/url?client=internal-element-cse&amp;cx=009803953143912655678:qepjjts9jxg&amp;q=https://financialservices.ecu.edu/wp-content/pv-uploads/sites/86/2018/05/Xtender-View-Accounts-Payable-Documents.pdf&amp;sa=U&amp;ved=2ahUKEwjL4ti-4OT5AhUDEGIAHWNEAr4QFnoECAAQAg&amp;usg=AOvVaw3kExZnvuJZMJJvPoBrj7BJ" TargetMode="External"/><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hyperlink" Target="https://financialservices.ecu.edu/intranet/wp-content/pv-uploads/sites/89/2021/10/Xtender.Instructions.for_.JE_.pdf" TargetMode="External"/><Relationship Id="rId5" Type="http://schemas.openxmlformats.org/officeDocument/2006/relationships/hyperlink" Target="https://financialservices.ecu.edu/wp-content/pv-uploads/sites/86/2018/05/Xtender-View-Receipts.pdf" TargetMode="External"/><Relationship Id="rId4" Type="http://schemas.openxmlformats.org/officeDocument/2006/relationships/hyperlink" Target="https://financialservices.ecu.edu/wp-content/pv-uploads/sites/86/2018/05/Instructions_ProCard_Payment_Lookup.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com/url?client=internal-element-cse&amp;cx=009803953143912655678:qepjjts9jxg&amp;q=https://financialservices.ecu.edu/wp-content/pv-uploads/sites/86/2018/05/Xtender-View-Accounts-Payable-Documents.pdf&amp;sa=U&amp;ved=2ahUKEwjL4ti-4OT5AhUDEGIAHWNEAr4QFnoECAAQAg&amp;usg=AOvVaw3kExZnvuJZMJJvPoBrj7BJ" TargetMode="External"/><Relationship Id="rId7" Type="http://schemas.openxmlformats.org/officeDocument/2006/relationships/hyperlink" Target="https://financialservices.ecu.edu/wp-content/pv-uploads/sites/86/Instructions_to_View_a_Q_Document.pdf" TargetMode="External"/><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hyperlink" Target="https://financialservices.ecu.edu/intranet/wp-content/pv-uploads/sites/89/2021/10/Xtender.Instructions.for_.JE_.pdf" TargetMode="External"/><Relationship Id="rId5" Type="http://schemas.openxmlformats.org/officeDocument/2006/relationships/hyperlink" Target="https://financialservices.ecu.edu/wp-content/pv-uploads/sites/86/2018/05/Xtender-View-Accounts-Payable-Documents.pdf" TargetMode="External"/><Relationship Id="rId4" Type="http://schemas.openxmlformats.org/officeDocument/2006/relationships/hyperlink" Target="https://financialservices.ecu.edu/wp-content/pv-uploads/sites/86/2018/05/Instructions_ProCard_Payment_Looku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title"/>
          </p:nvPr>
        </p:nvSpPr>
        <p:spPr>
          <a:xfrm>
            <a:off x="263144" y="1127053"/>
            <a:ext cx="6353967" cy="3023981"/>
          </a:xfrm>
        </p:spPr>
        <p:txBody>
          <a:bodyPr vert="horz" lIns="91440" tIns="45720" rIns="91440" bIns="45720" rtlCol="0" anchor="b">
            <a:normAutofit/>
          </a:bodyPr>
          <a:lstStyle/>
          <a:p>
            <a:pPr algn="l"/>
            <a:r>
              <a:rPr lang="en-US" spc="200" dirty="0">
                <a:solidFill>
                  <a:srgbClr val="FFFFFF"/>
                </a:solidFill>
                <a:latin typeface="Arial" panose="020B0604020202020204" pitchFamily="34" charset="0"/>
                <a:cs typeface="Arial" panose="020B0604020202020204" pitchFamily="34" charset="0"/>
              </a:rPr>
              <a:t>Monthly Departmental review training</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4713224" y="4297556"/>
            <a:ext cx="6353968" cy="1433391"/>
          </a:xfrm>
        </p:spPr>
        <p:txBody>
          <a:bodyPr vert="horz" lIns="91440" tIns="45720" rIns="91440" bIns="45720" rtlCol="0" anchor="t">
            <a:normAutofit/>
          </a:bodyPr>
          <a:lstStyle/>
          <a:p>
            <a:pPr algn="l">
              <a:lnSpc>
                <a:spcPct val="100000"/>
              </a:lnSpc>
              <a:spcBef>
                <a:spcPts val="0"/>
              </a:spcBef>
            </a:pPr>
            <a:r>
              <a:rPr lang="en-US" sz="1800" dirty="0">
                <a:solidFill>
                  <a:srgbClr val="FFFFFF"/>
                </a:solidFill>
              </a:rPr>
              <a:t>Penney Doughtie</a:t>
            </a:r>
          </a:p>
          <a:p>
            <a:pPr algn="l">
              <a:lnSpc>
                <a:spcPct val="100000"/>
              </a:lnSpc>
              <a:spcBef>
                <a:spcPts val="0"/>
              </a:spcBef>
            </a:pPr>
            <a:r>
              <a:rPr lang="en-US" sz="1800" dirty="0">
                <a:solidFill>
                  <a:srgbClr val="FFFFFF"/>
                </a:solidFill>
              </a:rPr>
              <a:t>Banner Trainer</a:t>
            </a:r>
          </a:p>
          <a:p>
            <a:pPr algn="l">
              <a:lnSpc>
                <a:spcPct val="100000"/>
              </a:lnSpc>
              <a:spcBef>
                <a:spcPts val="0"/>
              </a:spcBef>
            </a:pPr>
            <a:r>
              <a:rPr lang="en-US" sz="1800">
                <a:solidFill>
                  <a:srgbClr val="FFFFFF"/>
                </a:solidFill>
              </a:rPr>
              <a:t>OCTOBER 17, </a:t>
            </a:r>
            <a:r>
              <a:rPr lang="en-US" sz="1800" dirty="0">
                <a:solidFill>
                  <a:srgbClr val="FFFFFF"/>
                </a:solidFill>
              </a:rPr>
              <a:t>2024</a:t>
            </a:r>
          </a:p>
        </p:txBody>
      </p:sp>
    </p:spTree>
    <p:extLst>
      <p:ext uri="{BB962C8B-B14F-4D97-AF65-F5344CB8AC3E}">
        <p14:creationId xmlns:p14="http://schemas.microsoft.com/office/powerpoint/2010/main" val="225930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4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200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400"/>
                                        <p:tgtEl>
                                          <p:spTgt spid="3">
                                            <p:txEl>
                                              <p:pRg st="2" end="2"/>
                                            </p:txEl>
                                          </p:spTgt>
                                        </p:tgtEl>
                                      </p:cBhvr>
                                    </p:animEffect>
                                  </p:childTnLst>
                                </p:cTn>
                              </p:par>
                              <p:par>
                                <p:cTn id="18" presetID="10" presetClass="entr" presetSubtype="0" fill="hold" grpId="0" nodeType="withEffect">
                                  <p:stCondLst>
                                    <p:cond delay="500"/>
                                  </p:stCondLst>
                                  <p:iterate type="lt">
                                    <p:tmPct val="10000"/>
                                  </p:iterate>
                                  <p:childTnLst>
                                    <p:set>
                                      <p:cBhvr>
                                        <p:cTn id="19" dur="1" fill="hold">
                                          <p:stCondLst>
                                            <p:cond delay="0"/>
                                          </p:stCondLst>
                                        </p:cTn>
                                        <p:tgtEl>
                                          <p:spTgt spid="2"/>
                                        </p:tgtEl>
                                        <p:attrNameLst>
                                          <p:attrName>style.visibility</p:attrName>
                                        </p:attrNameLst>
                                      </p:cBhvr>
                                      <p:to>
                                        <p:strVal val="visible"/>
                                      </p:to>
                                    </p:set>
                                    <p:animEffect transition="in" filter="fade">
                                      <p:cBhvr>
                                        <p:cTn id="2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Autofit/>
          </a:bodyPr>
          <a:lstStyle/>
          <a:p>
            <a:pPr marL="0" marR="0">
              <a:lnSpc>
                <a:spcPct val="107000"/>
              </a:lnSpc>
              <a:spcBef>
                <a:spcPts val="0"/>
              </a:spcBef>
              <a:spcAft>
                <a:spcPts val="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PART 3A	Review Encumbrances </a:t>
            </a:r>
            <a:br>
              <a:rPr lang="en-US" sz="3600" b="1" dirty="0">
                <a:effectLst/>
                <a:latin typeface="Arial" panose="020B0604020202020204" pitchFamily="34" charset="0"/>
                <a:ea typeface="Calibri" panose="020F0502020204030204" pitchFamily="34" charset="0"/>
                <a:cs typeface="Times New Roman" panose="02020603050405020304" pitchFamily="18" charset="0"/>
              </a:rPr>
            </a:br>
            <a:r>
              <a:rPr lang="en-US" sz="3600" b="1" dirty="0">
                <a:effectLst/>
                <a:latin typeface="Arial" panose="020B0604020202020204" pitchFamily="34" charset="0"/>
                <a:ea typeface="Calibri" panose="020F0502020204030204" pitchFamily="34" charset="0"/>
                <a:cs typeface="Times New Roman" panose="02020603050405020304" pitchFamily="18" charset="0"/>
              </a:rPr>
              <a:t>			by Fund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a:bodyPr>
          <a:lstStyle/>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The encumbrance list will provide purchase orders waiting to be paid and pre-approval travel that has not been paid in full.  Research the departmental purchase orders and pre-approval travel  to determine if the encumbrance needs to be manually liquated in Banner Finance.  Complete these instructions: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PO liquidation instructions</a:t>
            </a:r>
            <a:r>
              <a:rPr lang="en-US" sz="1800" u="sng" dirty="0">
                <a:latin typeface="Arial" panose="020B0604020202020204" pitchFamily="34" charset="0"/>
                <a:ea typeface="Calibri" panose="020F0502020204030204" pitchFamily="34" charset="0"/>
                <a:cs typeface="Times New Roman" panose="02020603050405020304" pitchFamily="18" charset="0"/>
              </a:rPr>
              <a:t> </a:t>
            </a:r>
            <a:r>
              <a:rPr lang="en-US" sz="1800" dirty="0">
                <a:effectLst/>
                <a:latin typeface="Arial" panose="020B0604020202020204" pitchFamily="34" charset="0"/>
                <a:ea typeface="Calibri" panose="020F0502020204030204" pitchFamily="34" charset="0"/>
                <a:cs typeface="Times New Roman" panose="02020603050405020304" pitchFamily="18" charset="0"/>
              </a:rPr>
              <a:t>or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Pre-approval travel liquidation instructions</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For assistance, contact Accounts Payable 737-5442.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a:xfrm>
            <a:off x="5553566" y="6424937"/>
            <a:ext cx="4754880" cy="822960"/>
          </a:xfrm>
        </p:spPr>
        <p:txBody>
          <a:bodyPr/>
          <a:lstStyle/>
          <a:p>
            <a:endParaRPr lang="en-US" dirty="0"/>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endParaRPr lang="en-US" dirty="0"/>
          </a:p>
          <a:p>
            <a:endParaRPr lang="en-US" dirty="0"/>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10</a:t>
            </a:fld>
            <a:endParaRPr lang="en-US" dirty="0"/>
          </a:p>
        </p:txBody>
      </p:sp>
    </p:spTree>
    <p:extLst>
      <p:ext uri="{BB962C8B-B14F-4D97-AF65-F5344CB8AC3E}">
        <p14:creationId xmlns:p14="http://schemas.microsoft.com/office/powerpoint/2010/main" val="672823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Autofit/>
          </a:bodyPr>
          <a:lstStyle/>
          <a:p>
            <a:pPr marL="0" marR="0">
              <a:lnSpc>
                <a:spcPct val="107000"/>
              </a:lnSpc>
              <a:spcBef>
                <a:spcPts val="0"/>
              </a:spcBef>
              <a:spcAft>
                <a:spcPts val="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PART 3B 	Review Invoices Not 				Received in PORT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a:bodyPr>
          <a:lstStyle/>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The list includes invoices that have been keyed in Banner but not received in Purchasing PORT.  The vendor invoice cannot be paid until the receiving process is completed in PORT.  Research each invoice to determine if the items have been received and are approved for payment.  Next, comp</a:t>
            </a:r>
            <a:r>
              <a:rPr lang="en-US" sz="1800" dirty="0">
                <a:latin typeface="Arial" panose="020B0604020202020204" pitchFamily="34" charset="0"/>
                <a:ea typeface="Calibri" panose="020F0502020204030204" pitchFamily="34" charset="0"/>
                <a:cs typeface="Times New Roman" panose="02020603050405020304" pitchFamily="18" charset="0"/>
              </a:rPr>
              <a:t>lete the receiving process in Purchasing PORT.</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Go to </a:t>
            </a:r>
            <a:r>
              <a:rPr lang="en-US" sz="1800" u="sng"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3"/>
              </a:rPr>
              <a:t>www.ecu.edu</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Log into Pirate Port, Click PORT-Purchasing Request, complete the receiving process in PORT as needed.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a:xfrm>
            <a:off x="6412992" y="5486400"/>
            <a:ext cx="4754880" cy="822960"/>
          </a:xfrm>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11</a:t>
            </a:fld>
            <a:endParaRPr lang="en-US" dirty="0"/>
          </a:p>
        </p:txBody>
      </p:sp>
    </p:spTree>
    <p:extLst>
      <p:ext uri="{BB962C8B-B14F-4D97-AF65-F5344CB8AC3E}">
        <p14:creationId xmlns:p14="http://schemas.microsoft.com/office/powerpoint/2010/main" val="2548003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fontScale="92500" lnSpcReduction="10000"/>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Autofit/>
          </a:bodyPr>
          <a:lstStyle/>
          <a:p>
            <a:pPr marL="0" marR="0">
              <a:lnSpc>
                <a:spcPct val="107000"/>
              </a:lnSpc>
              <a:spcBef>
                <a:spcPts val="0"/>
              </a:spcBef>
              <a:spcAft>
                <a:spcPts val="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PART 4		Review Payroll 						Transactions by Fund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fontScale="92500" lnSpcReduction="10000"/>
          </a:bodyPr>
          <a:lstStyle/>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Kronos is the timekeeping application for the University and automates many payroll process.  </a:t>
            </a:r>
          </a:p>
          <a:p>
            <a:pPr marL="0" marR="0" indent="0">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This review will provide changes in employees pay from the previous payroll, review employee names to ensure that no one was paid who should not have been paid, including terminated employees. A comparison can be made to the prior month’s totals and the differences, if any, should be compared and verified for accuracy to departmental documentation.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Additional research may be required for Grant funds and Auxiliary funds to ensure the labor distribution to the Banner FOAP is correct and within the fund’s expiration date.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If an error is found or a payroll transaction is listed without documentation, the designated reviewer must research by communicating with the departmental payroll clerk.  If a Banner FOAP error is discovered, the designated reviewer will create a Banner HR-Payroll Redistribution Form for any corrections and forward to the next level of approval for processing.  The required form and detailed instructions are provided at </a:t>
            </a:r>
            <a:r>
              <a:rPr lang="en-US" sz="1800" u="sng" dirty="0">
                <a:effectLst/>
                <a:latin typeface="Arial" panose="020B0604020202020204" pitchFamily="34" charset="0"/>
                <a:ea typeface="Calibri" panose="020F0502020204030204" pitchFamily="34" charset="0"/>
                <a:cs typeface="Times New Roman" panose="02020603050405020304" pitchFamily="18" charset="0"/>
              </a:rPr>
              <a:t>https://financialservices.ecu.edu/systems-coordination-helpful-forms/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a:xfrm>
            <a:off x="3947745" y="6607864"/>
            <a:ext cx="4754880" cy="822960"/>
          </a:xfrm>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12</a:t>
            </a:fld>
            <a:endParaRPr lang="en-US" dirty="0"/>
          </a:p>
        </p:txBody>
      </p:sp>
    </p:spTree>
    <p:extLst>
      <p:ext uri="{BB962C8B-B14F-4D97-AF65-F5344CB8AC3E}">
        <p14:creationId xmlns:p14="http://schemas.microsoft.com/office/powerpoint/2010/main" val="1232409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fontScale="92500" lnSpcReduction="20000"/>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a:xfrm>
            <a:off x="1024127" y="585216"/>
            <a:ext cx="10370091" cy="1499616"/>
          </a:xfrm>
        </p:spPr>
        <p:txBody>
          <a:bodyPr>
            <a:noAutofit/>
          </a:bodyPr>
          <a:lstStyle/>
          <a:p>
            <a:pPr marL="0" marR="0">
              <a:lnSpc>
                <a:spcPct val="107000"/>
              </a:lnSpc>
              <a:spcBef>
                <a:spcPts val="0"/>
              </a:spcBef>
              <a:spcAft>
                <a:spcPts val="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PART 5		Review State Funds 						Budget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fontScale="92500" lnSpcReduction="20000"/>
          </a:bodyPr>
          <a:lstStyle/>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This step applies to departments with State Funds (funds beginning with 111 or 112).  For State Funds only, review for negative balances at the pool account level.  Negative balances at the pool account level can be corrected by creating a B22 Budget Transfer in Self Service Banner to transfer budget from another pool account with a positive balance to correct the negative.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The Office of Financial. Planning &amp;  Analysis will </a:t>
            </a:r>
            <a:r>
              <a:rPr lang="en-US" sz="1800" dirty="0">
                <a:effectLst/>
                <a:latin typeface="Arial" panose="020B0604020202020204" pitchFamily="34" charset="0"/>
                <a:ea typeface="Calibri" panose="020F0502020204030204" pitchFamily="34" charset="0"/>
                <a:cs typeface="Times New Roman" panose="02020603050405020304" pitchFamily="18" charset="0"/>
              </a:rPr>
              <a:t>run an automated negative Budget Balance Available clean-up report weekly.  This process will automatically move money within a FOAP if negative balances are in pool accounts.  This clean-up process is only for STATE funds.  (Grant, foundation, and institutional trust funds are not included in this process.)   Each department should closely review the STATE fund budgets and make budget transfers as needed to correct any negative balances.</a:t>
            </a:r>
            <a:r>
              <a:rPr lang="en-US" sz="1800" b="1"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Also, the </a:t>
            </a:r>
            <a:r>
              <a:rPr lang="en-US" sz="1800" dirty="0">
                <a:effectLst/>
                <a:latin typeface="Arial" panose="020B0604020202020204" pitchFamily="34" charset="0"/>
                <a:ea typeface="Calibri" panose="020F0502020204030204" pitchFamily="34" charset="0"/>
                <a:cs typeface="Arial" panose="020B0604020202020204" pitchFamily="34" charset="0"/>
              </a:rPr>
              <a:t>Office of Financial. Planning &amp;  Analysis </a:t>
            </a:r>
            <a:r>
              <a:rPr lang="en-US" sz="1800" dirty="0">
                <a:effectLst/>
                <a:latin typeface="Arial" panose="020B0604020202020204" pitchFamily="34" charset="0"/>
                <a:ea typeface="Calibri" panose="020F0502020204030204" pitchFamily="34" charset="0"/>
                <a:cs typeface="Times New Roman" panose="02020603050405020304" pitchFamily="18" charset="0"/>
              </a:rPr>
              <a:t>now requires that all state fund budget transfers be rounded to the nearest dollar.  Any budget transfer transaction entered with cents will be automatically reversed each night.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13</a:t>
            </a:fld>
            <a:endParaRPr lang="en-US" dirty="0"/>
          </a:p>
        </p:txBody>
      </p:sp>
    </p:spTree>
    <p:extLst>
      <p:ext uri="{BB962C8B-B14F-4D97-AF65-F5344CB8AC3E}">
        <p14:creationId xmlns:p14="http://schemas.microsoft.com/office/powerpoint/2010/main" val="2114713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Autofit/>
          </a:bodyPr>
          <a:lstStyle/>
          <a:p>
            <a:pPr marL="0" marR="0">
              <a:lnSpc>
                <a:spcPct val="107000"/>
              </a:lnSpc>
              <a:spcBef>
                <a:spcPts val="0"/>
              </a:spcBef>
              <a:spcAft>
                <a:spcPts val="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PART 6A	Monitor Institutional 				Trust Funds for Deficit </a:t>
            </a:r>
            <a:br>
              <a:rPr lang="en-US" sz="3600" b="1" dirty="0">
                <a:effectLst/>
                <a:latin typeface="Arial" panose="020B0604020202020204" pitchFamily="34" charset="0"/>
                <a:ea typeface="Calibri" panose="020F0502020204030204" pitchFamily="34" charset="0"/>
                <a:cs typeface="Times New Roman" panose="02020603050405020304" pitchFamily="18" charset="0"/>
              </a:rPr>
            </a:br>
            <a:r>
              <a:rPr lang="en-US" sz="3600" b="1" dirty="0">
                <a:effectLst/>
                <a:latin typeface="Arial" panose="020B0604020202020204" pitchFamily="34" charset="0"/>
                <a:ea typeface="Calibri" panose="020F0502020204030204" pitchFamily="34" charset="0"/>
                <a:cs typeface="Times New Roman" panose="02020603050405020304" pitchFamily="18" charset="0"/>
              </a:rPr>
              <a:t>			Cash Balances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a:bodyPr>
          <a:lstStyle/>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This report will list the cash balance for departments with Institutional Trust Funds.  Review the claim on cash, a credit balance in this account indicates it is negative and there is deficit cash.  Identify a funding source and prepare a corrective entry.  Contact the Institutional Trust Fund Office for guidance via email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mailto:itf-specialfunds@ecu.edu.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14</a:t>
            </a:fld>
            <a:endParaRPr lang="en-US" dirty="0"/>
          </a:p>
        </p:txBody>
      </p:sp>
    </p:spTree>
    <p:extLst>
      <p:ext uri="{BB962C8B-B14F-4D97-AF65-F5344CB8AC3E}">
        <p14:creationId xmlns:p14="http://schemas.microsoft.com/office/powerpoint/2010/main" val="2737138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a:xfrm>
            <a:off x="1024127" y="585216"/>
            <a:ext cx="10346237" cy="1499616"/>
          </a:xfrm>
        </p:spPr>
        <p:txBody>
          <a:bodyPr>
            <a:noAutofit/>
          </a:bodyPr>
          <a:lstStyle/>
          <a:p>
            <a:pPr marL="0" marR="0">
              <a:lnSpc>
                <a:spcPct val="107000"/>
              </a:lnSpc>
              <a:spcBef>
                <a:spcPts val="0"/>
              </a:spcBef>
              <a:spcAft>
                <a:spcPts val="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PART 6B	Monitor Foundation Funds 			for Deficit Cash Balances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a:bodyPr>
          <a:lstStyle/>
          <a:p>
            <a:pPr marL="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This report will list the cash balance for departments with Foundation Funds.  Review the claim on cash balance, a credit balance in this account indicates it is negative and there is deficit cash.  Identify a funding source and prepare a corrective entry.  Contact the Foundation Office for guidance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ecufoundation@ecu.edu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15</a:t>
            </a:fld>
            <a:endParaRPr lang="en-US" dirty="0"/>
          </a:p>
        </p:txBody>
      </p:sp>
    </p:spTree>
    <p:extLst>
      <p:ext uri="{BB962C8B-B14F-4D97-AF65-F5344CB8AC3E}">
        <p14:creationId xmlns:p14="http://schemas.microsoft.com/office/powerpoint/2010/main" val="3198394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fontScale="92500" lnSpcReduction="10000"/>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a:xfrm>
            <a:off x="1024127" y="585216"/>
            <a:ext cx="10912233" cy="1499616"/>
          </a:xfrm>
        </p:spPr>
        <p:txBody>
          <a:bodyPr>
            <a:noAutofit/>
          </a:bodyPr>
          <a:lstStyle/>
          <a:p>
            <a:pPr marL="0" marR="0">
              <a:lnSpc>
                <a:spcPct val="107000"/>
              </a:lnSpc>
              <a:spcBef>
                <a:spcPts val="0"/>
              </a:spcBef>
              <a:spcAft>
                <a:spcPts val="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PART 7A,B,C	Grant Funds Review</a:t>
            </a:r>
            <a:br>
              <a:rPr lang="en-US" sz="3600" b="1" dirty="0">
                <a:effectLst/>
                <a:latin typeface="Arial" panose="020B0604020202020204" pitchFamily="34" charset="0"/>
                <a:ea typeface="Calibri" panose="020F0502020204030204" pitchFamily="34" charset="0"/>
                <a:cs typeface="Times New Roman" panose="02020603050405020304" pitchFamily="18" charset="0"/>
              </a:rPr>
            </a:b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fontScale="92500" lnSpcReduction="10000"/>
          </a:bodyPr>
          <a:lstStyle/>
          <a:p>
            <a:pPr marL="0" indent="0">
              <a:lnSpc>
                <a:spcPct val="107000"/>
              </a:lnSpc>
              <a:spcBef>
                <a:spcPts val="0"/>
              </a:spcBef>
              <a:spcAft>
                <a:spcPts val="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PART 7A 	Grant Funds Revenues Year to Date Review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This step only applies to departments with Grant and Contract funds.  This report lists the grant fund inception to date revenues totals.  To view the revenue transaction details, go to the ePrint FRRGITD report, if errors are identified, please research and correct. </a:t>
            </a: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Contact the Office of Research Administration for guidance at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ora@ecu.edu</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p>
          <a:p>
            <a:pPr marL="0">
              <a:lnSpc>
                <a:spcPct val="107000"/>
              </a:lnSpc>
              <a:spcBef>
                <a:spcPts val="0"/>
              </a:spcBef>
              <a:spcAft>
                <a:spcPts val="0"/>
              </a:spcAft>
            </a:pPr>
            <a:endParaRPr lang="en-US" sz="1800" b="1" dirty="0">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PART 7B		Grant Funds Expenses Year to Date Review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This step only applies to departments with Grant and Contract funds.  This report lists the grant fund inception to date transaction totals.  To view the expense transaction details, go to the ePrint FRRGITD report, if errors are identified, please research and correct. </a:t>
            </a:r>
          </a:p>
          <a:p>
            <a:pPr marL="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Contact the Office of Research Administration for guidance at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ora@ecu.edu</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PART 7C	Grant Funds Balances in an Incorrect ORGN/PROG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Research all ORGNs and PROGRAM codes listed and make corrections as needed.  </a:t>
            </a: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Email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ora@ecu.edu</a:t>
            </a:r>
            <a:r>
              <a:rPr lang="en-US" sz="1800" dirty="0">
                <a:effectLst/>
                <a:latin typeface="Arial" panose="020B0604020202020204" pitchFamily="34" charset="0"/>
                <a:ea typeface="Calibri" panose="020F0502020204030204" pitchFamily="34" charset="0"/>
                <a:cs typeface="Times New Roman" panose="02020603050405020304" pitchFamily="18" charset="0"/>
              </a:rPr>
              <a:t> with questions.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a:xfrm>
            <a:off x="5416221" y="6424937"/>
            <a:ext cx="4754880" cy="822960"/>
          </a:xfrm>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16</a:t>
            </a:fld>
            <a:endParaRPr lang="en-US" dirty="0"/>
          </a:p>
        </p:txBody>
      </p:sp>
    </p:spTree>
    <p:extLst>
      <p:ext uri="{BB962C8B-B14F-4D97-AF65-F5344CB8AC3E}">
        <p14:creationId xmlns:p14="http://schemas.microsoft.com/office/powerpoint/2010/main" val="3496359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Autofit/>
          </a:bodyPr>
          <a:lstStyle/>
          <a:p>
            <a:pPr marL="0" marR="0">
              <a:lnSpc>
                <a:spcPct val="107000"/>
              </a:lnSpc>
              <a:spcBef>
                <a:spcPts val="0"/>
              </a:spcBef>
              <a:spcAft>
                <a:spcPts val="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PART 8		Imprest Cash Funds</a:t>
            </a:r>
            <a:br>
              <a:rPr lang="en-US" sz="3600" b="1" dirty="0">
                <a:effectLst/>
                <a:latin typeface="Arial" panose="020B0604020202020204" pitchFamily="34" charset="0"/>
                <a:ea typeface="Calibri" panose="020F0502020204030204" pitchFamily="34" charset="0"/>
                <a:cs typeface="Times New Roman" panose="02020603050405020304" pitchFamily="18" charset="0"/>
              </a:rPr>
            </a:b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noRot="1" noMove="1" noResize="1" noEditPoints="1" noAdjustHandles="1" noChangeArrowheads="1" noChangeShapeType="1"/>
          </p:cNvSpPr>
          <p:nvPr>
            <p:ph sz="half" idx="2"/>
          </p:nvPr>
        </p:nvSpPr>
        <p:spPr>
          <a:xfrm>
            <a:off x="1024128" y="2310581"/>
            <a:ext cx="10568104" cy="3998779"/>
          </a:xfrm>
        </p:spPr>
        <p:txBody>
          <a:bodyPr vert="horz" lIns="91440" tIns="45720" rIns="91440" bIns="45720" rtlCol="0" anchor="t">
            <a:normAutofit/>
          </a:bodyPr>
          <a:lstStyle/>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This step only applies to departments with imprest cash funds (petty cash).  A monthly reconciliation is required,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Imprest Cash Fund Monthly Reconciliation Instructions</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latin typeface="Arial" panose="020B0604020202020204" pitchFamily="34" charset="0"/>
                <a:ea typeface="Calibri" panose="020F0502020204030204" pitchFamily="34" charset="0"/>
                <a:cs typeface="Times New Roman" panose="02020603050405020304" pitchFamily="18" charset="0"/>
              </a:rPr>
              <a:t>For more information, visit</a:t>
            </a:r>
            <a:r>
              <a:rPr lang="en-US" sz="1800" dirty="0">
                <a:effectLst/>
                <a:latin typeface="Arial" panose="020B0604020202020204" pitchFamily="34" charset="0"/>
                <a:ea typeface="Calibri" panose="020F0502020204030204" pitchFamily="34" charset="0"/>
                <a:cs typeface="Times New Roman" panose="02020603050405020304" pitchFamily="18" charset="0"/>
              </a:rPr>
              <a:t> the website: </a:t>
            </a:r>
            <a:r>
              <a:rPr lang="en-US" sz="1800" u="sng" dirty="0">
                <a:effectLst/>
                <a:latin typeface="Arial" panose="020B0604020202020204" pitchFamily="34" charset="0"/>
                <a:ea typeface="Calibri" panose="020F0502020204030204" pitchFamily="34" charset="0"/>
                <a:cs typeface="Times New Roman" panose="02020603050405020304" pitchFamily="18" charset="0"/>
              </a:rPr>
              <a:t>https://financialservices.ecu.edu/imprest-cash/</a:t>
            </a:r>
            <a:endParaRPr lang="en-US" sz="2400" dirty="0"/>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17</a:t>
            </a:fld>
            <a:endParaRPr lang="en-US" dirty="0"/>
          </a:p>
        </p:txBody>
      </p:sp>
      <p:sp>
        <p:nvSpPr>
          <p:cNvPr id="7" name="Text Placeholder 6">
            <a:extLst>
              <a:ext uri="{FF2B5EF4-FFF2-40B4-BE49-F238E27FC236}">
                <a16:creationId xmlns:a16="http://schemas.microsoft.com/office/drawing/2014/main" id="{B2CFE6F3-BD21-3CD8-1565-FD7D0773EFE1}"/>
              </a:ext>
            </a:extLst>
          </p:cNvPr>
          <p:cNvSpPr>
            <a:spLocks noGrp="1"/>
          </p:cNvSpPr>
          <p:nvPr>
            <p:ph type="body" sz="quarter" idx="3"/>
          </p:nvPr>
        </p:nvSpPr>
        <p:spPr>
          <a:xfrm>
            <a:off x="4842932" y="5486400"/>
            <a:ext cx="4754880" cy="822960"/>
          </a:xfrm>
        </p:spPr>
        <p:txBody>
          <a:bodyPr/>
          <a:lstStyle/>
          <a:p>
            <a:endParaRPr lang="en-US" dirty="0"/>
          </a:p>
        </p:txBody>
      </p:sp>
    </p:spTree>
    <p:extLst>
      <p:ext uri="{BB962C8B-B14F-4D97-AF65-F5344CB8AC3E}">
        <p14:creationId xmlns:p14="http://schemas.microsoft.com/office/powerpoint/2010/main" val="2723173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rmAutofit fontScale="90000"/>
          </a:bodyPr>
          <a:lstStyle/>
          <a:p>
            <a:br>
              <a:rPr lang="en-US" sz="4000" b="1" dirty="0">
                <a:effectLst/>
                <a:latin typeface="Arial" panose="020B0604020202020204" pitchFamily="34" charset="0"/>
                <a:ea typeface="Calibri" panose="020F0502020204030204" pitchFamily="34" charset="0"/>
                <a:cs typeface="Times New Roman" panose="02020603050405020304" pitchFamily="18" charset="0"/>
              </a:rPr>
            </a:br>
            <a:r>
              <a:rPr lang="en-US" sz="4000" b="1" dirty="0">
                <a:effectLst/>
                <a:latin typeface="Arial" panose="020B0604020202020204" pitchFamily="34" charset="0"/>
                <a:ea typeface="Calibri" panose="020F0502020204030204" pitchFamily="34" charset="0"/>
                <a:cs typeface="Times New Roman" panose="02020603050405020304" pitchFamily="18" charset="0"/>
              </a:rPr>
              <a:t>Step 9		Journal Entry 						Status Review</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a:bodyPr>
          <a:lstStyle/>
          <a:p>
            <a:pPr marL="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This step reviews the users journal entries list to verify that all journal entries have posted.  If journal entries have not posted, the user should research and make needed changes or delete the journal entry.  Click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here</a:t>
            </a:r>
            <a:r>
              <a:rPr lang="en-US" sz="1800" dirty="0">
                <a:effectLst/>
                <a:latin typeface="Arial" panose="020B0604020202020204" pitchFamily="34" charset="0"/>
                <a:ea typeface="Calibri" panose="020F0502020204030204" pitchFamily="34" charset="0"/>
                <a:cs typeface="Times New Roman" panose="02020603050405020304" pitchFamily="18" charset="0"/>
              </a:rPr>
              <a:t> for detailed instructions.</a:t>
            </a:r>
          </a:p>
          <a:p>
            <a:pPr marL="0" marR="0" indent="0">
              <a:lnSpc>
                <a:spcPct val="107000"/>
              </a:lnSpc>
              <a:spcBef>
                <a:spcPts val="0"/>
              </a:spcBef>
              <a:spcAft>
                <a:spcPts val="80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NOTE: This information is not included in ePrint Report FYMG007.  The user will need to view the status of journal entries by following the </a:t>
            </a:r>
            <a:r>
              <a:rPr lang="en-US" sz="1800"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detailed instructions</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a:xfrm>
            <a:off x="5315027" y="5449824"/>
            <a:ext cx="4754880" cy="822960"/>
          </a:xfrm>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18</a:t>
            </a:fld>
            <a:endParaRPr lang="en-US" dirty="0"/>
          </a:p>
        </p:txBody>
      </p:sp>
    </p:spTree>
    <p:extLst>
      <p:ext uri="{BB962C8B-B14F-4D97-AF65-F5344CB8AC3E}">
        <p14:creationId xmlns:p14="http://schemas.microsoft.com/office/powerpoint/2010/main" val="329877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rmAutofit/>
          </a:bodyPr>
          <a:lstStyle/>
          <a:p>
            <a:r>
              <a:rPr lang="en-US" sz="3600" b="1" dirty="0">
                <a:effectLst/>
                <a:latin typeface="Arial" panose="020B0604020202020204" pitchFamily="34" charset="0"/>
                <a:ea typeface="Calibri" panose="020F0502020204030204" pitchFamily="34" charset="0"/>
                <a:cs typeface="Times New Roman" panose="02020603050405020304" pitchFamily="18" charset="0"/>
              </a:rPr>
              <a:t>STEP 10	Complete the log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a:bodyPr>
          <a:lstStyle/>
          <a:p>
            <a:pPr marL="0" marR="0" indent="0">
              <a:lnSpc>
                <a:spcPct val="107000"/>
              </a:lnSpc>
              <a:spcBef>
                <a:spcPts val="0"/>
              </a:spcBef>
              <a:spcAft>
                <a:spcPts val="800"/>
              </a:spcAft>
              <a:buNone/>
            </a:pPr>
            <a:r>
              <a:rPr lang="en-US" sz="1800" dirty="0">
                <a:latin typeface="Arial" panose="020B0604020202020204" pitchFamily="34" charset="0"/>
                <a:ea typeface="Calibri" panose="020F0502020204030204" pitchFamily="34" charset="0"/>
                <a:cs typeface="Times New Roman" panose="02020603050405020304" pitchFamily="18" charset="0"/>
              </a:rPr>
              <a:t>Each month, after the Monthly Departmental Review process is finalized, enter the information on the Completion Log.  The reviewer and the approver are required to sign the log.  Also, record any errors with an explanation regarding the corrections.  </a:t>
            </a:r>
          </a:p>
          <a:p>
            <a:pPr marL="0" marR="0" indent="0">
              <a:lnSpc>
                <a:spcPct val="107000"/>
              </a:lnSpc>
              <a:spcBef>
                <a:spcPts val="0"/>
              </a:spcBef>
              <a:spcAft>
                <a:spcPts val="800"/>
              </a:spcAft>
              <a:buNone/>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Completion Log for one FUND/ORGN</a:t>
            </a:r>
            <a:r>
              <a:rPr lang="en-US" sz="1800" dirty="0">
                <a:latin typeface="Arial" panose="020B060402020202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1800" dirty="0">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Completion Log for Multiple FUND/ORGN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a:xfrm>
            <a:off x="5315027" y="5449824"/>
            <a:ext cx="4754880" cy="822960"/>
          </a:xfrm>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19</a:t>
            </a:fld>
            <a:endParaRPr lang="en-US" dirty="0"/>
          </a:p>
        </p:txBody>
      </p:sp>
    </p:spTree>
    <p:extLst>
      <p:ext uri="{BB962C8B-B14F-4D97-AF65-F5344CB8AC3E}">
        <p14:creationId xmlns:p14="http://schemas.microsoft.com/office/powerpoint/2010/main" val="332984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p:txBody>
          <a:bodyPr wrap="square" anchor="b">
            <a:normAutofit/>
          </a:bodyPr>
          <a:lstStyle/>
          <a:p>
            <a:r>
              <a:rPr lang="en-US" dirty="0">
                <a:latin typeface="Arial" panose="020B0604020202020204" pitchFamily="34" charset="0"/>
                <a:cs typeface="Arial" panose="020B0604020202020204" pitchFamily="34" charset="0"/>
              </a:rPr>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3"/>
          </p:nvPr>
        </p:nvSpPr>
        <p:spPr/>
        <p:txBody>
          <a:bodyPr>
            <a:normAutofit/>
          </a:bodyPr>
          <a:lstStyle/>
          <a:p>
            <a:r>
              <a:rPr lang="en-US" dirty="0"/>
              <a:t>Required Training</a:t>
            </a:r>
          </a:p>
          <a:p>
            <a:r>
              <a:rPr lang="en-US" dirty="0"/>
              <a:t>Required Security</a:t>
            </a:r>
          </a:p>
          <a:p>
            <a:r>
              <a:rPr lang="en-US" dirty="0"/>
              <a:t>Review Guidelines</a:t>
            </a:r>
          </a:p>
          <a:p>
            <a:r>
              <a:rPr lang="en-US" dirty="0"/>
              <a:t>Documentation Details</a:t>
            </a:r>
          </a:p>
          <a:p>
            <a:r>
              <a:rPr lang="en-US" dirty="0"/>
              <a:t>Completion Log</a:t>
            </a:r>
          </a:p>
          <a:p>
            <a:endParaRPr lang="en-US" dirty="0"/>
          </a:p>
        </p:txBody>
      </p:sp>
      <p:sp>
        <p:nvSpPr>
          <p:cNvPr id="23" name="Footer Placeholder 4">
            <a:extLst>
              <a:ext uri="{FF2B5EF4-FFF2-40B4-BE49-F238E27FC236}">
                <a16:creationId xmlns:a16="http://schemas.microsoft.com/office/drawing/2014/main" id="{255CA119-3AE4-4D6A-AB16-C0625CAA473C}"/>
              </a:ext>
            </a:extLst>
          </p:cNvPr>
          <p:cNvSpPr>
            <a:spLocks noGrp="1"/>
          </p:cNvSpPr>
          <p:nvPr>
            <p:ph type="ftr" sz="quarter" idx="11"/>
          </p:nvPr>
        </p:nvSpPr>
        <p:spPr>
          <a:xfrm>
            <a:off x="292435" y="5505343"/>
            <a:ext cx="6683376" cy="460800"/>
          </a:xfrm>
        </p:spPr>
        <p:txBody>
          <a:bodyPr>
            <a:normAutofit/>
          </a:bodyPr>
          <a:lstStyle/>
          <a:p>
            <a:endParaRPr lang="en-US" dirty="0"/>
          </a:p>
          <a:p>
            <a:endParaRPr lang="en-US" dirty="0"/>
          </a:p>
        </p:txBody>
      </p:sp>
      <p:pic>
        <p:nvPicPr>
          <p:cNvPr id="10" name="Picture Placeholder 9" descr="A picture containing outdoor, train, bridge, traveling">
            <a:extLst>
              <a:ext uri="{FF2B5EF4-FFF2-40B4-BE49-F238E27FC236}">
                <a16:creationId xmlns:a16="http://schemas.microsoft.com/office/drawing/2014/main" id="{BE113317-F75C-4F41-AA60-AB7B65AD93D7}"/>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val="0"/>
              </a:ext>
            </a:extLst>
          </a:blip>
          <a:srcRect t="77" b="77"/>
          <a:stretch/>
        </p:blipFill>
        <p:spPr/>
      </p:pic>
      <p:sp>
        <p:nvSpPr>
          <p:cNvPr id="24" name="Slide Number Placeholder 5">
            <a:extLst>
              <a:ext uri="{FF2B5EF4-FFF2-40B4-BE49-F238E27FC236}">
                <a16:creationId xmlns:a16="http://schemas.microsoft.com/office/drawing/2014/main" id="{09567CC5-9835-41E1-8AE6-6875430887AD}"/>
              </a:ext>
            </a:extLst>
          </p:cNvPr>
          <p:cNvSpPr>
            <a:spLocks noGrp="1"/>
          </p:cNvSpPr>
          <p:nvPr>
            <p:ph type="sldNum" sz="quarter" idx="12"/>
          </p:nvPr>
        </p:nvSpPr>
        <p:spPr/>
        <p:txBody>
          <a:bodyPr>
            <a:normAutofit/>
          </a:bodyPr>
          <a:lstStyle/>
          <a:p>
            <a:fld id="{D39607A7-8386-47DB-8578-DDEDD194E5D4}" type="slidenum">
              <a:rPr lang="en-US" smtClean="0"/>
              <a:pPr/>
              <a:t>2</a:t>
            </a:fld>
            <a:endParaRPr lang="en-US" dirty="0"/>
          </a:p>
        </p:txBody>
      </p:sp>
    </p:spTree>
    <p:extLst>
      <p:ext uri="{BB962C8B-B14F-4D97-AF65-F5344CB8AC3E}">
        <p14:creationId xmlns:p14="http://schemas.microsoft.com/office/powerpoint/2010/main" val="1325608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title"/>
          </p:nvPr>
        </p:nvSpPr>
        <p:spPr/>
        <p:txBody>
          <a:bodyPr wrap="square" anchor="b">
            <a:normAutofit/>
          </a:bodyPr>
          <a:lstStyle/>
          <a:p>
            <a:r>
              <a:rPr lang="en-US" dirty="0"/>
              <a:t>Thank you</a:t>
            </a:r>
          </a:p>
        </p:txBody>
      </p:sp>
      <p:sp>
        <p:nvSpPr>
          <p:cNvPr id="125" name="Footer Placeholder 48">
            <a:extLst>
              <a:ext uri="{FF2B5EF4-FFF2-40B4-BE49-F238E27FC236}">
                <a16:creationId xmlns:a16="http://schemas.microsoft.com/office/drawing/2014/main" id="{A59037B4-369C-4D32-9743-29072587DE0B}"/>
              </a:ext>
            </a:extLst>
          </p:cNvPr>
          <p:cNvSpPr>
            <a:spLocks noGrp="1"/>
          </p:cNvSpPr>
          <p:nvPr>
            <p:ph type="ftr" sz="quarter" idx="11"/>
          </p:nvPr>
        </p:nvSpPr>
        <p:spPr/>
        <p:txBody>
          <a:bodyPr/>
          <a:lstStyle/>
          <a:p>
            <a:r>
              <a:rPr lang="en-US" dirty="0"/>
              <a:t>    </a:t>
            </a:r>
          </a:p>
        </p:txBody>
      </p:sp>
      <p:sp>
        <p:nvSpPr>
          <p:cNvPr id="126" name="Slide Number Placeholder 49">
            <a:extLst>
              <a:ext uri="{FF2B5EF4-FFF2-40B4-BE49-F238E27FC236}">
                <a16:creationId xmlns:a16="http://schemas.microsoft.com/office/drawing/2014/main" id="{64086F3C-129F-4A29-A09C-7700661E06BF}"/>
              </a:ext>
            </a:extLst>
          </p:cNvPr>
          <p:cNvSpPr>
            <a:spLocks noGrp="1"/>
          </p:cNvSpPr>
          <p:nvPr>
            <p:ph type="sldNum" sz="quarter" idx="12"/>
          </p:nvPr>
        </p:nvSpPr>
        <p:spPr/>
        <p:txBody>
          <a:bodyPr/>
          <a:lstStyle/>
          <a:p>
            <a:fld id="{D39607A7-8386-47DB-8578-DDEDD194E5D4}" type="slidenum">
              <a:rPr lang="en-US" smtClean="0"/>
              <a:pPr/>
              <a:t>20</a:t>
            </a:fld>
            <a:endParaRPr lang="en-US" dirty="0"/>
          </a:p>
        </p:txBody>
      </p:sp>
      <p:sp>
        <p:nvSpPr>
          <p:cNvPr id="3" name="Content Placeholder 2">
            <a:extLst>
              <a:ext uri="{FF2B5EF4-FFF2-40B4-BE49-F238E27FC236}">
                <a16:creationId xmlns:a16="http://schemas.microsoft.com/office/drawing/2014/main" id="{BABC2CE0-8806-4B2A-A10A-32984D317434}"/>
              </a:ext>
            </a:extLst>
          </p:cNvPr>
          <p:cNvSpPr>
            <a:spLocks noGrp="1"/>
          </p:cNvSpPr>
          <p:nvPr>
            <p:ph type="body" sz="quarter" idx="14"/>
          </p:nvPr>
        </p:nvSpPr>
        <p:spPr/>
        <p:txBody>
          <a:bodyPr>
            <a:normAutofit/>
          </a:bodyPr>
          <a:lstStyle/>
          <a:p>
            <a:r>
              <a:rPr lang="en-US" dirty="0"/>
              <a:t>Penney Doughtie</a:t>
            </a:r>
          </a:p>
          <a:p>
            <a:r>
              <a:rPr lang="en-US" dirty="0"/>
              <a:t>doughtiep@ecu.edu</a:t>
            </a:r>
          </a:p>
        </p:txBody>
      </p:sp>
    </p:spTree>
    <p:extLst>
      <p:ext uri="{BB962C8B-B14F-4D97-AF65-F5344CB8AC3E}">
        <p14:creationId xmlns:p14="http://schemas.microsoft.com/office/powerpoint/2010/main" val="3103683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Required training</a:t>
            </a: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341962" cy="3998779"/>
          </a:xfrm>
        </p:spPr>
        <p:txBody>
          <a:bodyPr vert="horz" lIns="91440" tIns="45720" rIns="91440" bIns="45720" rtlCol="0" anchor="t">
            <a:normAutofit/>
          </a:bodyPr>
          <a:lstStyle/>
          <a:p>
            <a:pPr marL="0" indent="0" algn="l" rtl="0" eaLnBrk="1" latinLnBrk="0" hangingPunct="1">
              <a:lnSpc>
                <a:spcPct val="80000"/>
              </a:lnSpc>
              <a:spcBef>
                <a:spcPts val="1000"/>
              </a:spcBef>
              <a:spcAft>
                <a:spcPts val="0"/>
              </a:spcAft>
              <a:buClrTx/>
              <a:buSzPts val="1800"/>
              <a:buNone/>
            </a:pPr>
            <a:r>
              <a:rPr lang="en-US" sz="2400" kern="1200" dirty="0">
                <a:effectLst/>
                <a:ea typeface="+mn-ea"/>
                <a:cs typeface="+mn-cs"/>
              </a:rPr>
              <a:t>Required Training prior to completing the Monthly Departmental Review</a:t>
            </a:r>
            <a:endParaRPr lang="en-US" sz="2400" dirty="0">
              <a:effectLst/>
            </a:endParaRPr>
          </a:p>
          <a:p>
            <a:r>
              <a:rPr lang="en-US" sz="2400" dirty="0"/>
              <a:t>1. </a:t>
            </a:r>
            <a:r>
              <a:rPr lang="en-US" sz="2400" dirty="0">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ECU Banner Finance Training for New Users</a:t>
            </a:r>
            <a:r>
              <a:rPr lang="en-US" sz="2400" dirty="0">
                <a:effectLst/>
                <a:ea typeface="Calibri" panose="020F0502020204030204" pitchFamily="34" charset="0"/>
                <a:cs typeface="Times New Roman" panose="02020603050405020304" pitchFamily="18" charset="0"/>
              </a:rPr>
              <a:t>  </a:t>
            </a:r>
            <a:r>
              <a:rPr lang="en-US" sz="2400" dirty="0">
                <a:effectLst/>
                <a:ea typeface="Calibri" panose="020F0502020204030204" pitchFamily="34" charset="0"/>
              </a:rPr>
              <a:t>Click </a:t>
            </a:r>
            <a:r>
              <a:rPr lang="en-US" sz="2400" u="sng" dirty="0">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here </a:t>
            </a:r>
            <a:r>
              <a:rPr lang="en-US" sz="2400" dirty="0">
                <a:effectLst/>
                <a:ea typeface="Calibri" panose="020F0502020204030204" pitchFamily="34" charset="0"/>
              </a:rPr>
              <a:t>to launch the video.</a:t>
            </a:r>
            <a:endParaRPr lang="en-US" sz="2400" dirty="0">
              <a:effectLst/>
              <a:ea typeface="Calibri" panose="020F0502020204030204" pitchFamily="34" charset="0"/>
              <a:cs typeface="Times New Roman" panose="02020603050405020304" pitchFamily="18" charset="0"/>
            </a:endParaRPr>
          </a:p>
          <a:p>
            <a:r>
              <a:rPr lang="en-US" sz="2400" dirty="0"/>
              <a:t>2. </a:t>
            </a:r>
            <a:r>
              <a:rPr lang="en-US" sz="2400" dirty="0">
                <a:effectLst/>
                <a:ea typeface="Calibri" panose="020F0502020204030204" pitchFamily="34" charset="0"/>
              </a:rPr>
              <a:t>Banner Finance 101/102 FOAPAL and SSB Training  Register on </a:t>
            </a:r>
            <a:r>
              <a:rPr lang="en-US" sz="2400" u="sng" dirty="0">
                <a:solidFill>
                  <a:srgbClr val="0000FF"/>
                </a:solidFill>
                <a:effectLst/>
                <a:ea typeface="Calibri" panose="020F0502020204030204" pitchFamily="34" charset="0"/>
                <a:cs typeface="Times New Roman" panose="02020603050405020304" pitchFamily="18" charset="0"/>
                <a:hlinkClick r:id="rId4"/>
              </a:rPr>
              <a:t>Cornerstone</a:t>
            </a:r>
            <a:r>
              <a:rPr lang="en-US" sz="2400" u="sng" dirty="0">
                <a:solidFill>
                  <a:srgbClr val="0000FF"/>
                </a:solidFill>
                <a:effectLst/>
                <a:ea typeface="Calibri" panose="020F0502020204030204" pitchFamily="34" charset="0"/>
                <a:cs typeface="Times New Roman" panose="02020603050405020304" pitchFamily="18" charset="0"/>
              </a:rPr>
              <a:t>.</a:t>
            </a:r>
            <a:endParaRPr lang="en-US" sz="2400" dirty="0"/>
          </a:p>
          <a:p>
            <a:r>
              <a:rPr lang="en-US" sz="2400" dirty="0"/>
              <a:t>3. </a:t>
            </a:r>
            <a:r>
              <a:rPr lang="en-US" sz="2400" dirty="0">
                <a:effectLst/>
                <a:ea typeface="Calibri" panose="020F0502020204030204" pitchFamily="34" charset="0"/>
                <a:cs typeface="Times New Roman" panose="02020603050405020304" pitchFamily="18" charset="0"/>
              </a:rPr>
              <a:t>Banner Finance 103 Admin Pages  </a:t>
            </a:r>
            <a:r>
              <a:rPr lang="en-US" sz="2400" dirty="0">
                <a:effectLst/>
                <a:ea typeface="Calibri" panose="020F0502020204030204" pitchFamily="34" charset="0"/>
              </a:rPr>
              <a:t>Register on </a:t>
            </a:r>
            <a:r>
              <a:rPr lang="en-US" sz="2400" u="sng" dirty="0">
                <a:solidFill>
                  <a:srgbClr val="0000FF"/>
                </a:solidFill>
                <a:effectLst/>
                <a:ea typeface="Calibri" panose="020F0502020204030204" pitchFamily="34" charset="0"/>
                <a:cs typeface="Times New Roman" panose="02020603050405020304" pitchFamily="18" charset="0"/>
                <a:hlinkClick r:id="rId5"/>
              </a:rPr>
              <a:t>Cornerstone</a:t>
            </a:r>
            <a:r>
              <a:rPr lang="en-US" sz="2400" dirty="0">
                <a:solidFill>
                  <a:srgbClr val="4C4C4C"/>
                </a:solidFill>
                <a:effectLst/>
                <a:ea typeface="Calibri" panose="020F0502020204030204" pitchFamily="34" charset="0"/>
              </a:rPr>
              <a:t> </a:t>
            </a:r>
            <a:endParaRPr lang="en-US" sz="2400" dirty="0"/>
          </a:p>
          <a:p>
            <a:pPr marL="0">
              <a:spcBef>
                <a:spcPts val="0"/>
              </a:spcBef>
              <a:spcAft>
                <a:spcPts val="0"/>
              </a:spcAft>
            </a:pPr>
            <a:r>
              <a:rPr lang="en-US" sz="2400" dirty="0"/>
              <a:t>4. </a:t>
            </a:r>
            <a:r>
              <a:rPr lang="en-US" sz="2400" dirty="0">
                <a:effectLst/>
                <a:ea typeface="Calibri" panose="020F0502020204030204" pitchFamily="34" charset="0"/>
                <a:cs typeface="Times New Roman" panose="02020603050405020304" pitchFamily="18" charset="0"/>
              </a:rPr>
              <a:t>e~Print Report Training Register on </a:t>
            </a:r>
            <a:r>
              <a:rPr lang="en-US" sz="2400" u="sng" dirty="0">
                <a:solidFill>
                  <a:srgbClr val="0000FF"/>
                </a:solidFill>
                <a:effectLst/>
                <a:ea typeface="Calibri" panose="020F0502020204030204" pitchFamily="34" charset="0"/>
                <a:cs typeface="Times New Roman" panose="02020603050405020304" pitchFamily="18" charset="0"/>
                <a:hlinkClick r:id="rId6"/>
              </a:rPr>
              <a:t>Cornerstone</a:t>
            </a:r>
            <a:endParaRPr lang="en-US" sz="2400" dirty="0">
              <a:effectLst/>
              <a:ea typeface="Calibri" panose="020F0502020204030204" pitchFamily="34" charset="0"/>
              <a:cs typeface="Times New Roman" panose="02020603050405020304" pitchFamily="18" charset="0"/>
            </a:endParaRPr>
          </a:p>
          <a:p>
            <a:r>
              <a:rPr lang="en-US" sz="2400" dirty="0"/>
              <a:t>5. Xtender Training</a:t>
            </a:r>
            <a:r>
              <a:rPr lang="en-US" sz="2400" dirty="0">
                <a:effectLst/>
                <a:ea typeface="Calibri" panose="020F0502020204030204" pitchFamily="34" charset="0"/>
                <a:cs typeface="Times New Roman" panose="02020603050405020304" pitchFamily="18" charset="0"/>
              </a:rPr>
              <a:t>, click </a:t>
            </a:r>
            <a:r>
              <a:rPr lang="en-US" sz="2400" u="sng" dirty="0">
                <a:solidFill>
                  <a:srgbClr val="0000FF"/>
                </a:solidFill>
                <a:effectLst/>
                <a:ea typeface="Calibri" panose="020F0502020204030204" pitchFamily="34" charset="0"/>
                <a:cs typeface="Times New Roman" panose="02020603050405020304" pitchFamily="18" charset="0"/>
                <a:hlinkClick r:id="rId7"/>
              </a:rPr>
              <a:t>here</a:t>
            </a:r>
            <a:r>
              <a:rPr lang="en-US" sz="2400" dirty="0">
                <a:effectLst/>
                <a:ea typeface="Calibri" panose="020F0502020204030204" pitchFamily="34" charset="0"/>
                <a:cs typeface="Times New Roman" panose="02020603050405020304" pitchFamily="18" charset="0"/>
              </a:rPr>
              <a:t> to launch the online Xtender Training.</a:t>
            </a:r>
          </a:p>
          <a:p>
            <a:pPr>
              <a:lnSpc>
                <a:spcPct val="100000"/>
              </a:lnSpc>
              <a:spcBef>
                <a:spcPts val="0"/>
              </a:spcBef>
              <a:spcAft>
                <a:spcPts val="0"/>
              </a:spcAft>
            </a:pPr>
            <a:r>
              <a:rPr lang="en-US" sz="2400" dirty="0">
                <a:ea typeface="Calibri" panose="020F0502020204030204" pitchFamily="34" charset="0"/>
                <a:cs typeface="Times New Roman" panose="02020603050405020304" pitchFamily="18" charset="0"/>
              </a:rPr>
              <a:t>6. ECU ProCard Training, review the </a:t>
            </a:r>
            <a:r>
              <a:rPr lang="en-US" sz="2400" dirty="0">
                <a:solidFill>
                  <a:srgbClr val="BAB662"/>
                </a:solidFill>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ProCard Training document</a:t>
            </a:r>
            <a:r>
              <a:rPr lang="en-US" sz="2400" dirty="0">
                <a:ea typeface="Calibri" panose="020F0502020204030204" pitchFamily="34" charset="0"/>
                <a:cs typeface="Times New Roman" panose="02020603050405020304" pitchFamily="18" charset="0"/>
              </a:rPr>
              <a:t>.   </a:t>
            </a:r>
          </a:p>
          <a:p>
            <a:pPr>
              <a:lnSpc>
                <a:spcPct val="100000"/>
              </a:lnSpc>
              <a:spcBef>
                <a:spcPts val="0"/>
              </a:spcBef>
              <a:spcAft>
                <a:spcPts val="0"/>
              </a:spcAft>
            </a:pPr>
            <a:r>
              <a:rPr lang="en-US" sz="2400" dirty="0">
                <a:ea typeface="Calibri" panose="020F0502020204030204" pitchFamily="34" charset="0"/>
                <a:cs typeface="Times New Roman" panose="02020603050405020304" pitchFamily="18" charset="0"/>
              </a:rPr>
              <a:t>   Complete the ECU ProCard Training Quiz, Click </a:t>
            </a:r>
            <a:r>
              <a:rPr lang="en-US" sz="2400" dirty="0">
                <a:ea typeface="Calibri" panose="020F0502020204030204" pitchFamily="34" charset="0"/>
                <a:cs typeface="Times New Roman" panose="02020603050405020304" pitchFamily="18" charset="0"/>
                <a:hlinkClick r:id="rId9"/>
              </a:rPr>
              <a:t>here</a:t>
            </a:r>
            <a:r>
              <a:rPr lang="en-US" sz="2400" dirty="0">
                <a:ea typeface="Calibri" panose="020F0502020204030204" pitchFamily="34" charset="0"/>
                <a:cs typeface="Times New Roman" panose="02020603050405020304" pitchFamily="18" charset="0"/>
              </a:rPr>
              <a:t> to launch the video.</a:t>
            </a:r>
            <a:r>
              <a:rPr lang="en-US" sz="2400" dirty="0">
                <a:effectLst/>
                <a:latin typeface="Calibri" panose="020F0502020204030204" pitchFamily="34" charset="0"/>
                <a:ea typeface="Calibri" panose="020F0502020204030204" pitchFamily="34" charset="0"/>
              </a:rPr>
              <a:t> </a:t>
            </a:r>
            <a:endParaRPr lang="en-US" sz="2400" dirty="0">
              <a:effectLst/>
              <a:ea typeface="Calibri" panose="020F0502020204030204" pitchFamily="34" charset="0"/>
              <a:cs typeface="Times New Roman" panose="02020603050405020304" pitchFamily="18" charset="0"/>
            </a:endParaRPr>
          </a:p>
          <a:p>
            <a:endParaRPr lang="en-US" dirty="0"/>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a:xfrm>
            <a:off x="5989320" y="6494888"/>
            <a:ext cx="4754880" cy="822960"/>
          </a:xfrm>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3</a:t>
            </a:fld>
            <a:endParaRPr lang="en-US" dirty="0"/>
          </a:p>
        </p:txBody>
      </p:sp>
    </p:spTree>
    <p:extLst>
      <p:ext uri="{BB962C8B-B14F-4D97-AF65-F5344CB8AC3E}">
        <p14:creationId xmlns:p14="http://schemas.microsoft.com/office/powerpoint/2010/main" val="2563119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fontScale="92500" lnSpcReduction="10000"/>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Required security</a:t>
            </a: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fontScale="92500" lnSpcReduction="10000"/>
          </a:bodyPr>
          <a:lstStyle/>
          <a:p>
            <a:pPr marL="0" indent="0" algn="l" rtl="0" eaLnBrk="1" latinLnBrk="0" hangingPunct="1">
              <a:lnSpc>
                <a:spcPct val="80000"/>
              </a:lnSpc>
              <a:spcBef>
                <a:spcPts val="1000"/>
              </a:spcBef>
              <a:spcAft>
                <a:spcPts val="0"/>
              </a:spcAft>
              <a:buClrTx/>
              <a:buSzPts val="1800"/>
              <a:buNone/>
            </a:pPr>
            <a:r>
              <a:rPr lang="en-US" sz="2400" kern="1200" dirty="0">
                <a:effectLst/>
                <a:ea typeface="+mn-ea"/>
                <a:cs typeface="+mn-cs"/>
              </a:rPr>
              <a:t>Required Security to completing the Monthly Departmental Review</a:t>
            </a:r>
            <a:endParaRPr lang="en-US" sz="2400" dirty="0">
              <a:effectLst/>
            </a:endParaRPr>
          </a:p>
          <a:p>
            <a:r>
              <a:rPr lang="en-US" sz="2400" dirty="0"/>
              <a:t>1. </a:t>
            </a:r>
            <a:r>
              <a:rPr lang="en-US" sz="2400" dirty="0">
                <a:hlinkClick r:id="rId3">
                  <a:extLst>
                    <a:ext uri="{A12FA001-AC4F-418D-AE19-62706E023703}">
                      <ahyp:hlinkClr xmlns:ahyp="http://schemas.microsoft.com/office/drawing/2018/hyperlinkcolor" val="tx"/>
                    </a:ext>
                  </a:extLst>
                </a:hlinkClick>
              </a:rPr>
              <a:t>Banner Finance Security to General Ledger</a:t>
            </a:r>
            <a:endParaRPr lang="en-US" sz="2400" dirty="0"/>
          </a:p>
          <a:p>
            <a:r>
              <a:rPr lang="en-US" sz="2400" dirty="0"/>
              <a:t>2. Xtender Security Instructions </a:t>
            </a:r>
          </a:p>
          <a:p>
            <a:pPr lvl="2"/>
            <a:r>
              <a:rPr lang="en-US" sz="2400" dirty="0">
                <a:hlinkClick r:id="rId4">
                  <a:extLst>
                    <a:ext uri="{A12FA001-AC4F-418D-AE19-62706E023703}">
                      <ahyp:hlinkClr xmlns:ahyp="http://schemas.microsoft.com/office/drawing/2018/hyperlinkcolor" val="tx"/>
                    </a:ext>
                  </a:extLst>
                </a:hlinkClick>
              </a:rPr>
              <a:t>B-F-DOCS</a:t>
            </a:r>
            <a:endParaRPr lang="en-US" sz="2400" dirty="0"/>
          </a:p>
          <a:p>
            <a:pPr lvl="2"/>
            <a:r>
              <a:rPr lang="en-US" sz="2400" dirty="0">
                <a:hlinkClick r:id="rId5">
                  <a:extLst>
                    <a:ext uri="{A12FA001-AC4F-418D-AE19-62706E023703}">
                      <ahyp:hlinkClr xmlns:ahyp="http://schemas.microsoft.com/office/drawing/2018/hyperlinkcolor" val="tx"/>
                    </a:ext>
                  </a:extLst>
                </a:hlinkClick>
              </a:rPr>
              <a:t>F-FS-JE</a:t>
            </a:r>
            <a:endParaRPr lang="en-US" sz="2400" dirty="0"/>
          </a:p>
          <a:p>
            <a:pPr lvl="2"/>
            <a:r>
              <a:rPr lang="en-US" sz="2400" dirty="0">
                <a:hlinkClick r:id="rId6">
                  <a:extLst>
                    <a:ext uri="{A12FA001-AC4F-418D-AE19-62706E023703}">
                      <ahyp:hlinkClr xmlns:ahyp="http://schemas.microsoft.com/office/drawing/2018/hyperlinkcolor" val="tx"/>
                    </a:ext>
                  </a:extLst>
                </a:hlinkClick>
              </a:rPr>
              <a:t>F-FS-DEPOSITS</a:t>
            </a:r>
            <a:endParaRPr lang="en-US" sz="2400" dirty="0"/>
          </a:p>
          <a:p>
            <a:pPr lvl="2"/>
            <a:r>
              <a:rPr lang="en-US" sz="2400" dirty="0">
                <a:hlinkClick r:id="rId7">
                  <a:extLst>
                    <a:ext uri="{A12FA001-AC4F-418D-AE19-62706E023703}">
                      <ahyp:hlinkClr xmlns:ahyp="http://schemas.microsoft.com/office/drawing/2018/hyperlinkcolor" val="tx"/>
                    </a:ext>
                  </a:extLst>
                </a:hlinkClick>
              </a:rPr>
              <a:t>F-FS-FUNDAUTH</a:t>
            </a:r>
            <a:endParaRPr lang="en-US" sz="2400" dirty="0"/>
          </a:p>
          <a:p>
            <a:pPr marL="0" indent="0" eaLnBrk="1" hangingPunct="1">
              <a:buNone/>
              <a:defRPr/>
            </a:pPr>
            <a:r>
              <a:rPr lang="en-US" sz="2400" dirty="0"/>
              <a:t>  3. Chrome River is granted to active users</a:t>
            </a:r>
          </a:p>
          <a:p>
            <a:pPr marL="342900" indent="-342900" eaLnBrk="1" hangingPunct="1">
              <a:buFont typeface="Arial" panose="020B0604020202020204" pitchFamily="34" charset="0"/>
              <a:buChar char="•"/>
              <a:defRPr/>
            </a:pPr>
            <a:r>
              <a:rPr lang="en-US" sz="2400" dirty="0"/>
              <a:t>Banner Finance Security Questions, Contact ~ LaToya Langford	 </a:t>
            </a:r>
            <a:r>
              <a:rPr lang="en-US" sz="2400" dirty="0">
                <a:hlinkClick r:id="rId8"/>
              </a:rPr>
              <a:t>langfordl23@ecu.edu</a:t>
            </a:r>
            <a:endParaRPr lang="en-US" sz="2400" dirty="0"/>
          </a:p>
          <a:p>
            <a:pPr marL="342900" indent="-342900" eaLnBrk="1" hangingPunct="1">
              <a:buFont typeface="Arial" panose="020B0604020202020204" pitchFamily="34" charset="0"/>
              <a:buChar char="•"/>
              <a:defRPr/>
            </a:pPr>
            <a:r>
              <a:rPr lang="en-US" sz="2400" dirty="0"/>
              <a:t>Xtender Security Questions, Contact ~ Walt Briley </a:t>
            </a:r>
            <a:r>
              <a:rPr lang="en-US" sz="2400" dirty="0">
                <a:hlinkClick r:id="rId9"/>
              </a:rPr>
              <a:t>brileyw@ecu.edu</a:t>
            </a:r>
            <a:endParaRPr lang="en-US" sz="2400" dirty="0"/>
          </a:p>
          <a:p>
            <a:pPr lvl="2"/>
            <a:endParaRPr lang="en-US" sz="2400" dirty="0"/>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4</a:t>
            </a:fld>
            <a:endParaRPr lang="en-US" dirty="0"/>
          </a:p>
        </p:txBody>
      </p:sp>
    </p:spTree>
    <p:extLst>
      <p:ext uri="{BB962C8B-B14F-4D97-AF65-F5344CB8AC3E}">
        <p14:creationId xmlns:p14="http://schemas.microsoft.com/office/powerpoint/2010/main" val="1323711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alpha val="44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p:txBody>
          <a:bodyPr wrap="square" anchor="b">
            <a:normAutofit/>
          </a:bodyPr>
          <a:lstStyle/>
          <a:p>
            <a:r>
              <a:rPr lang="en-US" sz="3600" dirty="0">
                <a:latin typeface="Arial" panose="020B0604020202020204" pitchFamily="34" charset="0"/>
                <a:cs typeface="Arial" panose="020B0604020202020204" pitchFamily="34" charset="0"/>
              </a:rPr>
              <a:t>Introduction</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sz="quarter" idx="13"/>
          </p:nvPr>
        </p:nvSpPr>
        <p:spPr>
          <a:xfrm>
            <a:off x="2900516" y="2876550"/>
            <a:ext cx="6687117" cy="3720895"/>
          </a:xfrm>
        </p:spPr>
        <p:txBody>
          <a:bodyPr>
            <a:noAutofit/>
          </a:bodyPr>
          <a:lstStyle/>
          <a:p>
            <a:pPr marL="0" marR="0" algn="l">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The purpose of the monthly departmental review process is to ensure adequate funding sources have been identified for revenue, payroll, and expense transactions are accurate and properly classified to the correct Banner FOAPAL (FUND, ORGANIZATION, ACCOUNT, PROGRAM, ACTIVITY, LOCATION). The review process at the departmental level is an important control to ensure that departments are credited for appropriate revenues.  The monthly review also allows a department to watch for potential problems such as:  employee pay charged to the wrong department, former employees still on the payroll, expenses charged to the wrong department, and charges not showing in the department’s expenses.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4" name="Slide Number Placeholder 49">
            <a:extLst>
              <a:ext uri="{FF2B5EF4-FFF2-40B4-BE49-F238E27FC236}">
                <a16:creationId xmlns:a16="http://schemas.microsoft.com/office/drawing/2014/main" id="{BC4462F5-98AF-457A-94DC-C44EA835679D}"/>
              </a:ext>
            </a:extLst>
          </p:cNvPr>
          <p:cNvSpPr>
            <a:spLocks noGrp="1"/>
          </p:cNvSpPr>
          <p:nvPr>
            <p:ph type="sldNum" sz="quarter" idx="12"/>
          </p:nvPr>
        </p:nvSpPr>
        <p:spPr/>
        <p:txBody>
          <a:bodyPr/>
          <a:lstStyle/>
          <a:p>
            <a:fld id="{D39607A7-8386-47DB-8578-DDEDD194E5D4}" type="slidenum">
              <a:rPr lang="en-US" smtClean="0"/>
              <a:pPr/>
              <a:t>5</a:t>
            </a:fld>
            <a:endParaRPr lang="en-US" dirty="0"/>
          </a:p>
        </p:txBody>
      </p:sp>
    </p:spTree>
    <p:extLst>
      <p:ext uri="{BB962C8B-B14F-4D97-AF65-F5344CB8AC3E}">
        <p14:creationId xmlns:p14="http://schemas.microsoft.com/office/powerpoint/2010/main" val="1639799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log into Banner eprint</a:t>
            </a: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a:bodyPr>
          <a:lstStyle/>
          <a:p>
            <a:pPr marL="0" indent="0">
              <a:lnSpc>
                <a:spcPct val="100000"/>
              </a:lnSpc>
              <a:spcBef>
                <a:spcPts val="0"/>
              </a:spcBef>
              <a:spcAft>
                <a:spcPts val="0"/>
              </a:spcAft>
              <a:buClrTx/>
              <a:buSzPts val="1800"/>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Log into Banner ePrint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https://eprint.ecu.edu/cgi-bin/caslogin.cgi</a:t>
            </a:r>
            <a:r>
              <a:rPr lang="en-US" sz="1800" dirty="0">
                <a:effectLst/>
                <a:latin typeface="Arial" panose="020B0604020202020204" pitchFamily="34" charset="0"/>
                <a:ea typeface="Calibri" panose="020F0502020204030204" pitchFamily="34" charset="0"/>
                <a:cs typeface="Times New Roman" panose="02020603050405020304" pitchFamily="18" charset="0"/>
              </a:rPr>
              <a:t> ) </a:t>
            </a:r>
          </a:p>
          <a:p>
            <a:pPr marL="0" indent="0">
              <a:lnSpc>
                <a:spcPct val="100000"/>
              </a:lnSpc>
              <a:spcBef>
                <a:spcPts val="0"/>
              </a:spcBef>
              <a:spcAft>
                <a:spcPts val="0"/>
              </a:spcAft>
              <a:buClrTx/>
              <a:buSzPts val="1800"/>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Bef>
                <a:spcPts val="0"/>
              </a:spcBef>
              <a:spcAft>
                <a:spcPts val="0"/>
              </a:spcAft>
              <a:buClrTx/>
              <a:buSzPts val="1800"/>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View ePrint report</a:t>
            </a:r>
            <a:r>
              <a:rPr lang="en-US" sz="1800" u="sng" dirty="0">
                <a:effectLst/>
                <a:latin typeface="Arial" panose="020B0604020202020204" pitchFamily="34" charset="0"/>
                <a:ea typeface="Calibri" panose="020F0502020204030204" pitchFamily="34" charset="0"/>
                <a:cs typeface="Times New Roman" panose="02020603050405020304" pitchFamily="18" charset="0"/>
              </a:rPr>
              <a:t> Instructions</a:t>
            </a:r>
          </a:p>
          <a:p>
            <a:pPr marL="0" indent="0">
              <a:lnSpc>
                <a:spcPct val="100000"/>
              </a:lnSpc>
              <a:spcBef>
                <a:spcPts val="0"/>
              </a:spcBef>
              <a:spcAft>
                <a:spcPts val="0"/>
              </a:spcAft>
              <a:buClrTx/>
              <a:buSzPts val="1800"/>
              <a:buNone/>
            </a:pPr>
            <a:endParaRPr lang="en-US" sz="1800" u="sng" dirty="0">
              <a:latin typeface="Arial" panose="020B0604020202020204" pitchFamily="34" charset="0"/>
              <a:ea typeface="Calibri" panose="020F0502020204030204" pitchFamily="34" charset="0"/>
              <a:cs typeface="Times New Roman" panose="02020603050405020304" pitchFamily="18" charset="0"/>
            </a:endParaRPr>
          </a:p>
          <a:p>
            <a:pPr marL="0" indent="0">
              <a:lnSpc>
                <a:spcPct val="100000"/>
              </a:lnSpc>
              <a:spcBef>
                <a:spcPts val="0"/>
              </a:spcBef>
              <a:spcAft>
                <a:spcPts val="0"/>
              </a:spcAft>
              <a:buClrTx/>
              <a:buSzPts val="1800"/>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ePrint report “FYMG007~Monthly Departmental Review” is a monthly finance report which provides a one-stop list of financial transactions, budgets and encumbrances that are included in the requirements of the Monthly Departmental Review process for every fund/organization.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l" rtl="0" eaLnBrk="1" latinLnBrk="0" hangingPunct="1">
              <a:lnSpc>
                <a:spcPct val="80000"/>
              </a:lnSpc>
              <a:spcBef>
                <a:spcPts val="1000"/>
              </a:spcBef>
              <a:spcAft>
                <a:spcPts val="0"/>
              </a:spcAft>
              <a:buClrTx/>
              <a:buSzPts val="1800"/>
              <a:buNone/>
            </a:pPr>
            <a:endParaRPr lang="en-US" sz="2400" dirty="0"/>
          </a:p>
          <a:p>
            <a:pPr marL="0" indent="0" algn="l" rtl="0" eaLnBrk="1" latinLnBrk="0" hangingPunct="1">
              <a:lnSpc>
                <a:spcPct val="80000"/>
              </a:lnSpc>
              <a:spcBef>
                <a:spcPts val="1000"/>
              </a:spcBef>
              <a:spcAft>
                <a:spcPts val="0"/>
              </a:spcAft>
              <a:buClrTx/>
              <a:buSzPts val="1800"/>
              <a:buNone/>
            </a:pPr>
            <a:endParaRPr lang="en-US" sz="2400" dirty="0"/>
          </a:p>
          <a:p>
            <a:pPr marL="0" indent="0" algn="l" rtl="0" eaLnBrk="1" latinLnBrk="0" hangingPunct="1">
              <a:lnSpc>
                <a:spcPct val="80000"/>
              </a:lnSpc>
              <a:spcBef>
                <a:spcPts val="1000"/>
              </a:spcBef>
              <a:spcAft>
                <a:spcPts val="0"/>
              </a:spcAft>
              <a:buClrTx/>
              <a:buSzPts val="1800"/>
              <a:buNone/>
            </a:pPr>
            <a:endParaRPr lang="en-US" sz="2400" dirty="0"/>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a:xfrm>
            <a:off x="5086320" y="5861304"/>
            <a:ext cx="4754880" cy="822960"/>
          </a:xfrm>
        </p:spPr>
        <p:txBody>
          <a:bodyPr/>
          <a:lstStyle/>
          <a:p>
            <a:r>
              <a:rPr lang="en-US" dirty="0"/>
              <a:t>Subtitle</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6</a:t>
            </a:fld>
            <a:endParaRPr lang="en-US" dirty="0"/>
          </a:p>
        </p:txBody>
      </p:sp>
    </p:spTree>
    <p:extLst>
      <p:ext uri="{BB962C8B-B14F-4D97-AF65-F5344CB8AC3E}">
        <p14:creationId xmlns:p14="http://schemas.microsoft.com/office/powerpoint/2010/main" val="336214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Supporting documents</a:t>
            </a: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372862" y="2310581"/>
            <a:ext cx="10546672" cy="3998779"/>
          </a:xfrm>
        </p:spPr>
        <p:txBody>
          <a:bodyPr vert="horz" lIns="91440" tIns="45720" rIns="91440" bIns="45720" rtlCol="0" anchor="t">
            <a:normAutofit/>
          </a:bodyPr>
          <a:lstStyle/>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Supporting departmental records include scanned documents and departmental documentation.  Xtender security and Chrome River security is needed to view scanned documentation.  This documentation is used to verify transaction amounts for accuracy and posted to the correct FOAPAL,</a:t>
            </a:r>
          </a:p>
          <a:p>
            <a:pPr marL="0" marR="0" indent="0">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Xtender Instructions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u="sng" kern="1400" dirty="0">
                <a:ln>
                  <a:noFill/>
                </a:ln>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ProCard Payment History in Chrome River</a:t>
            </a:r>
            <a:endParaRPr lang="en-US" sz="1800" u="sng" kern="1400" dirty="0">
              <a:ln>
                <a:noFill/>
              </a:ln>
              <a:effectLst/>
              <a:latin typeface="Arial" panose="020B0604020202020204" pitchFamily="34" charset="0"/>
              <a:cs typeface="Arial" panose="020B0604020202020204" pitchFamily="34"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Instructions_to_View_a_Q_Document.pdf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a:xfrm>
            <a:off x="5322295" y="7095765"/>
            <a:ext cx="4754880" cy="822960"/>
          </a:xfrm>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7</a:t>
            </a:fld>
            <a:endParaRPr lang="en-US" dirty="0"/>
          </a:p>
        </p:txBody>
      </p:sp>
    </p:spTree>
    <p:extLst>
      <p:ext uri="{BB962C8B-B14F-4D97-AF65-F5344CB8AC3E}">
        <p14:creationId xmlns:p14="http://schemas.microsoft.com/office/powerpoint/2010/main" val="2270837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fontScale="92500"/>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rmAutofit/>
          </a:bodyPr>
          <a:lstStyle/>
          <a:p>
            <a:pPr marL="0" marR="0">
              <a:lnSpc>
                <a:spcPct val="107000"/>
              </a:lnSpc>
              <a:spcBef>
                <a:spcPts val="0"/>
              </a:spcBef>
              <a:spcAft>
                <a:spcPts val="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PART 1		Review Revenue 						Transactions by Fund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fontScale="92500"/>
          </a:bodyPr>
          <a:lstStyle/>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Compare all revenue documentation (departmental deposits and journal entries J63’s, J51’s) to the revenue transactions listed on FYMG007 for all accounts that begin with the number five.  The designated reviewer should verify revenue transactions for accuracy and correct classification of the Banner FOAP.  Automated transactions such as Banner auto feeds, patient payments, STIF interest, J63’s, and J51’s should be reviewed for reasonableness and unusual items.  If an error is found or a transaction is listed without documentation, the reviewer must research and correct as needed.  The reviewer will create a journal entry for corrections.  </a:t>
            </a:r>
          </a:p>
          <a:p>
            <a:pPr marL="0" marR="0" indent="0">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Many documents will be scanned in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Xtender</a:t>
            </a:r>
            <a:r>
              <a:rPr lang="en-US" sz="1800" dirty="0">
                <a:effectLst/>
                <a:latin typeface="Arial" panose="020B0604020202020204" pitchFamily="34" charset="0"/>
                <a:ea typeface="Calibri" panose="020F0502020204030204" pitchFamily="34" charset="0"/>
                <a:cs typeface="Times New Roman" panose="02020603050405020304" pitchFamily="18" charset="0"/>
              </a:rPr>
              <a:t> and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Chrome River</a:t>
            </a:r>
            <a:r>
              <a:rPr lang="en-US" sz="1800" dirty="0">
                <a:effectLst/>
                <a:latin typeface="Arial" panose="020B0604020202020204" pitchFamily="34" charset="0"/>
                <a:ea typeface="Calibri" panose="020F0502020204030204" pitchFamily="34" charset="0"/>
                <a:cs typeface="Times New Roman" panose="02020603050405020304" pitchFamily="18" charset="0"/>
              </a:rPr>
              <a:t>, these documents should </a:t>
            </a:r>
            <a:r>
              <a:rPr lang="en-US" sz="1800" u="sng" dirty="0">
                <a:effectLst/>
                <a:latin typeface="Arial" panose="020B0604020202020204" pitchFamily="34" charset="0"/>
                <a:ea typeface="Calibri" panose="020F0502020204030204" pitchFamily="34" charset="0"/>
                <a:cs typeface="Times New Roman" panose="02020603050405020304" pitchFamily="18" charset="0"/>
              </a:rPr>
              <a:t>not</a:t>
            </a:r>
            <a:r>
              <a:rPr lang="en-US" sz="1800" dirty="0">
                <a:effectLst/>
                <a:latin typeface="Arial" panose="020B0604020202020204" pitchFamily="34" charset="0"/>
                <a:ea typeface="Calibri" panose="020F0502020204030204" pitchFamily="34" charset="0"/>
                <a:cs typeface="Times New Roman" panose="02020603050405020304" pitchFamily="18" charset="0"/>
              </a:rPr>
              <a:t> be printed and filed in the department.  The scanned documents are the “University’s official documents”.</a:t>
            </a: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Cash Registers have a daily closeout process, and the documentation should be filed in the department.</a:t>
            </a:r>
          </a:p>
          <a:p>
            <a:pPr marL="0" indent="0">
              <a:lnSpc>
                <a:spcPct val="107000"/>
              </a:lnSpc>
              <a:spcBef>
                <a:spcPts val="0"/>
              </a:spcBef>
              <a:spcAft>
                <a:spcPts val="0"/>
              </a:spcAft>
              <a:buNone/>
            </a:pPr>
            <a:r>
              <a:rPr lang="en-US" sz="1800" dirty="0">
                <a:latin typeface="Arial" panose="020B0604020202020204" pitchFamily="34" charset="0"/>
                <a:ea typeface="Calibri" panose="020F0502020204030204" pitchFamily="34" charset="0"/>
                <a:cs typeface="Times New Roman" panose="02020603050405020304" pitchFamily="18" charset="0"/>
              </a:rPr>
              <a:t>Xtender folder F-FS-DEPOSITS houses the deposit backup. </a:t>
            </a:r>
            <a:r>
              <a:rPr lang="en-US" sz="1800" dirty="0">
                <a:effectLst/>
                <a:latin typeface="Arial" panose="020B0604020202020204" pitchFamily="34" charset="0"/>
                <a:ea typeface="Arial" panose="020B0604020202020204" pitchFamily="34" charset="0"/>
                <a:hlinkClick r:id="rId5">
                  <a:extLst>
                    <a:ext uri="{A12FA001-AC4F-418D-AE19-62706E023703}">
                      <ahyp:hlinkClr xmlns:ahyp="http://schemas.microsoft.com/office/drawing/2018/hyperlinkcolor" val="tx"/>
                    </a:ext>
                  </a:extLst>
                </a:hlinkClick>
              </a:rPr>
              <a:t>Xtender-View-Receipts Instructions</a:t>
            </a: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latin typeface="Arial" panose="020B0604020202020204" pitchFamily="34" charset="0"/>
                <a:ea typeface="Calibri" panose="020F0502020204030204" pitchFamily="34" charset="0"/>
                <a:cs typeface="Times New Roman" panose="02020603050405020304" pitchFamily="18" charset="0"/>
              </a:rPr>
              <a:t>Xtender folder F-FS-JE houses the journal entry backup. </a:t>
            </a:r>
            <a:r>
              <a:rPr lang="en-US" sz="1800" dirty="0">
                <a:latin typeface="Arial" panose="020B060402020202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Xtender-View-JE Instructions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8</a:t>
            </a:fld>
            <a:endParaRPr lang="en-US" dirty="0"/>
          </a:p>
        </p:txBody>
      </p:sp>
      <p:sp>
        <p:nvSpPr>
          <p:cNvPr id="7" name="Text Placeholder 6">
            <a:extLst>
              <a:ext uri="{FF2B5EF4-FFF2-40B4-BE49-F238E27FC236}">
                <a16:creationId xmlns:a16="http://schemas.microsoft.com/office/drawing/2014/main" id="{3E95FABF-1A58-54BA-A454-108DE7C48952}"/>
              </a:ext>
            </a:extLst>
          </p:cNvPr>
          <p:cNvSpPr>
            <a:spLocks noGrp="1"/>
          </p:cNvSpPr>
          <p:nvPr>
            <p:ph type="body" sz="quarter" idx="3"/>
          </p:nvPr>
        </p:nvSpPr>
        <p:spPr>
          <a:xfrm>
            <a:off x="5243636" y="8000333"/>
            <a:ext cx="4754880" cy="822960"/>
          </a:xfrm>
        </p:spPr>
        <p:txBody>
          <a:bodyPr/>
          <a:lstStyle/>
          <a:p>
            <a:endParaRPr lang="en-US" dirty="0"/>
          </a:p>
        </p:txBody>
      </p:sp>
    </p:spTree>
    <p:extLst>
      <p:ext uri="{BB962C8B-B14F-4D97-AF65-F5344CB8AC3E}">
        <p14:creationId xmlns:p14="http://schemas.microsoft.com/office/powerpoint/2010/main" val="1672447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tile tx="0" ty="0" sx="100000" sy="100000" flip="none" algn="tl"/>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B405FE86-6C89-C0FD-DCA8-F81CD4EB0A7C}"/>
              </a:ext>
            </a:extLst>
          </p:cNvPr>
          <p:cNvSpPr>
            <a:spLocks noGrp="1"/>
          </p:cNvSpPr>
          <p:nvPr>
            <p:ph sz="quarter" idx="4"/>
          </p:nvPr>
        </p:nvSpPr>
        <p:spPr>
          <a:xfrm flipH="1">
            <a:off x="6279466" y="8573729"/>
            <a:ext cx="45719" cy="2710754"/>
          </a:xfrm>
        </p:spPr>
        <p:txBody>
          <a:bodyPr>
            <a:normAutofit fontScale="92500" lnSpcReduction="20000"/>
          </a:bodyPr>
          <a:lstStyle/>
          <a:p>
            <a:endParaRPr lang="en-US" dirty="0"/>
          </a:p>
        </p:txBody>
      </p:sp>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p:txBody>
          <a:bodyPr>
            <a:noAutofit/>
          </a:bodyPr>
          <a:lstStyle/>
          <a:p>
            <a:pPr marL="0" marR="0">
              <a:lnSpc>
                <a:spcPct val="107000"/>
              </a:lnSpc>
              <a:spcBef>
                <a:spcPts val="0"/>
              </a:spcBef>
              <a:spcAft>
                <a:spcPts val="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PART 2 		Review Expense 						Transactions by Fund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FB90AB4-D228-4548-B072-726498212362}"/>
              </a:ext>
            </a:extLst>
          </p:cNvPr>
          <p:cNvSpPr>
            <a:spLocks noGrp="1"/>
          </p:cNvSpPr>
          <p:nvPr>
            <p:ph type="body" idx="1"/>
          </p:nvPr>
        </p:nvSpPr>
        <p:spPr/>
        <p:txBody>
          <a:bodyPr/>
          <a:lstStyle/>
          <a:p>
            <a:r>
              <a:rPr lang="en-US" dirty="0"/>
              <a:t>Subtitle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sz="half" idx="2"/>
          </p:nvPr>
        </p:nvSpPr>
        <p:spPr>
          <a:xfrm>
            <a:off x="1024128" y="2310581"/>
            <a:ext cx="10568104" cy="3998779"/>
          </a:xfrm>
        </p:spPr>
        <p:txBody>
          <a:bodyPr vert="horz" lIns="91440" tIns="45720" rIns="91440" bIns="45720" rtlCol="0" anchor="t">
            <a:normAutofit fontScale="92500" lnSpcReduction="20000"/>
          </a:bodyPr>
          <a:lstStyle/>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Compare expense documentation to the expense transactions listed on FYMG007 for all accounts that begin with the number seven or eight.  Expense transactions are verified for accuracy and correct classification of the Banner FOAP. Routine Journal Voucher Entries (J51’s Internal billings), such as telecommunications, mail services, etc., are compared to departmental documentation including emails or online information if available.  For routine monthly charges, review transactions for reasonableness and request documentation for any large or unusual items.  If an anticipated expense is not listed on FYMG007, the expense should be researched. If an expense transaction is listed without documentation, the reviewer must research.  If an error is discovered, the reviewer must create a Banner Journal Voucher Entry Form for corrections.  </a:t>
            </a:r>
          </a:p>
          <a:p>
            <a:pPr marL="0" marR="0" indent="0">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Many documents will be scanned in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Xtender</a:t>
            </a:r>
            <a:r>
              <a:rPr lang="en-US" sz="1800" dirty="0">
                <a:effectLst/>
                <a:latin typeface="Arial" panose="020B0604020202020204" pitchFamily="34" charset="0"/>
                <a:ea typeface="Calibri" panose="020F0502020204030204" pitchFamily="34" charset="0"/>
                <a:cs typeface="Times New Roman" panose="02020603050405020304" pitchFamily="18" charset="0"/>
              </a:rPr>
              <a:t> and </a:t>
            </a:r>
            <a:r>
              <a:rPr lang="en-US" sz="1800" u="sng" dirty="0">
                <a:effectLst/>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Chrome River</a:t>
            </a:r>
            <a:r>
              <a:rPr lang="en-US" sz="1800" dirty="0">
                <a:effectLst/>
                <a:latin typeface="Arial" panose="020B0604020202020204" pitchFamily="34" charset="0"/>
                <a:ea typeface="Calibri" panose="020F0502020204030204" pitchFamily="34" charset="0"/>
                <a:cs typeface="Times New Roman" panose="02020603050405020304" pitchFamily="18" charset="0"/>
              </a:rPr>
              <a:t>, these documents should </a:t>
            </a:r>
            <a:r>
              <a:rPr lang="en-US" sz="1800" u="sng" dirty="0">
                <a:effectLst/>
                <a:latin typeface="Arial" panose="020B0604020202020204" pitchFamily="34" charset="0"/>
                <a:ea typeface="Calibri" panose="020F0502020204030204" pitchFamily="34" charset="0"/>
                <a:cs typeface="Times New Roman" panose="02020603050405020304" pitchFamily="18" charset="0"/>
              </a:rPr>
              <a:t>not</a:t>
            </a:r>
            <a:r>
              <a:rPr lang="en-US" sz="1800" dirty="0">
                <a:effectLst/>
                <a:latin typeface="Arial" panose="020B0604020202020204" pitchFamily="34" charset="0"/>
                <a:ea typeface="Calibri" panose="020F0502020204030204" pitchFamily="34" charset="0"/>
                <a:cs typeface="Times New Roman" panose="02020603050405020304" pitchFamily="18" charset="0"/>
              </a:rPr>
              <a:t> be printed and filed in the department.  The scanned documents are the “University’s official documents”.</a:t>
            </a:r>
          </a:p>
          <a:p>
            <a:pPr marL="0" marR="0" indent="0">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0"/>
              </a:spcAft>
              <a:buNone/>
            </a:pPr>
            <a:r>
              <a:rPr lang="en-US" sz="1800" dirty="0">
                <a:latin typeface="Arial" panose="020B0604020202020204" pitchFamily="34" charset="0"/>
                <a:ea typeface="Calibri" panose="020F0502020204030204" pitchFamily="34" charset="0"/>
                <a:cs typeface="Times New Roman" panose="02020603050405020304" pitchFamily="18" charset="0"/>
              </a:rPr>
              <a:t>Xtender folder F-BF-DOCS houses the Accounts Payable backup. </a:t>
            </a:r>
            <a:r>
              <a:rPr lang="en-US" sz="1800" dirty="0">
                <a:latin typeface="Arial" panose="020B0604020202020204" pitchFamily="34" charset="0"/>
                <a:ea typeface="Calibri" panose="020F0502020204030204" pitchFamily="34" charset="0"/>
                <a:cs typeface="Times New Roman" panose="02020603050405020304" pitchFamily="18" charset="0"/>
                <a:hlinkClick r:id="rId5"/>
              </a:rPr>
              <a:t>Xtender-View-Invoices Instructions</a:t>
            </a: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latin typeface="Arial" panose="020B0604020202020204" pitchFamily="34" charset="0"/>
                <a:ea typeface="Calibri" panose="020F0502020204030204" pitchFamily="34" charset="0"/>
                <a:cs typeface="Times New Roman" panose="02020603050405020304" pitchFamily="18" charset="0"/>
              </a:rPr>
              <a:t>Xtender folder F-FS-JE houses the journal entry backup. </a:t>
            </a:r>
            <a:r>
              <a:rPr lang="en-US" sz="1800" dirty="0">
                <a:latin typeface="Arial" panose="020B060402020202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Xtender-View-JE Instructions</a:t>
            </a: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PORT houses the Q documents, which are electronic invoices. </a:t>
            </a:r>
            <a:r>
              <a:rPr lang="en-US" sz="1800" dirty="0">
                <a:effectLst/>
                <a:latin typeface="Arial" panose="020B060402020202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Instructions_to_View_a_Q_Document.pdf</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spcAft>
                <a:spcPts val="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Chrome River houses ProCard Transactions.   </a:t>
            </a:r>
            <a:r>
              <a:rPr lang="en-US" sz="1800" u="sng" kern="1400" dirty="0">
                <a:ln>
                  <a:noFill/>
                </a:ln>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ProCard Payment History in Chrome River</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a:extLst>
              <a:ext uri="{FF2B5EF4-FFF2-40B4-BE49-F238E27FC236}">
                <a16:creationId xmlns:a16="http://schemas.microsoft.com/office/drawing/2014/main" id="{F5018B6D-E395-49AD-92AD-AD69E3AB40C3}"/>
              </a:ext>
            </a:extLst>
          </p:cNvPr>
          <p:cNvSpPr>
            <a:spLocks noGrp="1"/>
          </p:cNvSpPr>
          <p:nvPr>
            <p:ph type="body" sz="quarter" idx="3"/>
          </p:nvPr>
        </p:nvSpPr>
        <p:spPr/>
        <p:txBody>
          <a:bodyPr/>
          <a:lstStyle/>
          <a:p>
            <a:r>
              <a:rPr lang="en-US" dirty="0"/>
              <a:t>Subtitle</a:t>
            </a:r>
          </a:p>
        </p:txBody>
      </p:sp>
      <p:sp>
        <p:nvSpPr>
          <p:cNvPr id="13" name="Footer Placeholder 48">
            <a:extLst>
              <a:ext uri="{FF2B5EF4-FFF2-40B4-BE49-F238E27FC236}">
                <a16:creationId xmlns:a16="http://schemas.microsoft.com/office/drawing/2014/main" id="{7C4C89A2-8FA3-40EA-BA3A-8D9260F3A525}"/>
              </a:ext>
            </a:extLst>
          </p:cNvPr>
          <p:cNvSpPr>
            <a:spLocks noGrp="1"/>
          </p:cNvSpPr>
          <p:nvPr>
            <p:ph type="ftr" sz="quarter" idx="11"/>
          </p:nvPr>
        </p:nvSpPr>
        <p:spPr/>
        <p:txBody>
          <a:bodyPr/>
          <a:lstStyle/>
          <a:p>
            <a:r>
              <a:rPr lang="en-US" dirty="0"/>
              <a:t>    </a:t>
            </a:r>
          </a:p>
        </p:txBody>
      </p:sp>
      <p:sp>
        <p:nvSpPr>
          <p:cNvPr id="14" name="Slide Number Placeholder 49">
            <a:extLst>
              <a:ext uri="{FF2B5EF4-FFF2-40B4-BE49-F238E27FC236}">
                <a16:creationId xmlns:a16="http://schemas.microsoft.com/office/drawing/2014/main" id="{FE0E29C1-3AC9-4C3D-A129-4AE522CD0F15}"/>
              </a:ext>
            </a:extLst>
          </p:cNvPr>
          <p:cNvSpPr>
            <a:spLocks noGrp="1"/>
          </p:cNvSpPr>
          <p:nvPr>
            <p:ph type="sldNum" sz="quarter" idx="12"/>
          </p:nvPr>
        </p:nvSpPr>
        <p:spPr/>
        <p:txBody>
          <a:bodyPr/>
          <a:lstStyle/>
          <a:p>
            <a:fld id="{D39607A7-8386-47DB-8578-DDEDD194E5D4}" type="slidenum">
              <a:rPr lang="en-US" smtClean="0"/>
              <a:pPr/>
              <a:t>9</a:t>
            </a:fld>
            <a:endParaRPr lang="en-US" dirty="0"/>
          </a:p>
        </p:txBody>
      </p:sp>
    </p:spTree>
    <p:extLst>
      <p:ext uri="{BB962C8B-B14F-4D97-AF65-F5344CB8AC3E}">
        <p14:creationId xmlns:p14="http://schemas.microsoft.com/office/powerpoint/2010/main" val="20983091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A41AC481-B287-49C8-90EF-C669597D2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Props1.xml><?xml version="1.0" encoding="utf-8"?>
<ds:datastoreItem xmlns:ds="http://schemas.openxmlformats.org/officeDocument/2006/customXml" ds:itemID="{7CB9D788-52D8-46C3-92EC-553D7E4077CF}">
  <ds:schemaRefs>
    <ds:schemaRef ds:uri="http://schemas.microsoft.com/sharepoint/v3/contenttype/forms"/>
  </ds:schemaRefs>
</ds:datastoreItem>
</file>

<file path=customXml/itemProps2.xml><?xml version="1.0" encoding="utf-8"?>
<ds:datastoreItem xmlns:ds="http://schemas.openxmlformats.org/officeDocument/2006/customXml" ds:itemID="{502E5C16-0C12-46F7-AC7E-7CB6B62A71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74A8BD-7470-4767-A78C-01B8DE47DE70}">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Integral</Template>
  <TotalTime>968</TotalTime>
  <Words>2079</Words>
  <Application>Microsoft Office PowerPoint</Application>
  <PresentationFormat>Widescreen</PresentationFormat>
  <Paragraphs>180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Tw Cen MT</vt:lpstr>
      <vt:lpstr>Tw Cen MT Condensed</vt:lpstr>
      <vt:lpstr>Wingdings 3</vt:lpstr>
      <vt:lpstr>Integral</vt:lpstr>
      <vt:lpstr>Monthly Departmental review training</vt:lpstr>
      <vt:lpstr>Agenda</vt:lpstr>
      <vt:lpstr>Required training</vt:lpstr>
      <vt:lpstr>Required security</vt:lpstr>
      <vt:lpstr>Introduction</vt:lpstr>
      <vt:lpstr>log into Banner eprint</vt:lpstr>
      <vt:lpstr>Supporting documents</vt:lpstr>
      <vt:lpstr>PART 1  Review Revenue       Transactions by Fund</vt:lpstr>
      <vt:lpstr>PART 2   Review Expense       Transactions by Fund</vt:lpstr>
      <vt:lpstr>PART 3A Review Encumbrances     by Fund</vt:lpstr>
      <vt:lpstr>PART 3B  Review Invoices Not     Received in PORT</vt:lpstr>
      <vt:lpstr>PART 4  Review Payroll       Transactions by Fund</vt:lpstr>
      <vt:lpstr>PART 5  Review State Funds       Budget</vt:lpstr>
      <vt:lpstr>PART 6A Monitor Institutional     Trust Funds for Deficit     Cash Balances</vt:lpstr>
      <vt:lpstr>PART 6B Monitor Foundation Funds    for Deficit Cash Balances</vt:lpstr>
      <vt:lpstr>PART 7A,B,C Grant Funds Review </vt:lpstr>
      <vt:lpstr>PART 8  Imprest Cash Funds </vt:lpstr>
      <vt:lpstr> Step 9  Journal Entry       Status Review </vt:lpstr>
      <vt:lpstr>STEP 10 Complete the log </vt:lpstr>
      <vt:lpstr>Thank you</vt:lpstr>
    </vt:vector>
  </TitlesOfParts>
  <Company>East Carolina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Doughtie, Penney</dc:creator>
  <cp:lastModifiedBy>Doughtie, Penney</cp:lastModifiedBy>
  <cp:revision>44</cp:revision>
  <dcterms:created xsi:type="dcterms:W3CDTF">2024-01-18T14:49:04Z</dcterms:created>
  <dcterms:modified xsi:type="dcterms:W3CDTF">2024-10-17T18:59:13Z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