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2" r:id="rId6"/>
    <p:sldId id="271" r:id="rId7"/>
    <p:sldId id="273" r:id="rId8"/>
    <p:sldId id="257" r:id="rId9"/>
    <p:sldId id="258" r:id="rId10"/>
    <p:sldId id="263" r:id="rId11"/>
    <p:sldId id="259" r:id="rId12"/>
    <p:sldId id="270" r:id="rId13"/>
    <p:sldId id="274" r:id="rId14"/>
    <p:sldId id="275" r:id="rId15"/>
    <p:sldId id="267" r:id="rId16"/>
    <p:sldId id="268" r:id="rId17"/>
    <p:sldId id="262" r:id="rId18"/>
    <p:sldId id="26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A8A"/>
    <a:srgbClr val="FFCC00"/>
    <a:srgbClr val="FFFF00"/>
    <a:srgbClr val="482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9BC70-08DF-4222-8A1B-39D269688923}" v="2" dt="2023-04-25T17:40:1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4"/>
    <p:restoredTop sz="94674"/>
  </p:normalViewPr>
  <p:slideViewPr>
    <p:cSldViewPr>
      <p:cViewPr varScale="1">
        <p:scale>
          <a:sx n="154" d="100"/>
          <a:sy n="154" d="100"/>
        </p:scale>
        <p:origin x="306" y="132"/>
      </p:cViewPr>
      <p:guideLst>
        <p:guide orient="horz" pos="2160"/>
        <p:guide pos="2880"/>
      </p:guideLst>
    </p:cSldViewPr>
  </p:slideViewPr>
  <p:notesTextViewPr>
    <p:cViewPr>
      <p:scale>
        <a:sx n="100" d="100"/>
        <a:sy n="100" d="100"/>
      </p:scale>
      <p:origin x="0" y="0"/>
    </p:cViewPr>
  </p:notesTextViewPr>
  <p:notesViewPr>
    <p:cSldViewPr>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A67D4-698F-4659-864E-2F3A1669BF53}" type="datetimeFigureOut">
              <a:rPr lang="en-US" smtClean="0"/>
              <a:t>4/25/2023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80835-B338-4E76-8DF5-BCA8A1C15EB3}" type="slidenum">
              <a:rPr lang="en-US" smtClean="0"/>
              <a:t>‹#›</a:t>
            </a:fld>
            <a:endParaRPr lang="en-US"/>
          </a:p>
        </p:txBody>
      </p:sp>
    </p:spTree>
    <p:extLst>
      <p:ext uri="{BB962C8B-B14F-4D97-AF65-F5344CB8AC3E}">
        <p14:creationId xmlns:p14="http://schemas.microsoft.com/office/powerpoint/2010/main" val="377639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1447800"/>
            <a:ext cx="7772400" cy="1470025"/>
          </a:xfrm>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20483" name="Rectangle 3"/>
          <p:cNvSpPr>
            <a:spLocks noGrp="1" noChangeArrowheads="1"/>
          </p:cNvSpPr>
          <p:nvPr>
            <p:ph type="subTitle" idx="1"/>
          </p:nvPr>
        </p:nvSpPr>
        <p:spPr>
          <a:xfrm>
            <a:off x="1447800" y="2895600"/>
            <a:ext cx="6400800" cy="1752600"/>
          </a:xfrm>
        </p:spPr>
        <p:txBody>
          <a:bodyPr/>
          <a:lstStyle>
            <a:lvl1pPr marL="0" indent="0" algn="ctr">
              <a:buFontTx/>
              <a:buNone/>
              <a:defRPr sz="2800"/>
            </a:lvl1pPr>
          </a:lstStyle>
          <a:p>
            <a:r>
              <a:rPr lang="en-US"/>
              <a:t>Click to edit Master subtitle style</a:t>
            </a:r>
            <a:endParaRPr lang="en-US" dirty="0"/>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48134FC5-AC40-40E7-B127-DE6D2C19E6A7}" type="slidenum">
              <a:rPr lang="en-US"/>
              <a:pPr>
                <a:defRPr/>
              </a:pPr>
              <a:t>‹#›</a:t>
            </a:fld>
            <a:endParaRPr lang="en-US"/>
          </a:p>
        </p:txBody>
      </p:sp>
      <p:pic>
        <p:nvPicPr>
          <p:cNvPr id="9" name="Picture 8"/>
          <p:cNvPicPr>
            <a:picLocks noChangeAspect="1"/>
          </p:cNvPicPr>
          <p:nvPr userDrawn="1"/>
        </p:nvPicPr>
        <p:blipFill>
          <a:blip r:embed="rId2"/>
          <a:stretch>
            <a:fillRect/>
          </a:stretch>
        </p:blipFill>
        <p:spPr>
          <a:xfrm>
            <a:off x="2514600" y="4482049"/>
            <a:ext cx="4241426" cy="155279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82684-3E19-4047-A916-BCDA6771099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2ABAB-EE1A-4B8D-A77A-27EB0FDAB82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kern="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CCC4E-2EED-4E2B-B6E0-39AAFF7F1EDD}"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FE238-80CA-493A-A607-00F8ED31B864}"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836F1-E1D0-4654-B37B-0B89641BFEE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C5B1CC-486D-47F1-BA5D-EE5EB59B34D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3CA1E7-0D5D-4C3B-A032-67A0C96024C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1AE1B-AB52-465D-B0EC-5EE579E63F9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238FB-6C01-40F9-B2F2-548E12ACC2F5}"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DE157-BA68-4A56-B5A5-62C4C5065F25}"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b="1" kern="0">
                <a:latin typeface="Museo Slab 700" charset="0"/>
                <a:ea typeface="Museo Slab 700" charset="0"/>
                <a:cs typeface="Museo Slab 700" charset="0"/>
              </a:rPr>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E9FC09-72D6-4106-AB3C-0B9FB96EE01C}"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6244995" y="5270917"/>
            <a:ext cx="2475143" cy="9061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udgetofficeitf@ecu.edu" TargetMode="External"/><Relationship Id="rId2" Type="http://schemas.openxmlformats.org/officeDocument/2006/relationships/hyperlink" Target="mailto:budgetoffice@ecu.edu" TargetMode="External"/><Relationship Id="rId1" Type="http://schemas.openxmlformats.org/officeDocument/2006/relationships/slideLayout" Target="../slideLayouts/slideLayout2.xml"/><Relationship Id="rId5" Type="http://schemas.openxmlformats.org/officeDocument/2006/relationships/hyperlink" Target="mailto:budgetoffice16065@ecu.edu" TargetMode="External"/><Relationship Id="rId4" Type="http://schemas.openxmlformats.org/officeDocument/2006/relationships/hyperlink" Target="mailto:budgetoffice16066@ecu.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udget.ecu.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1470025"/>
          </a:xfrm>
        </p:spPr>
        <p:txBody>
          <a:bodyPr/>
          <a:lstStyle/>
          <a:p>
            <a:pPr eaLnBrk="1" hangingPunct="1"/>
            <a:r>
              <a:rPr lang="en-US" b="1" dirty="0">
                <a:latin typeface="Museo Slab 700" charset="0"/>
                <a:ea typeface="Museo Slab 700" charset="0"/>
                <a:cs typeface="Museo Slab 700" charset="0"/>
              </a:rPr>
              <a:t>Financial Services Workshop</a:t>
            </a:r>
            <a:br>
              <a:rPr lang="en-US" b="1" dirty="0">
                <a:latin typeface="Museo Slab 700" charset="0"/>
                <a:ea typeface="Museo Slab 700" charset="0"/>
                <a:cs typeface="Museo Slab 700" charset="0"/>
              </a:rPr>
            </a:br>
            <a:r>
              <a:rPr lang="en-US" b="1" dirty="0">
                <a:latin typeface="Museo Slab 700" charset="0"/>
                <a:ea typeface="Museo Slab 700" charset="0"/>
                <a:cs typeface="Museo Slab 700" charset="0"/>
              </a:rPr>
              <a:t>Budget Office Overview</a:t>
            </a:r>
          </a:p>
        </p:txBody>
      </p:sp>
      <p:sp>
        <p:nvSpPr>
          <p:cNvPr id="2051" name="Rectangle 3"/>
          <p:cNvSpPr>
            <a:spLocks noGrp="1" noChangeArrowheads="1"/>
          </p:cNvSpPr>
          <p:nvPr>
            <p:ph type="subTitle" idx="1"/>
          </p:nvPr>
        </p:nvSpPr>
        <p:spPr>
          <a:xfrm>
            <a:off x="1371600" y="2514600"/>
            <a:ext cx="6400800" cy="2021180"/>
          </a:xfrm>
        </p:spPr>
        <p:txBody>
          <a:bodyPr/>
          <a:lstStyle/>
          <a:p>
            <a:pPr eaLnBrk="1" hangingPunct="1"/>
            <a:endParaRPr lang="en-US" sz="2400" dirty="0">
              <a:latin typeface="Avenir Next" charset="0"/>
              <a:ea typeface="Avenir Next" charset="0"/>
              <a:cs typeface="Avenir Next" charset="0"/>
            </a:endParaRPr>
          </a:p>
          <a:p>
            <a:pPr eaLnBrk="1" hangingPunct="1"/>
            <a:r>
              <a:rPr lang="en-US" sz="2400" dirty="0">
                <a:latin typeface="Avenir Next" charset="0"/>
                <a:ea typeface="Avenir Next" charset="0"/>
                <a:cs typeface="Avenir Next" charset="0"/>
              </a:rPr>
              <a:t>April 2023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A3F-583B-43D9-928A-22C51210E28F}"/>
              </a:ext>
            </a:extLst>
          </p:cNvPr>
          <p:cNvSpPr>
            <a:spLocks noGrp="1"/>
          </p:cNvSpPr>
          <p:nvPr>
            <p:ph type="title"/>
          </p:nvPr>
        </p:nvSpPr>
        <p:spPr/>
        <p:txBody>
          <a:bodyPr/>
          <a:lstStyle/>
          <a:p>
            <a:r>
              <a:rPr lang="en-US" dirty="0"/>
              <a:t>Budget Office Email Changes</a:t>
            </a:r>
            <a:br>
              <a:rPr lang="en-US" dirty="0"/>
            </a:br>
            <a:r>
              <a:rPr lang="en-US" dirty="0"/>
              <a:t>Effective May 1</a:t>
            </a:r>
            <a:r>
              <a:rPr lang="en-US" baseline="30000" dirty="0"/>
              <a:t>st</a:t>
            </a:r>
            <a:r>
              <a:rPr lang="en-US" dirty="0"/>
              <a:t> </a:t>
            </a:r>
          </a:p>
        </p:txBody>
      </p:sp>
      <p:sp>
        <p:nvSpPr>
          <p:cNvPr id="3" name="Content Placeholder 2">
            <a:extLst>
              <a:ext uri="{FF2B5EF4-FFF2-40B4-BE49-F238E27FC236}">
                <a16:creationId xmlns:a16="http://schemas.microsoft.com/office/drawing/2014/main" id="{1B4AD84E-7A9E-4E24-B032-ACC88AC87E92}"/>
              </a:ext>
            </a:extLst>
          </p:cNvPr>
          <p:cNvSpPr>
            <a:spLocks noGrp="1"/>
          </p:cNvSpPr>
          <p:nvPr>
            <p:ph idx="1"/>
          </p:nvPr>
        </p:nvSpPr>
        <p:spPr>
          <a:xfrm>
            <a:off x="457200" y="1752600"/>
            <a:ext cx="8229600" cy="4373563"/>
          </a:xfrm>
        </p:spPr>
        <p:txBody>
          <a:bodyPr/>
          <a:lstStyle/>
          <a:p>
            <a:r>
              <a:rPr lang="en-US" sz="2400" dirty="0">
                <a:hlinkClick r:id="rId2"/>
              </a:rPr>
              <a:t>budgetoffice@ecu.edu</a:t>
            </a:r>
            <a:r>
              <a:rPr lang="en-US" sz="2400" dirty="0"/>
              <a:t> will be used for general inquiries for all budget questions State and ITF Funds.  As a reminder, please follow your respective division process related to budget questions.</a:t>
            </a:r>
          </a:p>
          <a:p>
            <a:r>
              <a:rPr lang="en-US" sz="2400" dirty="0">
                <a:hlinkClick r:id="rId3"/>
              </a:rPr>
              <a:t>budgetofficeitf@ecu.edu</a:t>
            </a:r>
            <a:r>
              <a:rPr lang="en-US" sz="2400" dirty="0"/>
              <a:t> will be used for Nonstate (except for Grants) position entries / approvals.</a:t>
            </a:r>
          </a:p>
          <a:p>
            <a:r>
              <a:rPr lang="en-US" sz="2400" dirty="0">
                <a:hlinkClick r:id="rId4"/>
              </a:rPr>
              <a:t>budgetoffice16066@ecu.edu</a:t>
            </a:r>
            <a:r>
              <a:rPr lang="en-US" sz="2400" dirty="0"/>
              <a:t> will be used for Budget Code 16066 position entries / approvals.</a:t>
            </a:r>
          </a:p>
          <a:p>
            <a:r>
              <a:rPr lang="en-US" sz="2400" dirty="0">
                <a:hlinkClick r:id="rId5"/>
              </a:rPr>
              <a:t>budgetoffice16065@ecu.edu</a:t>
            </a:r>
            <a:r>
              <a:rPr lang="en-US" sz="2400" dirty="0"/>
              <a:t>  will be used for Budget Code 16065 position entries / approvals. </a:t>
            </a:r>
          </a:p>
        </p:txBody>
      </p:sp>
    </p:spTree>
    <p:extLst>
      <p:ext uri="{BB962C8B-B14F-4D97-AF65-F5344CB8AC3E}">
        <p14:creationId xmlns:p14="http://schemas.microsoft.com/office/powerpoint/2010/main" val="29563809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A3F-583B-43D9-928A-22C51210E28F}"/>
              </a:ext>
            </a:extLst>
          </p:cNvPr>
          <p:cNvSpPr>
            <a:spLocks noGrp="1"/>
          </p:cNvSpPr>
          <p:nvPr>
            <p:ph type="title"/>
          </p:nvPr>
        </p:nvSpPr>
        <p:spPr/>
        <p:txBody>
          <a:bodyPr/>
          <a:lstStyle/>
          <a:p>
            <a:r>
              <a:rPr lang="en-US" dirty="0"/>
              <a:t>Position Control</a:t>
            </a:r>
            <a:br>
              <a:rPr lang="en-US" dirty="0"/>
            </a:br>
            <a:r>
              <a:rPr lang="en-US" dirty="0"/>
              <a:t>Effective May 1</a:t>
            </a:r>
            <a:r>
              <a:rPr lang="en-US" baseline="30000" dirty="0"/>
              <a:t>st</a:t>
            </a:r>
            <a:r>
              <a:rPr lang="en-US" dirty="0"/>
              <a:t> </a:t>
            </a:r>
          </a:p>
        </p:txBody>
      </p:sp>
      <p:sp>
        <p:nvSpPr>
          <p:cNvPr id="3" name="Content Placeholder 2">
            <a:extLst>
              <a:ext uri="{FF2B5EF4-FFF2-40B4-BE49-F238E27FC236}">
                <a16:creationId xmlns:a16="http://schemas.microsoft.com/office/drawing/2014/main" id="{1B4AD84E-7A9E-4E24-B032-ACC88AC87E92}"/>
              </a:ext>
            </a:extLst>
          </p:cNvPr>
          <p:cNvSpPr>
            <a:spLocks noGrp="1"/>
          </p:cNvSpPr>
          <p:nvPr>
            <p:ph idx="1"/>
          </p:nvPr>
        </p:nvSpPr>
        <p:spPr>
          <a:xfrm>
            <a:off x="457200" y="1981200"/>
            <a:ext cx="8229600" cy="4144963"/>
          </a:xfrm>
        </p:spPr>
        <p:txBody>
          <a:bodyPr/>
          <a:lstStyle/>
          <a:p>
            <a:r>
              <a:rPr lang="en-US" dirty="0"/>
              <a:t>Position Control actions (People Admin, EPAF’s, and PCF’s) will route as follows:</a:t>
            </a:r>
          </a:p>
          <a:p>
            <a:pPr lvl="1"/>
            <a:r>
              <a:rPr lang="en-US" sz="2400" dirty="0"/>
              <a:t>State Budget Code 16066 – Tim Morris</a:t>
            </a:r>
          </a:p>
          <a:p>
            <a:pPr lvl="1"/>
            <a:r>
              <a:rPr lang="en-US" sz="2400" dirty="0"/>
              <a:t>ITF – Yolanda Hill</a:t>
            </a:r>
          </a:p>
          <a:p>
            <a:pPr lvl="1"/>
            <a:r>
              <a:rPr lang="en-US" sz="2400" dirty="0"/>
              <a:t>State Budget Code 16065 – Heather Taylor (no change)</a:t>
            </a:r>
          </a:p>
        </p:txBody>
      </p:sp>
    </p:spTree>
    <p:extLst>
      <p:ext uri="{BB962C8B-B14F-4D97-AF65-F5344CB8AC3E}">
        <p14:creationId xmlns:p14="http://schemas.microsoft.com/office/powerpoint/2010/main" val="14886790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A3F-583B-43D9-928A-22C51210E28F}"/>
              </a:ext>
            </a:extLst>
          </p:cNvPr>
          <p:cNvSpPr>
            <a:spLocks noGrp="1"/>
          </p:cNvSpPr>
          <p:nvPr>
            <p:ph type="title"/>
          </p:nvPr>
        </p:nvSpPr>
        <p:spPr/>
        <p:txBody>
          <a:bodyPr/>
          <a:lstStyle/>
          <a:p>
            <a:r>
              <a:rPr lang="en-US" dirty="0"/>
              <a:t>B22 and B44 Update</a:t>
            </a:r>
          </a:p>
        </p:txBody>
      </p:sp>
      <p:sp>
        <p:nvSpPr>
          <p:cNvPr id="3" name="Content Placeholder 2">
            <a:extLst>
              <a:ext uri="{FF2B5EF4-FFF2-40B4-BE49-F238E27FC236}">
                <a16:creationId xmlns:a16="http://schemas.microsoft.com/office/drawing/2014/main" id="{1B4AD84E-7A9E-4E24-B032-ACC88AC87E92}"/>
              </a:ext>
            </a:extLst>
          </p:cNvPr>
          <p:cNvSpPr>
            <a:spLocks noGrp="1"/>
          </p:cNvSpPr>
          <p:nvPr>
            <p:ph idx="1"/>
          </p:nvPr>
        </p:nvSpPr>
        <p:spPr/>
        <p:txBody>
          <a:bodyPr/>
          <a:lstStyle/>
          <a:p>
            <a:r>
              <a:rPr lang="en-US" dirty="0"/>
              <a:t>Budget Entries in Self Service Banner</a:t>
            </a:r>
          </a:p>
          <a:p>
            <a:r>
              <a:rPr lang="en-US" dirty="0"/>
              <a:t>Nonstate funds can now use B22 and B44 rule class</a:t>
            </a:r>
          </a:p>
          <a:p>
            <a:pPr lvl="1"/>
            <a:r>
              <a:rPr lang="en-US" sz="2400" dirty="0"/>
              <a:t>Budget transfers should remain within the same fund; however, the organization code can change.</a:t>
            </a:r>
          </a:p>
          <a:p>
            <a:pPr lvl="1"/>
            <a:r>
              <a:rPr lang="en-US" sz="2400" dirty="0"/>
              <a:t>Currently, you cannot transfer from a 7 account to an 8 account, but we have a ticket in to correct this.  </a:t>
            </a:r>
          </a:p>
        </p:txBody>
      </p:sp>
    </p:spTree>
    <p:extLst>
      <p:ext uri="{BB962C8B-B14F-4D97-AF65-F5344CB8AC3E}">
        <p14:creationId xmlns:p14="http://schemas.microsoft.com/office/powerpoint/2010/main" val="23615432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A3F-583B-43D9-928A-22C51210E28F}"/>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1B4AD84E-7A9E-4E24-B032-ACC88AC87E92}"/>
              </a:ext>
            </a:extLst>
          </p:cNvPr>
          <p:cNvSpPr>
            <a:spLocks noGrp="1"/>
          </p:cNvSpPr>
          <p:nvPr>
            <p:ph idx="1"/>
          </p:nvPr>
        </p:nvSpPr>
        <p:spPr/>
        <p:txBody>
          <a:bodyPr/>
          <a:lstStyle/>
          <a:p>
            <a:pPr marR="0"/>
            <a:r>
              <a:rPr lang="en-US" sz="2800" dirty="0"/>
              <a:t>Automated negative clean up process to operating budgets on nonstate funding sources</a:t>
            </a:r>
          </a:p>
          <a:p>
            <a:pPr marL="0" marR="0">
              <a:spcBef>
                <a:spcPts val="0"/>
              </a:spcBef>
              <a:spcAft>
                <a:spcPts val="0"/>
              </a:spcAft>
            </a:pPr>
            <a:r>
              <a:rPr lang="en-US" sz="2800" dirty="0"/>
              <a:t>EPAF and PCF workflows are being updated</a:t>
            </a:r>
          </a:p>
          <a:p>
            <a:r>
              <a:rPr lang="en-US" sz="2800" dirty="0"/>
              <a:t>A small workgroup is being created to include division representatives in order to develop tools to monitor budget versus actual, cash balances, and other reporting needs. Feel free to share any suggestions with your Division.</a:t>
            </a:r>
          </a:p>
        </p:txBody>
      </p:sp>
    </p:spTree>
    <p:extLst>
      <p:ext uri="{BB962C8B-B14F-4D97-AF65-F5344CB8AC3E}">
        <p14:creationId xmlns:p14="http://schemas.microsoft.com/office/powerpoint/2010/main" val="15817954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CDB-53E7-4503-94AF-08CD55F8AD22}"/>
              </a:ext>
            </a:extLst>
          </p:cNvPr>
          <p:cNvSpPr>
            <a:spLocks noGrp="1"/>
          </p:cNvSpPr>
          <p:nvPr>
            <p:ph type="title"/>
          </p:nvPr>
        </p:nvSpPr>
        <p:spPr>
          <a:xfrm>
            <a:off x="457200" y="274638"/>
            <a:ext cx="8229600" cy="868362"/>
          </a:xfrm>
        </p:spPr>
        <p:txBody>
          <a:bodyPr/>
          <a:lstStyle/>
          <a:p>
            <a:r>
              <a:rPr lang="en-US" dirty="0"/>
              <a:t>University Budget Office</a:t>
            </a:r>
            <a:br>
              <a:rPr lang="en-US" dirty="0"/>
            </a:br>
            <a:r>
              <a:rPr lang="en-US" dirty="0"/>
              <a:t>Contact Information</a:t>
            </a:r>
          </a:p>
        </p:txBody>
      </p:sp>
      <p:sp>
        <p:nvSpPr>
          <p:cNvPr id="9" name="Content Placeholder 8">
            <a:extLst>
              <a:ext uri="{FF2B5EF4-FFF2-40B4-BE49-F238E27FC236}">
                <a16:creationId xmlns:a16="http://schemas.microsoft.com/office/drawing/2014/main" id="{3F7A90DA-BE20-48B7-8BB3-25B79CE88378}"/>
              </a:ext>
            </a:extLst>
          </p:cNvPr>
          <p:cNvSpPr>
            <a:spLocks noGrp="1"/>
          </p:cNvSpPr>
          <p:nvPr>
            <p:ph idx="1"/>
          </p:nvPr>
        </p:nvSpPr>
        <p:spPr/>
        <p:txBody>
          <a:bodyPr/>
          <a:lstStyle/>
          <a:p>
            <a:pPr marL="0" indent="0" algn="ctr">
              <a:buNone/>
            </a:pPr>
            <a:r>
              <a:rPr lang="en-US" sz="2800" dirty="0"/>
              <a:t>Dawn Quist – 737-2100</a:t>
            </a:r>
          </a:p>
          <a:p>
            <a:pPr marL="0" indent="0" algn="ctr">
              <a:buNone/>
            </a:pPr>
            <a:r>
              <a:rPr lang="en-US" sz="2800" dirty="0"/>
              <a:t>Tim Morris – 737-1131</a:t>
            </a:r>
          </a:p>
          <a:p>
            <a:pPr marL="0" indent="0" algn="ctr">
              <a:buNone/>
            </a:pPr>
            <a:r>
              <a:rPr lang="en-US" sz="2800" dirty="0"/>
              <a:t>Lisa Edwards – 737-1132</a:t>
            </a:r>
          </a:p>
          <a:p>
            <a:pPr marL="0" indent="0" algn="ctr">
              <a:buNone/>
            </a:pPr>
            <a:r>
              <a:rPr lang="en-US" sz="2800" dirty="0"/>
              <a:t>Heather Taylor – 737-1145</a:t>
            </a:r>
          </a:p>
          <a:p>
            <a:pPr marL="0" indent="0" algn="ctr">
              <a:buNone/>
            </a:pPr>
            <a:r>
              <a:rPr lang="en-US" sz="2800" dirty="0"/>
              <a:t>Laura Fanning – 737-1719</a:t>
            </a:r>
          </a:p>
          <a:p>
            <a:pPr marL="0" indent="0" algn="ctr">
              <a:buNone/>
            </a:pPr>
            <a:r>
              <a:rPr lang="en-US" sz="2800" dirty="0"/>
              <a:t>Yolanda Hill – 744-2292</a:t>
            </a:r>
          </a:p>
          <a:p>
            <a:endParaRPr lang="en-US" sz="800" dirty="0"/>
          </a:p>
          <a:p>
            <a:pPr marL="0" indent="0" algn="ctr">
              <a:buNone/>
            </a:pPr>
            <a:r>
              <a:rPr lang="en-US" sz="2800" dirty="0"/>
              <a:t>Budget Office Website has many resources available.</a:t>
            </a:r>
          </a:p>
          <a:p>
            <a:pPr marL="400050" lvl="1" indent="0">
              <a:buNone/>
            </a:pPr>
            <a:r>
              <a:rPr lang="en-US" dirty="0">
                <a:hlinkClick r:id="rId2"/>
              </a:rPr>
              <a:t>https://budget.ecu.edu/</a:t>
            </a:r>
            <a:r>
              <a:rPr lang="en-US" dirty="0"/>
              <a:t> </a:t>
            </a:r>
          </a:p>
          <a:p>
            <a:endParaRPr lang="en-US" dirty="0"/>
          </a:p>
        </p:txBody>
      </p:sp>
    </p:spTree>
    <p:extLst>
      <p:ext uri="{BB962C8B-B14F-4D97-AF65-F5344CB8AC3E}">
        <p14:creationId xmlns:p14="http://schemas.microsoft.com/office/powerpoint/2010/main" val="7502462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CDB-53E7-4503-94AF-08CD55F8AD22}"/>
              </a:ext>
            </a:extLst>
          </p:cNvPr>
          <p:cNvSpPr>
            <a:spLocks noGrp="1"/>
          </p:cNvSpPr>
          <p:nvPr>
            <p:ph type="title"/>
          </p:nvPr>
        </p:nvSpPr>
        <p:spPr>
          <a:xfrm>
            <a:off x="457200" y="274638"/>
            <a:ext cx="8229600" cy="868362"/>
          </a:xfrm>
        </p:spPr>
        <p:txBody>
          <a:bodyPr/>
          <a:lstStyle/>
          <a:p>
            <a:r>
              <a:rPr lang="en-US" dirty="0"/>
              <a:t>Questions?</a:t>
            </a:r>
          </a:p>
        </p:txBody>
      </p:sp>
      <p:pic>
        <p:nvPicPr>
          <p:cNvPr id="3" name="Content Placeholder 2">
            <a:extLst>
              <a:ext uri="{FF2B5EF4-FFF2-40B4-BE49-F238E27FC236}">
                <a16:creationId xmlns:a16="http://schemas.microsoft.com/office/drawing/2014/main" id="{96D5C75B-DA18-82BB-710B-7D8840D76B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3454379" cy="42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6055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CDB-53E7-4503-94AF-08CD55F8AD22}"/>
              </a:ext>
            </a:extLst>
          </p:cNvPr>
          <p:cNvSpPr>
            <a:spLocks noGrp="1"/>
          </p:cNvSpPr>
          <p:nvPr>
            <p:ph type="title"/>
          </p:nvPr>
        </p:nvSpPr>
        <p:spPr>
          <a:xfrm>
            <a:off x="457200" y="274638"/>
            <a:ext cx="8229600" cy="868362"/>
          </a:xfrm>
        </p:spPr>
        <p:txBody>
          <a:bodyPr/>
          <a:lstStyle/>
          <a:p>
            <a:r>
              <a:rPr lang="en-US" dirty="0"/>
              <a:t>University Budget Office</a:t>
            </a:r>
            <a:br>
              <a:rPr lang="en-US" dirty="0"/>
            </a:br>
            <a:r>
              <a:rPr lang="en-US" dirty="0"/>
              <a:t>Building 165 – 209 East 3</a:t>
            </a:r>
            <a:r>
              <a:rPr lang="en-US" baseline="30000" dirty="0"/>
              <a:t>rd</a:t>
            </a:r>
            <a:r>
              <a:rPr lang="en-US" dirty="0"/>
              <a:t> Street</a:t>
            </a:r>
          </a:p>
        </p:txBody>
      </p:sp>
      <p:sp>
        <p:nvSpPr>
          <p:cNvPr id="9" name="Content Placeholder 8">
            <a:extLst>
              <a:ext uri="{FF2B5EF4-FFF2-40B4-BE49-F238E27FC236}">
                <a16:creationId xmlns:a16="http://schemas.microsoft.com/office/drawing/2014/main" id="{3F7A90DA-BE20-48B7-8BB3-25B79CE88378}"/>
              </a:ext>
            </a:extLst>
          </p:cNvPr>
          <p:cNvSpPr>
            <a:spLocks noGrp="1"/>
          </p:cNvSpPr>
          <p:nvPr>
            <p:ph idx="1"/>
          </p:nvPr>
        </p:nvSpPr>
        <p:spPr/>
        <p:txBody>
          <a:bodyPr/>
          <a:lstStyle/>
          <a:p>
            <a:r>
              <a:rPr lang="en-US" sz="2800" dirty="0"/>
              <a:t>Dawn Quist – Director</a:t>
            </a:r>
          </a:p>
          <a:p>
            <a:r>
              <a:rPr lang="en-US" sz="2800" dirty="0"/>
              <a:t>Tim Morris – Budget Analyst</a:t>
            </a:r>
          </a:p>
          <a:p>
            <a:r>
              <a:rPr lang="en-US" sz="2800" dirty="0"/>
              <a:t>Lisa Edwards – Budget Analyst</a:t>
            </a:r>
          </a:p>
          <a:p>
            <a:r>
              <a:rPr lang="en-US" sz="2800" dirty="0"/>
              <a:t>Heather Taylor – Accounting Technician</a:t>
            </a:r>
          </a:p>
          <a:p>
            <a:r>
              <a:rPr lang="en-US" sz="2800" dirty="0"/>
              <a:t>Laura Fanning – Budget Analyst</a:t>
            </a:r>
          </a:p>
          <a:p>
            <a:r>
              <a:rPr lang="en-US" sz="2800" dirty="0"/>
              <a:t>Yolanda Hill – Accounting Technician</a:t>
            </a:r>
          </a:p>
          <a:p>
            <a:pPr marL="0" indent="0">
              <a:buNone/>
            </a:pPr>
            <a:endParaRPr lang="en-US" dirty="0"/>
          </a:p>
        </p:txBody>
      </p:sp>
    </p:spTree>
    <p:extLst>
      <p:ext uri="{BB962C8B-B14F-4D97-AF65-F5344CB8AC3E}">
        <p14:creationId xmlns:p14="http://schemas.microsoft.com/office/powerpoint/2010/main" val="16036451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CDB-53E7-4503-94AF-08CD55F8AD22}"/>
              </a:ext>
            </a:extLst>
          </p:cNvPr>
          <p:cNvSpPr>
            <a:spLocks noGrp="1"/>
          </p:cNvSpPr>
          <p:nvPr>
            <p:ph type="title"/>
          </p:nvPr>
        </p:nvSpPr>
        <p:spPr>
          <a:xfrm>
            <a:off x="457200" y="274638"/>
            <a:ext cx="8229600" cy="868362"/>
          </a:xfrm>
        </p:spPr>
        <p:txBody>
          <a:bodyPr anchor="t"/>
          <a:lstStyle/>
          <a:p>
            <a:r>
              <a:rPr lang="en-US" dirty="0"/>
              <a:t>University Budget Office</a:t>
            </a:r>
            <a:br>
              <a:rPr lang="en-US" dirty="0"/>
            </a:br>
            <a:br>
              <a:rPr lang="en-US" dirty="0"/>
            </a:br>
            <a:endParaRPr lang="en-US" dirty="0"/>
          </a:p>
        </p:txBody>
      </p:sp>
      <p:sp>
        <p:nvSpPr>
          <p:cNvPr id="9" name="Content Placeholder 8">
            <a:extLst>
              <a:ext uri="{FF2B5EF4-FFF2-40B4-BE49-F238E27FC236}">
                <a16:creationId xmlns:a16="http://schemas.microsoft.com/office/drawing/2014/main" id="{3F7A90DA-BE20-48B7-8BB3-25B79CE88378}"/>
              </a:ext>
            </a:extLst>
          </p:cNvPr>
          <p:cNvSpPr>
            <a:spLocks noGrp="1"/>
          </p:cNvSpPr>
          <p:nvPr>
            <p:ph idx="1"/>
          </p:nvPr>
        </p:nvSpPr>
        <p:spPr/>
        <p:txBody>
          <a:bodyPr/>
          <a:lstStyle/>
          <a:p>
            <a:r>
              <a:rPr lang="en-US" sz="2800" dirty="0"/>
              <a:t>Provide financial and budgetary support in resource planning, university budget preparation and monitoring for East Carolina University.</a:t>
            </a:r>
          </a:p>
          <a:p>
            <a:r>
              <a:rPr lang="en-US" sz="2800" dirty="0"/>
              <a:t>Coordinate the preparation of the state budget requests, the university’s all funds budget process and administer those budgets once they are approved.</a:t>
            </a:r>
          </a:p>
          <a:p>
            <a:endParaRPr lang="en-US" dirty="0"/>
          </a:p>
        </p:txBody>
      </p:sp>
    </p:spTree>
    <p:extLst>
      <p:ext uri="{BB962C8B-B14F-4D97-AF65-F5344CB8AC3E}">
        <p14:creationId xmlns:p14="http://schemas.microsoft.com/office/powerpoint/2010/main" val="2197394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CDB-53E7-4503-94AF-08CD55F8AD22}"/>
              </a:ext>
            </a:extLst>
          </p:cNvPr>
          <p:cNvSpPr>
            <a:spLocks noGrp="1"/>
          </p:cNvSpPr>
          <p:nvPr>
            <p:ph type="title"/>
          </p:nvPr>
        </p:nvSpPr>
        <p:spPr>
          <a:xfrm>
            <a:off x="457200" y="274638"/>
            <a:ext cx="8229600" cy="868362"/>
          </a:xfrm>
        </p:spPr>
        <p:txBody>
          <a:bodyPr anchor="t"/>
          <a:lstStyle/>
          <a:p>
            <a:r>
              <a:rPr lang="en-US" dirty="0"/>
              <a:t>Why Develop an All-Funds Budget</a:t>
            </a:r>
            <a:br>
              <a:rPr lang="en-US" dirty="0"/>
            </a:br>
            <a:br>
              <a:rPr lang="en-US" dirty="0"/>
            </a:br>
            <a:endParaRPr lang="en-US" dirty="0"/>
          </a:p>
        </p:txBody>
      </p:sp>
      <p:sp>
        <p:nvSpPr>
          <p:cNvPr id="9" name="Content Placeholder 8">
            <a:extLst>
              <a:ext uri="{FF2B5EF4-FFF2-40B4-BE49-F238E27FC236}">
                <a16:creationId xmlns:a16="http://schemas.microsoft.com/office/drawing/2014/main" id="{3F7A90DA-BE20-48B7-8BB3-25B79CE88378}"/>
              </a:ext>
            </a:extLst>
          </p:cNvPr>
          <p:cNvSpPr>
            <a:spLocks noGrp="1"/>
          </p:cNvSpPr>
          <p:nvPr>
            <p:ph idx="1"/>
          </p:nvPr>
        </p:nvSpPr>
        <p:spPr/>
        <p:txBody>
          <a:bodyPr/>
          <a:lstStyle/>
          <a:p>
            <a:r>
              <a:rPr lang="en-US" sz="2800" dirty="0"/>
              <a:t>Requirement of UNC System for a comprehensive operating budget</a:t>
            </a:r>
          </a:p>
          <a:p>
            <a:r>
              <a:rPr lang="en-US" sz="2800" dirty="0"/>
              <a:t>Planning and use of resources</a:t>
            </a:r>
          </a:p>
          <a:p>
            <a:r>
              <a:rPr lang="en-US" sz="2800" dirty="0"/>
              <a:t>Align funding with priorities of strategic plan</a:t>
            </a:r>
          </a:p>
          <a:p>
            <a:endParaRPr lang="en-US" dirty="0"/>
          </a:p>
        </p:txBody>
      </p:sp>
    </p:spTree>
    <p:extLst>
      <p:ext uri="{BB962C8B-B14F-4D97-AF65-F5344CB8AC3E}">
        <p14:creationId xmlns:p14="http://schemas.microsoft.com/office/powerpoint/2010/main" val="11290477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latin typeface="Museo Slab 700" charset="0"/>
                <a:ea typeface="Museo Slab 700" charset="0"/>
                <a:cs typeface="Museo Slab 700" charset="0"/>
              </a:rPr>
              <a:t>All Funds Budget Template- Summary</a:t>
            </a:r>
            <a:endParaRPr lang="en-US" dirty="0"/>
          </a:p>
        </p:txBody>
      </p:sp>
      <p:pic>
        <p:nvPicPr>
          <p:cNvPr id="3" name="Picture 2">
            <a:extLst>
              <a:ext uri="{FF2B5EF4-FFF2-40B4-BE49-F238E27FC236}">
                <a16:creationId xmlns:a16="http://schemas.microsoft.com/office/drawing/2014/main" id="{E9AA9DE3-D1C0-BDC5-86F9-30C313DBB259}"/>
              </a:ext>
            </a:extLst>
          </p:cNvPr>
          <p:cNvPicPr>
            <a:picLocks noChangeAspect="1"/>
          </p:cNvPicPr>
          <p:nvPr/>
        </p:nvPicPr>
        <p:blipFill>
          <a:blip r:embed="rId2"/>
          <a:stretch>
            <a:fillRect/>
          </a:stretch>
        </p:blipFill>
        <p:spPr>
          <a:xfrm>
            <a:off x="604051" y="1219200"/>
            <a:ext cx="7935897" cy="416070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CE8C-475A-488D-9199-879F6514AF6B}"/>
              </a:ext>
            </a:extLst>
          </p:cNvPr>
          <p:cNvSpPr>
            <a:spLocks noGrp="1"/>
          </p:cNvSpPr>
          <p:nvPr>
            <p:ph type="title"/>
          </p:nvPr>
        </p:nvSpPr>
        <p:spPr/>
        <p:txBody>
          <a:bodyPr/>
          <a:lstStyle/>
          <a:p>
            <a:r>
              <a:rPr lang="en-US" dirty="0"/>
              <a:t>Unit Level</a:t>
            </a:r>
          </a:p>
        </p:txBody>
      </p:sp>
      <p:pic>
        <p:nvPicPr>
          <p:cNvPr id="7" name="Content Placeholder 6">
            <a:extLst>
              <a:ext uri="{FF2B5EF4-FFF2-40B4-BE49-F238E27FC236}">
                <a16:creationId xmlns:a16="http://schemas.microsoft.com/office/drawing/2014/main" id="{E245648A-BEC3-E20B-6BB0-B5D08C3D9B5D}"/>
              </a:ext>
            </a:extLst>
          </p:cNvPr>
          <p:cNvPicPr>
            <a:picLocks noGrp="1" noChangeAspect="1"/>
          </p:cNvPicPr>
          <p:nvPr>
            <p:ph idx="1"/>
          </p:nvPr>
        </p:nvPicPr>
        <p:blipFill>
          <a:blip r:embed="rId2"/>
          <a:stretch>
            <a:fillRect/>
          </a:stretch>
        </p:blipFill>
        <p:spPr>
          <a:xfrm>
            <a:off x="1371600" y="1143000"/>
            <a:ext cx="6303425" cy="4191000"/>
          </a:xfrm>
        </p:spPr>
      </p:pic>
    </p:spTree>
    <p:extLst>
      <p:ext uri="{BB962C8B-B14F-4D97-AF65-F5344CB8AC3E}">
        <p14:creationId xmlns:p14="http://schemas.microsoft.com/office/powerpoint/2010/main" val="28693953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A3F-583B-43D9-928A-22C51210E28F}"/>
              </a:ext>
            </a:extLst>
          </p:cNvPr>
          <p:cNvSpPr>
            <a:spLocks noGrp="1"/>
          </p:cNvSpPr>
          <p:nvPr>
            <p:ph type="title"/>
          </p:nvPr>
        </p:nvSpPr>
        <p:spPr/>
        <p:txBody>
          <a:bodyPr/>
          <a:lstStyle/>
          <a:p>
            <a:r>
              <a:rPr lang="en-US" dirty="0"/>
              <a:t>All Funds Budget – Exclusions</a:t>
            </a:r>
          </a:p>
        </p:txBody>
      </p:sp>
      <p:sp>
        <p:nvSpPr>
          <p:cNvPr id="3" name="Content Placeholder 2">
            <a:extLst>
              <a:ext uri="{FF2B5EF4-FFF2-40B4-BE49-F238E27FC236}">
                <a16:creationId xmlns:a16="http://schemas.microsoft.com/office/drawing/2014/main" id="{1B4AD84E-7A9E-4E24-B032-ACC88AC87E92}"/>
              </a:ext>
            </a:extLst>
          </p:cNvPr>
          <p:cNvSpPr>
            <a:spLocks noGrp="1"/>
          </p:cNvSpPr>
          <p:nvPr>
            <p:ph idx="1"/>
          </p:nvPr>
        </p:nvSpPr>
        <p:spPr/>
        <p:txBody>
          <a:bodyPr/>
          <a:lstStyle/>
          <a:p>
            <a:r>
              <a:rPr lang="en-US" dirty="0"/>
              <a:t>All funds budget focuses on operating items.</a:t>
            </a:r>
          </a:p>
          <a:p>
            <a:pPr lvl="1"/>
            <a:r>
              <a:rPr lang="en-US" dirty="0"/>
              <a:t>Capital-related revenues and expenses are not included; however, budgeted transfers to capital are included.</a:t>
            </a:r>
          </a:p>
          <a:p>
            <a:pPr lvl="1"/>
            <a:r>
              <a:rPr lang="en-US" dirty="0"/>
              <a:t>Funds that are not governed by the university are excluded (endowments, foundation funds, loan funds and agency funds).</a:t>
            </a:r>
          </a:p>
        </p:txBody>
      </p:sp>
    </p:spTree>
    <p:extLst>
      <p:ext uri="{BB962C8B-B14F-4D97-AF65-F5344CB8AC3E}">
        <p14:creationId xmlns:p14="http://schemas.microsoft.com/office/powerpoint/2010/main" val="15606129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CDB-53E7-4503-94AF-08CD55F8AD22}"/>
              </a:ext>
            </a:extLst>
          </p:cNvPr>
          <p:cNvSpPr>
            <a:spLocks noGrp="1"/>
          </p:cNvSpPr>
          <p:nvPr>
            <p:ph type="title"/>
          </p:nvPr>
        </p:nvSpPr>
        <p:spPr>
          <a:xfrm>
            <a:off x="457200" y="274638"/>
            <a:ext cx="8229600" cy="868362"/>
          </a:xfrm>
        </p:spPr>
        <p:txBody>
          <a:bodyPr/>
          <a:lstStyle/>
          <a:p>
            <a:r>
              <a:rPr lang="en-US" dirty="0"/>
              <a:t>All Funds Budget Anticipated Timeline</a:t>
            </a:r>
          </a:p>
        </p:txBody>
      </p:sp>
      <p:sp>
        <p:nvSpPr>
          <p:cNvPr id="9" name="Content Placeholder 8">
            <a:extLst>
              <a:ext uri="{FF2B5EF4-FFF2-40B4-BE49-F238E27FC236}">
                <a16:creationId xmlns:a16="http://schemas.microsoft.com/office/drawing/2014/main" id="{3F7A90DA-BE20-48B7-8BB3-25B79CE88378}"/>
              </a:ext>
            </a:extLst>
          </p:cNvPr>
          <p:cNvSpPr>
            <a:spLocks noGrp="1"/>
          </p:cNvSpPr>
          <p:nvPr>
            <p:ph idx="1"/>
          </p:nvPr>
        </p:nvSpPr>
        <p:spPr/>
        <p:txBody>
          <a:bodyPr/>
          <a:lstStyle/>
          <a:p>
            <a:r>
              <a:rPr lang="en-US" sz="2800" dirty="0"/>
              <a:t>April 28, 2023 – Board of Trustees approve FY24 all-funds budget</a:t>
            </a:r>
          </a:p>
          <a:p>
            <a:r>
              <a:rPr lang="en-US" sz="2800" dirty="0"/>
              <a:t>May 25, 2023 – Board of Governors reviews budget at meeting</a:t>
            </a:r>
          </a:p>
          <a:p>
            <a:r>
              <a:rPr lang="en-US" sz="2800" dirty="0"/>
              <a:t> July 2023 – University Budget Office begins loading budgets into Banner and reconciling budgets to the All Funds Budget.</a:t>
            </a:r>
          </a:p>
          <a:p>
            <a:endParaRPr lang="en-US" dirty="0"/>
          </a:p>
        </p:txBody>
      </p:sp>
    </p:spTree>
    <p:extLst>
      <p:ext uri="{BB962C8B-B14F-4D97-AF65-F5344CB8AC3E}">
        <p14:creationId xmlns:p14="http://schemas.microsoft.com/office/powerpoint/2010/main" val="40355868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CA3F-583B-43D9-928A-22C51210E28F}"/>
              </a:ext>
            </a:extLst>
          </p:cNvPr>
          <p:cNvSpPr>
            <a:spLocks noGrp="1"/>
          </p:cNvSpPr>
          <p:nvPr>
            <p:ph type="title"/>
          </p:nvPr>
        </p:nvSpPr>
        <p:spPr/>
        <p:txBody>
          <a:bodyPr/>
          <a:lstStyle/>
          <a:p>
            <a:r>
              <a:rPr lang="en-US" dirty="0"/>
              <a:t>Student Travel</a:t>
            </a:r>
          </a:p>
        </p:txBody>
      </p:sp>
      <p:sp>
        <p:nvSpPr>
          <p:cNvPr id="3" name="Content Placeholder 2">
            <a:extLst>
              <a:ext uri="{FF2B5EF4-FFF2-40B4-BE49-F238E27FC236}">
                <a16:creationId xmlns:a16="http://schemas.microsoft.com/office/drawing/2014/main" id="{1B4AD84E-7A9E-4E24-B032-ACC88AC87E92}"/>
              </a:ext>
            </a:extLst>
          </p:cNvPr>
          <p:cNvSpPr>
            <a:spLocks noGrp="1"/>
          </p:cNvSpPr>
          <p:nvPr>
            <p:ph idx="1"/>
          </p:nvPr>
        </p:nvSpPr>
        <p:spPr/>
        <p:txBody>
          <a:bodyPr/>
          <a:lstStyle/>
          <a:p>
            <a:r>
              <a:rPr lang="en-US" dirty="0"/>
              <a:t>All student travel on state funds route to the Budget Office for preapproval.</a:t>
            </a:r>
          </a:p>
          <a:p>
            <a:r>
              <a:rPr lang="en-US" dirty="0"/>
              <a:t>Please use the comments section in Chrome River to provide as much detail as possible.</a:t>
            </a:r>
          </a:p>
          <a:p>
            <a:pPr lvl="1"/>
            <a:r>
              <a:rPr lang="en-US" sz="2400" dirty="0"/>
              <a:t>If they are a graduate assistant performing their work duties, please provide that in the comments.</a:t>
            </a:r>
          </a:p>
          <a:p>
            <a:pPr lvl="1"/>
            <a:r>
              <a:rPr lang="en-US" sz="2400" dirty="0"/>
              <a:t>If presenting research, we need to see the backup in the preapproval.  Please include the page number where this backup is located in the comments.  </a:t>
            </a:r>
          </a:p>
        </p:txBody>
      </p:sp>
    </p:spTree>
    <p:extLst>
      <p:ext uri="{BB962C8B-B14F-4D97-AF65-F5344CB8AC3E}">
        <p14:creationId xmlns:p14="http://schemas.microsoft.com/office/powerpoint/2010/main" val="3081591750"/>
      </p:ext>
    </p:extLst>
  </p:cSld>
  <p:clrMapOvr>
    <a:masterClrMapping/>
  </p:clrMapOvr>
  <p:transition>
    <p:fade/>
  </p:transition>
</p:sld>
</file>

<file path=ppt/theme/theme1.xml><?xml version="1.0" encoding="utf-8"?>
<a:theme xmlns:a="http://schemas.openxmlformats.org/drawingml/2006/main" name="ECU Purple1">
  <a:themeElements>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U Purple1">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U Purpl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U Purpl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U Purpl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U Purpl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U Purpl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U Purpl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U Purpl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U Purpl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U Purpl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U Purpl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U Purpl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95BBFC42-3E93-B443-9D69-C564CC5C49FB}" vid="{B4755E3D-9C84-D74E-B8CE-B77C6588C6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A4F2354B52FE4A8243A06CCE9CD288" ma:contentTypeVersion="2" ma:contentTypeDescription="Create a new document." ma:contentTypeScope="" ma:versionID="21ee7fd67f63318c7b2830411564276a">
  <xsd:schema xmlns:xsd="http://www.w3.org/2001/XMLSchema" xmlns:xs="http://www.w3.org/2001/XMLSchema" xmlns:p="http://schemas.microsoft.com/office/2006/metadata/properties" xmlns:ns2="df821592-6c80-4d76-a4bb-0d70004f4eb9" targetNamespace="http://schemas.microsoft.com/office/2006/metadata/properties" ma:root="true" ma:fieldsID="c2e5413e35d01dcfd48ab95b6ecc5027" ns2:_="">
    <xsd:import namespace="df821592-6c80-4d76-a4bb-0d70004f4eb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21592-6c80-4d76-a4bb-0d70004f4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88B890-A5A8-4E39-935E-802A74E404B9}">
  <ds:schemaRefs>
    <ds:schemaRef ds:uri="http://schemas.microsoft.com/sharepoint/v3/contenttype/forms"/>
  </ds:schemaRefs>
</ds:datastoreItem>
</file>

<file path=customXml/itemProps2.xml><?xml version="1.0" encoding="utf-8"?>
<ds:datastoreItem xmlns:ds="http://schemas.openxmlformats.org/officeDocument/2006/customXml" ds:itemID="{9B6E9539-B9A5-48BE-B9B4-C5B9556F5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21592-6c80-4d76-a4bb-0d70004f4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797609-5200-45A7-BC91-061C2631AEE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Powerpointtemplate_ECU-purple</Template>
  <TotalTime>749</TotalTime>
  <Words>623</Words>
  <Application>Microsoft Office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vt:lpstr>
      <vt:lpstr>Avenir Next Medium</vt:lpstr>
      <vt:lpstr>Avenir Next Regular</vt:lpstr>
      <vt:lpstr>Calibri</vt:lpstr>
      <vt:lpstr>Gotham-Bold</vt:lpstr>
      <vt:lpstr>Museo Slab 700</vt:lpstr>
      <vt:lpstr>ECU Purple1</vt:lpstr>
      <vt:lpstr>Financial Services Workshop Budget Office Overview</vt:lpstr>
      <vt:lpstr>University Budget Office Building 165 – 209 East 3rd Street</vt:lpstr>
      <vt:lpstr>University Budget Office  </vt:lpstr>
      <vt:lpstr>Why Develop an All-Funds Budget  </vt:lpstr>
      <vt:lpstr>All Funds Budget Template- Summary</vt:lpstr>
      <vt:lpstr>Unit Level</vt:lpstr>
      <vt:lpstr>All Funds Budget – Exclusions</vt:lpstr>
      <vt:lpstr>All Funds Budget Anticipated Timeline</vt:lpstr>
      <vt:lpstr>Student Travel</vt:lpstr>
      <vt:lpstr>Budget Office Email Changes Effective May 1st </vt:lpstr>
      <vt:lpstr>Position Control Effective May 1st </vt:lpstr>
      <vt:lpstr>B22 and B44 Update</vt:lpstr>
      <vt:lpstr>Looking Ahead</vt:lpstr>
      <vt:lpstr>University Budget Office 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Everett, Patrick</cp:lastModifiedBy>
  <cp:revision>16</cp:revision>
  <dcterms:created xsi:type="dcterms:W3CDTF">2017-09-21T17:48:24Z</dcterms:created>
  <dcterms:modified xsi:type="dcterms:W3CDTF">2023-04-25T17:41:54Z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0x01010094A4F2354B52FE4A8243A06CCE9CD288</vt:lpwstr>
  </property>
</Properties>
</file>