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0" r:id="rId3"/>
    <p:sldId id="271" r:id="rId4"/>
    <p:sldId id="293" r:id="rId5"/>
    <p:sldId id="270" r:id="rId6"/>
    <p:sldId id="274" r:id="rId7"/>
    <p:sldId id="292" r:id="rId8"/>
    <p:sldId id="259" r:id="rId9"/>
    <p:sldId id="261" r:id="rId10"/>
    <p:sldId id="262" r:id="rId11"/>
    <p:sldId id="263" r:id="rId12"/>
    <p:sldId id="268" r:id="rId13"/>
    <p:sldId id="265" r:id="rId14"/>
    <p:sldId id="266" r:id="rId15"/>
    <p:sldId id="267" r:id="rId16"/>
    <p:sldId id="269" r:id="rId17"/>
    <p:sldId id="272" r:id="rId18"/>
    <p:sldId id="273" r:id="rId19"/>
    <p:sldId id="282" r:id="rId20"/>
    <p:sldId id="283" r:id="rId21"/>
    <p:sldId id="291" r:id="rId22"/>
    <p:sldId id="281" r:id="rId23"/>
    <p:sldId id="284" r:id="rId24"/>
    <p:sldId id="285" r:id="rId25"/>
    <p:sldId id="286" r:id="rId26"/>
    <p:sldId id="287" r:id="rId27"/>
    <p:sldId id="288" r:id="rId28"/>
    <p:sldId id="289" r:id="rId29"/>
    <p:sldId id="279" r:id="rId30"/>
    <p:sldId id="278" r:id="rId31"/>
    <p:sldId id="280" r:id="rId32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C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672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35B91E-F21B-46B3-9A60-296851D066E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28400F-BC0B-45F5-BD5E-AAACD54A2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3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D5105C-0487-480F-BF7D-0FCDF093D28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752786-D828-4CF9-942D-ACAF812A7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5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24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to consider….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75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to consider….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02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to consider….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55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to consider….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91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to consider….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72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to consider….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88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to consider….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99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to consider….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90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to consider….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85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to consider….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73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to consider….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08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to consider….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90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to consider….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45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to consider….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07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to consider….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0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IRS Publication 463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IRS Publication 463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IRS Publication 463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5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</a:t>
            </a:r>
            <a:r>
              <a:rPr lang="en-US" baseline="0"/>
              <a:t>to consider….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31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</a:t>
            </a:r>
            <a:r>
              <a:rPr lang="en-US" baseline="0"/>
              <a:t>to consider….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to consider….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items</a:t>
            </a:r>
            <a:r>
              <a:rPr lang="en-US" baseline="0" dirty="0"/>
              <a:t> to consider….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2786-D828-4CF9-942D-ACAF812A76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2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1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8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2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2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8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3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0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4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6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3354-4B3E-5242-9EDA-E1A29164985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7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ecu.edu/syscoor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ecu.edu/syscoor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give.ecu.ed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yoro@ecu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Templat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0"/>
            <a:ext cx="9165056" cy="5150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2023 ECU Financial Services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Foundation Funds Overview</a:t>
            </a:r>
          </a:p>
        </p:txBody>
      </p:sp>
    </p:spTree>
    <p:extLst>
      <p:ext uri="{BB962C8B-B14F-4D97-AF65-F5344CB8AC3E}">
        <p14:creationId xmlns:p14="http://schemas.microsoft.com/office/powerpoint/2010/main" val="167502824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Foundation Expenditure Policies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Approval Process: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8229600" cy="296346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Expenditures must be approved by the assigned fund manager or by an individual with delegated authority up to certain dollar limits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Both Foundations have delegated authority approval </a:t>
            </a:r>
            <a:r>
              <a:rPr lang="en-US" sz="1600" u="sng" dirty="0">
                <a:solidFill>
                  <a:schemeClr val="bg1"/>
                </a:solidFill>
                <a:latin typeface="Garamond" panose="02020404030301010803" pitchFamily="18" charset="0"/>
              </a:rPr>
              <a:t>up to $2,500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Scholarship disbursements MUST be approved by the fund manager (no delegation allowed) 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Certain situations may require additional levels of approvals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ALL expenditures are reviewed and approved by the Financial Services teams at the respective foundation</a:t>
            </a:r>
          </a:p>
          <a:p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Foundation Expenditure Policies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Payment Process: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8229600" cy="296346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Foundations utilize the University’s payment processes and follow its requirements to the extent possible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Accounts Payable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Payroll (for employee awards and moving expenses)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Financial Aid (for student awards/scholarships)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ProCard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Use of personal credit/debit cards and reimbursements should be the last option for payment methods</a:t>
            </a:r>
          </a:p>
          <a:p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Foundation Expenditure Policies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Questions to Ask Yourself: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8229600" cy="296346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Do you have funds available?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Does the expenditure meet the purpose of the fund you intend to use?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Is this expenditure reasonable and prudent?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“Newspaper test” - would be comfortable with the expenditure and amount being made public?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Has the fund manager (or designee) approved the use of funds?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Do you have all of your supporting documentation for the expenditure?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Does the expenditure comply with University policies?</a:t>
            </a:r>
          </a:p>
          <a:p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4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Common Foundation Expenditures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151335"/>
            <a:ext cx="4040188" cy="344328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University-related travel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Event expenses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Moving expenses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Business meals</a:t>
            </a:r>
          </a:p>
          <a:p>
            <a:pPr lvl="1"/>
            <a:r>
              <a:rPr lang="en-US" sz="1600" u="sng" dirty="0">
                <a:solidFill>
                  <a:schemeClr val="bg1"/>
                </a:solidFill>
                <a:latin typeface="Garamond" panose="02020404030301010803" pitchFamily="18" charset="0"/>
              </a:rPr>
              <a:t>Non-University guests MUST participate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Entertainment </a:t>
            </a:r>
          </a:p>
          <a:p>
            <a:pPr lvl="1"/>
            <a:r>
              <a:rPr lang="en-US" sz="1600" u="sng" dirty="0">
                <a:solidFill>
                  <a:schemeClr val="bg1"/>
                </a:solidFill>
                <a:latin typeface="Garamond" panose="02020404030301010803" pitchFamily="18" charset="0"/>
              </a:rPr>
              <a:t>Non-University guests MUST participate</a:t>
            </a:r>
          </a:p>
          <a:p>
            <a:pPr marL="342900" lvl="1" indent="-342900">
              <a:buFont typeface="Arial"/>
              <a:buChar char="•"/>
            </a:pP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6" y="1151335"/>
            <a:ext cx="4041775" cy="3443287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Tips (up to 20%)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Awards to employees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Awards/gifts to non-University personnel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Residents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Research participants</a:t>
            </a:r>
            <a:endParaRPr lang="en-US" sz="1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Retirement awards/gifts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Flowers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9082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Prohibited Foundation Expenditures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151335"/>
            <a:ext cx="4040188" cy="34432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Contributions to other 501(c)(3) entities</a:t>
            </a:r>
          </a:p>
          <a:p>
            <a:pPr>
              <a:defRPr/>
            </a:pPr>
            <a:r>
              <a:rPr lang="en-US" alt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Expenses for personal benefit</a:t>
            </a:r>
          </a:p>
          <a:p>
            <a:pPr>
              <a:defRPr/>
            </a:pPr>
            <a:r>
              <a:rPr lang="en-US" alt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Purchase or rental of clothing (excluding performance costumes)</a:t>
            </a:r>
          </a:p>
          <a:p>
            <a:pPr>
              <a:defRPr/>
            </a:pPr>
            <a:r>
              <a:rPr lang="en-US" alt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Parking permits for University employees</a:t>
            </a:r>
          </a:p>
          <a:p>
            <a:pPr>
              <a:defRPr/>
            </a:pPr>
            <a:r>
              <a:rPr lang="en-US" alt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Political contributions</a:t>
            </a:r>
          </a:p>
          <a:p>
            <a:pPr>
              <a:defRPr/>
            </a:pPr>
            <a:r>
              <a:rPr lang="en-US" alt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Fines</a:t>
            </a:r>
          </a:p>
          <a:p>
            <a:pPr marL="342900" lvl="1" indent="-342900">
              <a:buFont typeface="Arial"/>
              <a:buChar char="•"/>
            </a:pP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6" y="1151335"/>
            <a:ext cx="4041775" cy="34432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Birthday or going-away parties</a:t>
            </a:r>
          </a:p>
          <a:p>
            <a:pPr>
              <a:defRPr/>
            </a:pPr>
            <a:r>
              <a:rPr lang="en-US" alt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Gifts represented as being from an individual</a:t>
            </a:r>
          </a:p>
          <a:p>
            <a:pPr>
              <a:defRPr/>
            </a:pPr>
            <a:r>
              <a:rPr lang="en-US" alt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Lavish expenditures</a:t>
            </a:r>
          </a:p>
          <a:p>
            <a:pPr marL="0" indent="0">
              <a:buNone/>
              <a:defRPr/>
            </a:pPr>
            <a:endParaRPr lang="en-US" alt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endParaRPr lang="en-US" alt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Image result for prohibited">
            <a:extLst>
              <a:ext uri="{FF2B5EF4-FFF2-40B4-BE49-F238E27FC236}">
                <a16:creationId xmlns:a16="http://schemas.microsoft.com/office/drawing/2014/main" id="{B61794F0-7084-4C52-9D88-B8515C67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2" y="2659857"/>
            <a:ext cx="2286001" cy="202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5332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ProCard &amp; Foundation Funds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Follow all ProCard policies and procedures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Documentation requirements DO NOT change when using ProCard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Does the expenditure meet the purpose of the fund?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Is this expenditure reasonable?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Do you have fund manager approval?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Do you have funds available?</a:t>
            </a: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Allocate your charges appropriately – if you are not sure about a FOAP...</a:t>
            </a:r>
            <a:r>
              <a:rPr lang="en-US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ASK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Upload all supporting documentation in Chrome River</a:t>
            </a:r>
            <a:endParaRPr lang="en-US" sz="1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2202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Scholarships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Annual contribution deadline for scholarship funding cycle is 12/31</a:t>
            </a:r>
          </a:p>
          <a:p>
            <a:endParaRPr lang="en-US" sz="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When can we expect funding information from Foundations?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Initial information provided around 12/1 for planning purposes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Final funding availability provided mid-January</a:t>
            </a:r>
          </a:p>
          <a:p>
            <a:pPr lvl="1"/>
            <a:endParaRPr lang="en-US" sz="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What to consider when deciding how much to award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Annual endowment spending rate (if applicable)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Is this a multi-year scholarship commitment?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Does the scholarship have a defined award amount or minimum?</a:t>
            </a:r>
          </a:p>
        </p:txBody>
      </p:sp>
    </p:spTree>
    <p:extLst>
      <p:ext uri="{BB962C8B-B14F-4D97-AF65-F5344CB8AC3E}">
        <p14:creationId xmlns:p14="http://schemas.microsoft.com/office/powerpoint/2010/main" val="163376036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New Foundation Funds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Want to set up a new fund?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Contact the foundation office to discuss requirements and purpose</a:t>
            </a:r>
            <a:endParaRPr lang="en-US" altLang="en-US" sz="1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New fund minimums: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Endowment funds – $25,000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Current-use funds (‘A’ or ‘T’) - $5,000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If requirements are not met, the foundations reserve the right to close the fund and move monies to another appropriate fund</a:t>
            </a:r>
          </a:p>
        </p:txBody>
      </p:sp>
    </p:spTree>
    <p:extLst>
      <p:ext uri="{BB962C8B-B14F-4D97-AF65-F5344CB8AC3E}">
        <p14:creationId xmlns:p14="http://schemas.microsoft.com/office/powerpoint/2010/main" val="323619299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Decoding the Fund number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Fund types and uses:</a:t>
            </a:r>
          </a:p>
          <a:p>
            <a:pPr lvl="1">
              <a:defRPr/>
            </a:pPr>
            <a:r>
              <a:rPr lang="en-US" altLang="en-US" sz="1600" u="sng" dirty="0">
                <a:solidFill>
                  <a:schemeClr val="bg1"/>
                </a:solidFill>
                <a:latin typeface="Garamond" panose="02020404030301010803" pitchFamily="18" charset="0"/>
              </a:rPr>
              <a:t>First letter</a:t>
            </a: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 indicates the foundation (E = ECU Foundation, M = M&amp;HSF, A = Alumni,       P = Pirate Club)</a:t>
            </a:r>
          </a:p>
          <a:p>
            <a:pPr lvl="1">
              <a:defRPr/>
            </a:pPr>
            <a:r>
              <a:rPr lang="en-US" altLang="en-US" sz="1600" u="sng" dirty="0">
                <a:solidFill>
                  <a:schemeClr val="bg1"/>
                </a:solidFill>
                <a:latin typeface="Garamond" panose="02020404030301010803" pitchFamily="18" charset="0"/>
              </a:rPr>
              <a:t>Second letter</a:t>
            </a: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  indicates fund type</a:t>
            </a:r>
            <a:endParaRPr lang="en-US" altLang="en-US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2">
              <a:defRPr/>
            </a:pPr>
            <a:r>
              <a:rPr lang="en-US" altLang="en-US" sz="1200" dirty="0">
                <a:solidFill>
                  <a:schemeClr val="bg1"/>
                </a:solidFill>
                <a:latin typeface="Garamond" panose="02020404030301010803" pitchFamily="18" charset="0"/>
              </a:rPr>
              <a:t>A – Annually funded </a:t>
            </a:r>
            <a:r>
              <a:rPr lang="en-US" altLang="en-US" sz="12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(spendable)</a:t>
            </a:r>
            <a:r>
              <a:rPr lang="en-US" altLang="en-US" sz="1200" dirty="0">
                <a:solidFill>
                  <a:schemeClr val="bg1"/>
                </a:solidFill>
                <a:latin typeface="Garamond" panose="02020404030301010803" pitchFamily="18" charset="0"/>
              </a:rPr>
              <a:t>			C – Endowment corpus </a:t>
            </a:r>
            <a:r>
              <a:rPr lang="en-US" altLang="en-US" sz="12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(non-spendable)</a:t>
            </a:r>
          </a:p>
          <a:p>
            <a:pPr lvl="2">
              <a:defRPr/>
            </a:pPr>
            <a:r>
              <a:rPr lang="en-US" altLang="en-US" sz="1200" dirty="0">
                <a:solidFill>
                  <a:schemeClr val="bg1"/>
                </a:solidFill>
                <a:latin typeface="Garamond" panose="02020404030301010803" pitchFamily="18" charset="0"/>
              </a:rPr>
              <a:t>T – Temporarily restricted </a:t>
            </a:r>
            <a:r>
              <a:rPr lang="en-US" altLang="en-US" sz="12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(spendable)</a:t>
            </a:r>
            <a:r>
              <a:rPr lang="en-US" altLang="en-US" sz="1200" dirty="0">
                <a:solidFill>
                  <a:schemeClr val="bg1"/>
                </a:solidFill>
                <a:latin typeface="Garamond" panose="02020404030301010803" pitchFamily="18" charset="0"/>
              </a:rPr>
              <a:t>		R – Endowment earnings </a:t>
            </a:r>
            <a:r>
              <a:rPr lang="en-US" altLang="en-US" sz="12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(non-spendable)</a:t>
            </a:r>
          </a:p>
          <a:p>
            <a:pPr lvl="2">
              <a:defRPr/>
            </a:pPr>
            <a:r>
              <a:rPr lang="en-US" altLang="en-US" sz="1200" dirty="0">
                <a:solidFill>
                  <a:schemeClr val="bg1"/>
                </a:solidFill>
                <a:latin typeface="Garamond" panose="02020404030301010803" pitchFamily="18" charset="0"/>
              </a:rPr>
              <a:t>E – Endowment expendable </a:t>
            </a:r>
            <a:r>
              <a:rPr lang="en-US" altLang="en-US" sz="12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(spendable)</a:t>
            </a:r>
          </a:p>
          <a:p>
            <a:pPr lvl="2">
              <a:defRPr/>
            </a:pPr>
            <a:endParaRPr lang="en-US" altLang="en-US" sz="800" b="1" u="sng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730250" lvl="2" indent="0">
              <a:buNone/>
              <a:defRPr/>
            </a:pPr>
            <a:r>
              <a:rPr lang="en-US" altLang="en-US" sz="16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Example Fund numbers</a:t>
            </a: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marL="730250" lvl="2" indent="0">
              <a:buNone/>
              <a:defRPr/>
            </a:pP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ME7680 = ECU M&amp;HS Foundation endowment expendable fund (will have a corresponding C&amp;R)</a:t>
            </a:r>
          </a:p>
          <a:p>
            <a:pPr marL="730250" lvl="2" indent="0">
              <a:buNone/>
              <a:defRPr/>
            </a:pP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EA5620 = ECU Foundation annually funded (typically scholarship funds)</a:t>
            </a:r>
          </a:p>
          <a:p>
            <a:pPr lvl="2">
              <a:defRPr/>
            </a:pPr>
            <a:endParaRPr lang="en-US" altLang="en-US" sz="12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2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Foundation Funds &amp; Banner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Do NOT use Self Service Banner for foundation funds</a:t>
            </a:r>
          </a:p>
          <a:p>
            <a:endParaRPr lang="en-US" sz="1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alt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Banner 9 is the preferred method for accessing foundation fund information</a:t>
            </a:r>
          </a:p>
          <a:p>
            <a:pPr lvl="1"/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Firefox or Chrome work best with Banner 9</a:t>
            </a:r>
          </a:p>
          <a:p>
            <a:pPr lvl="1"/>
            <a:endParaRPr lang="en-US" altLang="en-US" sz="1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lvl="1" indent="-342900">
              <a:buFont typeface="Arial"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Quick queries (ODS based) are available on the Systems Coordination website</a:t>
            </a:r>
          </a:p>
          <a:p>
            <a:pPr lvl="1"/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www.ecu.edu/syscoord/</a:t>
            </a:r>
          </a:p>
          <a:p>
            <a:pPr lvl="1"/>
            <a:endParaRPr lang="en-US" altLang="en-US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60490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Slide_NewBrandPur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>
                <a:solidFill>
                  <a:schemeClr val="bg1"/>
                </a:solidFill>
                <a:latin typeface="Garamond" panose="02020404030301010803" pitchFamily="18" charset="0"/>
              </a:rPr>
              <a:t>Opening Doors Open Minds to Foundation Funds</a:t>
            </a:r>
            <a:endParaRPr lang="en-US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Content Placeholder 5" descr="A picture containing LEGO, toy, purple&#10;&#10;Description automatically generated">
            <a:extLst>
              <a:ext uri="{FF2B5EF4-FFF2-40B4-BE49-F238E27FC236}">
                <a16:creationId xmlns:a16="http://schemas.microsoft.com/office/drawing/2014/main" id="{75D11386-4E9E-453E-9F17-3D6CFA7DC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9611" y="1200150"/>
            <a:ext cx="4384777" cy="3394075"/>
          </a:xfrm>
        </p:spPr>
      </p:pic>
    </p:spTree>
    <p:extLst>
      <p:ext uri="{BB962C8B-B14F-4D97-AF65-F5344CB8AC3E}">
        <p14:creationId xmlns:p14="http://schemas.microsoft.com/office/powerpoint/2010/main" val="211704114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782" y="0"/>
            <a:ext cx="9865520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Systems Coordination Quick Queries</a:t>
            </a:r>
            <a:b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2000" u="sng" dirty="0">
                <a:solidFill>
                  <a:schemeClr val="bg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www.ecu.edu/syscoord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EDAFC3-FD6D-4B2D-8CEB-5492F83E5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632" y="1063229"/>
            <a:ext cx="6808935" cy="338018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D7D4423-952F-4D77-8C9E-5D6CFB80A329}"/>
              </a:ext>
            </a:extLst>
          </p:cNvPr>
          <p:cNvSpPr/>
          <p:nvPr/>
        </p:nvSpPr>
        <p:spPr>
          <a:xfrm>
            <a:off x="1884893" y="2324650"/>
            <a:ext cx="1151223" cy="1907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0099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833" y="64655"/>
            <a:ext cx="9865520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Systems Coordination Quick Queries</a:t>
            </a:r>
            <a:b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2000" u="sng" dirty="0">
                <a:solidFill>
                  <a:schemeClr val="bg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www.ecu.edu/syscoord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3FE11-0392-43C8-992A-CFC51F828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510" y="1246103"/>
            <a:ext cx="6742545" cy="334867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D7D4423-952F-4D77-8C9E-5D6CFB80A329}"/>
              </a:ext>
            </a:extLst>
          </p:cNvPr>
          <p:cNvSpPr/>
          <p:nvPr/>
        </p:nvSpPr>
        <p:spPr>
          <a:xfrm>
            <a:off x="5994400" y="3386113"/>
            <a:ext cx="1930400" cy="713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5274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Banner 9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50080" b="3505"/>
          <a:stretch/>
        </p:blipFill>
        <p:spPr>
          <a:xfrm>
            <a:off x="1532547" y="1063229"/>
            <a:ext cx="6078905" cy="33048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999597" y="2210348"/>
            <a:ext cx="1151223" cy="1907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8400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Fund Balance - FGITBSR</a:t>
            </a:r>
            <a:endParaRPr lang="en-US" sz="3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50230" b="40032"/>
          <a:stretch/>
        </p:blipFill>
        <p:spPr>
          <a:xfrm>
            <a:off x="717475" y="1063230"/>
            <a:ext cx="7709050" cy="26123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0211" y="3032650"/>
            <a:ext cx="1098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  <a:latin typeface="Garamond" panose="02020404030301010803" pitchFamily="18" charset="0"/>
              </a:rPr>
              <a:t>Current 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  <a:latin typeface="Garamond" panose="02020404030301010803" pitchFamily="18" charset="0"/>
              </a:rPr>
              <a:t>Fund Balance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400719" y="2651300"/>
            <a:ext cx="208940" cy="39450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0999" y="1535564"/>
            <a:ext cx="755421" cy="26161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FF"/>
                </a:solidFill>
                <a:latin typeface="Garamond" panose="02020404030301010803" pitchFamily="18" charset="0"/>
              </a:rPr>
              <a:t>Revenues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7373" y="1535564"/>
            <a:ext cx="796918" cy="26161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latin typeface="Garamond" panose="02020404030301010803" pitchFamily="18" charset="0"/>
              </a:rPr>
              <a:t>Expenses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186420" y="1797174"/>
            <a:ext cx="1069794" cy="479367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2"/>
          </p:cNvCxnSpPr>
          <p:nvPr/>
        </p:nvCxnSpPr>
        <p:spPr>
          <a:xfrm>
            <a:off x="6765832" y="1797174"/>
            <a:ext cx="529633" cy="386862"/>
          </a:xfrm>
          <a:prstGeom prst="straightConnector1">
            <a:avLst/>
          </a:prstGeom>
          <a:ln w="12700">
            <a:solidFill>
              <a:srgbClr val="00CC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934141" y="2465727"/>
            <a:ext cx="1866637" cy="1855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153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Transaction Summary - FGIBDST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50000" b="47662"/>
          <a:stretch/>
        </p:blipFill>
        <p:spPr>
          <a:xfrm>
            <a:off x="768837" y="1063229"/>
            <a:ext cx="7606326" cy="22393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06095" y="2960288"/>
            <a:ext cx="1151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Garamond" panose="02020404030301010803" pitchFamily="18" charset="0"/>
              </a:rPr>
              <a:t>YTD Activity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226226" y="2052466"/>
            <a:ext cx="832497" cy="90782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8837" y="3386433"/>
            <a:ext cx="541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Garamond" panose="02020404030301010803" pitchFamily="18" charset="0"/>
              </a:rPr>
              <a:t>** NOTE:  Revenue lines total to “Revenue Control” on FGITBSR</a:t>
            </a:r>
          </a:p>
          <a:p>
            <a:r>
              <a:rPr lang="en-US" sz="1400" b="1" dirty="0">
                <a:solidFill>
                  <a:schemeClr val="bg1"/>
                </a:solidFill>
                <a:latin typeface="Garamond" panose="02020404030301010803" pitchFamily="18" charset="0"/>
              </a:rPr>
              <a:t>                    Expense lines total to “Expense Control” on FGITBSR</a:t>
            </a:r>
          </a:p>
        </p:txBody>
      </p:sp>
    </p:spTree>
    <p:extLst>
      <p:ext uri="{BB962C8B-B14F-4D97-AF65-F5344CB8AC3E}">
        <p14:creationId xmlns:p14="http://schemas.microsoft.com/office/powerpoint/2010/main" val="206299129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Transaction Detail - FGITRND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50153" b="47934"/>
          <a:stretch/>
        </p:blipFill>
        <p:spPr>
          <a:xfrm>
            <a:off x="696254" y="1063229"/>
            <a:ext cx="7751491" cy="22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5517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Transaction Detail - FGITRND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50000" b="39488"/>
          <a:stretch/>
        </p:blipFill>
        <p:spPr>
          <a:xfrm>
            <a:off x="653678" y="1063229"/>
            <a:ext cx="7836644" cy="26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4399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Transaction Detail - FGITRND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49923" b="28045"/>
          <a:stretch/>
        </p:blipFill>
        <p:spPr>
          <a:xfrm>
            <a:off x="666881" y="1063229"/>
            <a:ext cx="7810237" cy="31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6470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Transaction Detail – Excel Worksheet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62184" b="56926"/>
          <a:stretch/>
        </p:blipFill>
        <p:spPr>
          <a:xfrm>
            <a:off x="683296" y="1063229"/>
            <a:ext cx="7777408" cy="24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8645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Questions?</a:t>
            </a:r>
            <a:endParaRPr lang="en-US" sz="3200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69" y="1200150"/>
            <a:ext cx="3388861" cy="3394075"/>
          </a:xfrm>
        </p:spPr>
      </p:pic>
    </p:spTree>
    <p:extLst>
      <p:ext uri="{BB962C8B-B14F-4D97-AF65-F5344CB8AC3E}">
        <p14:creationId xmlns:p14="http://schemas.microsoft.com/office/powerpoint/2010/main" val="383738488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08" y="490346"/>
            <a:ext cx="3070242" cy="19537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8" y="2345092"/>
            <a:ext cx="2914240" cy="1363484"/>
          </a:xfrm>
          <a:prstGeom prst="rect">
            <a:avLst/>
          </a:prstGeom>
        </p:spPr>
      </p:pic>
      <p:pic>
        <p:nvPicPr>
          <p:cNvPr id="1026" name="Picture 2" descr="ECU Foundation primary - PurpleGol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8" y="490346"/>
            <a:ext cx="3022545" cy="143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47" y="2934482"/>
            <a:ext cx="4636556" cy="11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0986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Contacts – ECU Foundation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Vacant, Controller</a:t>
            </a:r>
          </a:p>
          <a:p>
            <a:pPr>
              <a:defRPr/>
            </a:pP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Heather Wiggins, Accountant </a:t>
            </a:r>
          </a:p>
          <a:p>
            <a:pPr lvl="1">
              <a:defRPr/>
            </a:pPr>
            <a:r>
              <a:rPr lang="en-US" altLang="en-US" sz="1400" u="sng" dirty="0">
                <a:solidFill>
                  <a:schemeClr val="bg1"/>
                </a:solidFill>
                <a:latin typeface="Garamond" panose="02020404030301010803" pitchFamily="18" charset="0"/>
              </a:rPr>
              <a:t>gardnerh@ecu.edu</a:t>
            </a:r>
            <a:r>
              <a:rPr lang="en-US" alt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or 737-5369</a:t>
            </a:r>
          </a:p>
          <a:p>
            <a:pPr marL="342900" lvl="2" indent="-342900">
              <a:defRPr/>
            </a:pP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Mark Sarfo, Accountant</a:t>
            </a:r>
          </a:p>
          <a:p>
            <a:pPr lvl="1">
              <a:defRPr/>
            </a:pPr>
            <a:r>
              <a:rPr lang="en-US" altLang="en-US" sz="1400" u="sng" dirty="0">
                <a:solidFill>
                  <a:schemeClr val="bg1"/>
                </a:solidFill>
                <a:latin typeface="Garamond" panose="02020404030301010803" pitchFamily="18" charset="0"/>
              </a:rPr>
              <a:t>sarfom22@ecu.edu</a:t>
            </a:r>
            <a:r>
              <a:rPr lang="en-US" alt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or 328-9574</a:t>
            </a:r>
          </a:p>
          <a:p>
            <a:pPr marL="342900" lvl="2" indent="-342900">
              <a:defRPr/>
            </a:pP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Candi High, Accountant (Alumni)</a:t>
            </a:r>
          </a:p>
          <a:p>
            <a:pPr lvl="1">
              <a:defRPr/>
            </a:pPr>
            <a:r>
              <a:rPr lang="en-US" altLang="en-US" sz="1400" u="sng" dirty="0">
                <a:solidFill>
                  <a:schemeClr val="bg1"/>
                </a:solidFill>
                <a:latin typeface="Garamond" panose="02020404030301010803" pitchFamily="18" charset="0"/>
              </a:rPr>
              <a:t>highc@ecu.edu</a:t>
            </a:r>
            <a:r>
              <a:rPr lang="en-US" alt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or 328-0604</a:t>
            </a:r>
          </a:p>
          <a:p>
            <a:pPr marL="342900" lvl="2" indent="-342900">
              <a:defRPr/>
            </a:pP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Tonya Jones, Administrative Support Specialist</a:t>
            </a:r>
          </a:p>
          <a:p>
            <a:pPr lvl="1">
              <a:defRPr/>
            </a:pPr>
            <a:r>
              <a:rPr lang="en-US" altLang="en-US" sz="1400" u="sng" dirty="0">
                <a:solidFill>
                  <a:schemeClr val="bg1"/>
                </a:solidFill>
                <a:latin typeface="Garamond" panose="02020404030301010803" pitchFamily="18" charset="0"/>
              </a:rPr>
              <a:t>wilsonto@ecu.edu</a:t>
            </a:r>
            <a:r>
              <a:rPr lang="en-US" alt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or 328-9553</a:t>
            </a:r>
          </a:p>
          <a:p>
            <a:pPr lvl="1">
              <a:defRPr/>
            </a:pPr>
            <a:endParaRPr lang="en-US" altLang="en-US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955624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Contacts – ECU M&amp;HS Foundation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Joel Stocks, Controller</a:t>
            </a:r>
          </a:p>
          <a:p>
            <a:pPr lvl="1">
              <a:defRPr/>
            </a:pPr>
            <a:r>
              <a:rPr lang="en-US" altLang="en-US" sz="1600" u="sng" dirty="0">
                <a:solidFill>
                  <a:schemeClr val="bg1"/>
                </a:solidFill>
                <a:latin typeface="Garamond" panose="02020404030301010803" pitchFamily="18" charset="0"/>
              </a:rPr>
              <a:t>stocksj15@ecu.edu</a:t>
            </a: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 or 744-2068</a:t>
            </a:r>
          </a:p>
          <a:p>
            <a:pPr>
              <a:defRPr/>
            </a:pP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Mandy King, Accountant </a:t>
            </a:r>
          </a:p>
          <a:p>
            <a:pPr lvl="1">
              <a:defRPr/>
            </a:pPr>
            <a:r>
              <a:rPr lang="en-US" altLang="en-US" sz="1600" u="sng" dirty="0">
                <a:solidFill>
                  <a:schemeClr val="bg1"/>
                </a:solidFill>
                <a:latin typeface="Garamond" panose="02020404030301010803" pitchFamily="18" charset="0"/>
              </a:rPr>
              <a:t>kinga@ecu.edu</a:t>
            </a: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 or 744-2170</a:t>
            </a:r>
          </a:p>
          <a:p>
            <a:pPr marL="342900" lvl="2" indent="-342900">
              <a:defRPr/>
            </a:pP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Tracy Gilland, Administrative Support Specialist</a:t>
            </a:r>
          </a:p>
          <a:p>
            <a:pPr lvl="1">
              <a:defRPr/>
            </a:pPr>
            <a:r>
              <a:rPr lang="en-US" altLang="en-US" sz="1600" u="sng" dirty="0">
                <a:solidFill>
                  <a:schemeClr val="bg1"/>
                </a:solidFill>
                <a:latin typeface="Garamond" panose="02020404030301010803" pitchFamily="18" charset="0"/>
              </a:rPr>
              <a:t>gillandt@ecu.edu</a:t>
            </a: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 or 744-3765</a:t>
            </a:r>
          </a:p>
        </p:txBody>
      </p:sp>
    </p:spTree>
    <p:extLst>
      <p:ext uri="{BB962C8B-B14F-4D97-AF65-F5344CB8AC3E}">
        <p14:creationId xmlns:p14="http://schemas.microsoft.com/office/powerpoint/2010/main" val="386099496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DC170F-1353-4B2B-BC98-FE2689390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53" y="717973"/>
            <a:ext cx="8344747" cy="6773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www.give.ecu.edu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7A79BF-DD46-4322-8629-CC2A0E3ED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30924" y="866775"/>
            <a:ext cx="5682151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134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Slide_NewBrandPur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FY2022</a:t>
            </a:r>
            <a:b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 Foundation Highlights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ECU Foundation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Total assets - $196 million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Contributions - $12.4 million</a:t>
            </a:r>
            <a:endParaRPr lang="en-US" sz="1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Support provided to ECU: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Scholarships - $4 million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Other programs - $6.4 million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ECU M&amp;HS Foundation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Total assets - $78.8 million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Contributions - $6.5 million</a:t>
            </a:r>
            <a:endParaRPr lang="en-US" sz="1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Support provided to ECU: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Scholarships - $1.1 million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Other programs - $1.9 million</a:t>
            </a:r>
          </a:p>
          <a:p>
            <a:endParaRPr lang="en-US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4379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Office of Gift Records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All gifts and sponsorships should be deposited through the Office of Gift Records to ensure the tax deductibility of the contribution</a:t>
            </a:r>
          </a:p>
          <a:p>
            <a:pPr>
              <a:defRPr/>
            </a:pPr>
            <a:endParaRPr lang="en-US" alt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What documentation to send to the Office of Gift Records:</a:t>
            </a:r>
          </a:p>
          <a:p>
            <a:pPr marL="742950" lvl="2" indent="-342900">
              <a:defRPr/>
            </a:pP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Check</a:t>
            </a:r>
          </a:p>
          <a:p>
            <a:pPr marL="742950" lvl="2" indent="-342900">
              <a:defRPr/>
            </a:pP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Is this a gift or non-gift item?</a:t>
            </a:r>
          </a:p>
          <a:p>
            <a:pPr marL="742950" lvl="2" indent="-342900">
              <a:defRPr/>
            </a:pP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Source of funds (donor, fundraiser, registrations, etc.)</a:t>
            </a:r>
          </a:p>
          <a:p>
            <a:pPr marL="742950" lvl="2" indent="-342900">
              <a:defRPr/>
            </a:pPr>
            <a:r>
              <a:rPr lang="en-US" alt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Fund designation</a:t>
            </a:r>
          </a:p>
          <a:p>
            <a:pPr marL="0" lvl="2" indent="0">
              <a:buNone/>
              <a:defRPr/>
            </a:pPr>
            <a:endParaRPr lang="en-US" sz="2000" b="1" u="sng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8974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Office of Gift Records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Secure lockbox in hallway</a:t>
            </a:r>
          </a:p>
          <a:p>
            <a:pPr marL="800100" lvl="3" indent="-342900">
              <a:defRPr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Need ONE Card to access building/suite 2200</a:t>
            </a:r>
          </a:p>
          <a:p>
            <a:pPr marL="800100" lvl="3" indent="-342900">
              <a:defRPr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Fill out gift records form with all necessary info</a:t>
            </a:r>
          </a:p>
          <a:p>
            <a:pPr marL="800100" lvl="3" indent="-342900">
              <a:defRPr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Deposit gift and form in lockbox </a:t>
            </a:r>
          </a:p>
          <a:p>
            <a:pPr marL="457200" lvl="3" indent="0">
              <a:buNone/>
              <a:defRPr/>
            </a:pPr>
            <a:endParaRPr lang="en-US" altLang="en-US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U-Stores for Foundation funds</a:t>
            </a:r>
          </a:p>
          <a:p>
            <a:pPr marL="800100" lvl="3" indent="-342900">
              <a:defRPr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Contact Robin Mayo about setting up for events - (</a:t>
            </a:r>
            <a:r>
              <a:rPr lang="en-US" sz="1600" b="1" u="sng" dirty="0">
                <a:solidFill>
                  <a:schemeClr val="bg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mayoro@ecu.edu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) </a:t>
            </a:r>
          </a:p>
          <a:p>
            <a:pPr marL="457200" lvl="3" indent="0">
              <a:buNone/>
              <a:defRPr/>
            </a:pPr>
            <a:endParaRPr lang="en-US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lvl="2" indent="-342900">
              <a:defRPr/>
            </a:pPr>
            <a:r>
              <a:rPr lang="en-US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ecugiftrecords@ecu.edu</a:t>
            </a:r>
          </a:p>
        </p:txBody>
      </p:sp>
    </p:spTree>
    <p:extLst>
      <p:ext uri="{BB962C8B-B14F-4D97-AF65-F5344CB8AC3E}">
        <p14:creationId xmlns:p14="http://schemas.microsoft.com/office/powerpoint/2010/main" val="193403076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Foundation Expenditure Policies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Each foundation has a board-approved policy </a:t>
            </a:r>
          </a:p>
          <a:p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Helps ensure that donor contributions are stewarded/used appropriately</a:t>
            </a: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Provides guidelines for using foundation funds, including: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Documentation requirements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Approval requirements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Payment process requirements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IRS requirements - Publications 463 &amp; 557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2629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Foundation Expenditure Policies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Documentation: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8229600" cy="296346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All invoices or receipts must provide an itemized list of expenses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Receipts/invoices from vendors must be originals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Business purpose of each expenditure must be clearly documented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Purpose must be consistent with the purpose of the fund, the mission of the Foundation, and the mission of the University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Provide other supporting documentation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Meeting/program agenda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List of attendees</a:t>
            </a:r>
          </a:p>
          <a:p>
            <a:pPr lvl="2"/>
            <a:endParaRPr lang="en-US" sz="1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9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20036</TotalTime>
  <Words>1297</Words>
  <Application>Microsoft Office PowerPoint</Application>
  <PresentationFormat>On-screen Show (16:9)</PresentationFormat>
  <Paragraphs>234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Garamond</vt:lpstr>
      <vt:lpstr>Times New Roman</vt:lpstr>
      <vt:lpstr>Office Theme</vt:lpstr>
      <vt:lpstr>2023 ECU Financial Services Workshop</vt:lpstr>
      <vt:lpstr>Opening Doors Open Minds to Foundation Funds</vt:lpstr>
      <vt:lpstr>PowerPoint Presentation</vt:lpstr>
      <vt:lpstr>www.give.ecu.edu </vt:lpstr>
      <vt:lpstr>FY2022  Foundation Highlights</vt:lpstr>
      <vt:lpstr>Office of Gift Records</vt:lpstr>
      <vt:lpstr>Office of Gift Records</vt:lpstr>
      <vt:lpstr>Foundation Expenditure Policies</vt:lpstr>
      <vt:lpstr>Foundation Expenditure Policies</vt:lpstr>
      <vt:lpstr>Foundation Expenditure Policies</vt:lpstr>
      <vt:lpstr>Foundation Expenditure Policies</vt:lpstr>
      <vt:lpstr>Foundation Expenditure Policies</vt:lpstr>
      <vt:lpstr>Common Foundation Expenditures</vt:lpstr>
      <vt:lpstr>Prohibited Foundation Expenditures</vt:lpstr>
      <vt:lpstr>ProCard &amp; Foundation Funds</vt:lpstr>
      <vt:lpstr>Scholarships</vt:lpstr>
      <vt:lpstr>New Foundation Funds</vt:lpstr>
      <vt:lpstr>Decoding the Fund number</vt:lpstr>
      <vt:lpstr>Foundation Funds &amp; Banner</vt:lpstr>
      <vt:lpstr>Systems Coordination Quick Queries www.ecu.edu/syscoord</vt:lpstr>
      <vt:lpstr>Systems Coordination Quick Queries www.ecu.edu/syscoord</vt:lpstr>
      <vt:lpstr>Banner 9</vt:lpstr>
      <vt:lpstr>Fund Balance - FGITBSR</vt:lpstr>
      <vt:lpstr>Transaction Summary - FGIBDST</vt:lpstr>
      <vt:lpstr>Transaction Detail - FGITRND</vt:lpstr>
      <vt:lpstr>Transaction Detail - FGITRND</vt:lpstr>
      <vt:lpstr>Transaction Detail - FGITRND</vt:lpstr>
      <vt:lpstr>Transaction Detail – Excel Worksheet</vt:lpstr>
      <vt:lpstr>Questions?</vt:lpstr>
      <vt:lpstr>Contacts – ECU Foundation</vt:lpstr>
      <vt:lpstr>Contacts – ECU M&amp;HS Foundation</vt:lpstr>
    </vt:vector>
  </TitlesOfParts>
  <Company>East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Clark</dc:creator>
  <cp:lastModifiedBy>Wiggins, Heather</cp:lastModifiedBy>
  <cp:revision>82</cp:revision>
  <cp:lastPrinted>2019-03-05T14:50:37Z</cp:lastPrinted>
  <dcterms:created xsi:type="dcterms:W3CDTF">2017-09-21T13:54:14Z</dcterms:created>
  <dcterms:modified xsi:type="dcterms:W3CDTF">2023-04-25T00:26:17Z</dcterms:modified>
</cp:coreProperties>
</file>