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5" r:id="rId1"/>
  </p:sldMasterIdLst>
  <p:notesMasterIdLst>
    <p:notesMasterId r:id="rId22"/>
  </p:notesMasterIdLst>
  <p:handoutMasterIdLst>
    <p:handoutMasterId r:id="rId23"/>
  </p:handoutMasterIdLst>
  <p:sldIdLst>
    <p:sldId id="256" r:id="rId2"/>
    <p:sldId id="293" r:id="rId3"/>
    <p:sldId id="259" r:id="rId4"/>
    <p:sldId id="260" r:id="rId5"/>
    <p:sldId id="299" r:id="rId6"/>
    <p:sldId id="263" r:id="rId7"/>
    <p:sldId id="264" r:id="rId8"/>
    <p:sldId id="265" r:id="rId9"/>
    <p:sldId id="266" r:id="rId10"/>
    <p:sldId id="267" r:id="rId11"/>
    <p:sldId id="268" r:id="rId12"/>
    <p:sldId id="296" r:id="rId13"/>
    <p:sldId id="301" r:id="rId14"/>
    <p:sldId id="302" r:id="rId15"/>
    <p:sldId id="303" r:id="rId16"/>
    <p:sldId id="304" r:id="rId17"/>
    <p:sldId id="305" r:id="rId18"/>
    <p:sldId id="306" r:id="rId19"/>
    <p:sldId id="307" r:id="rId20"/>
    <p:sldId id="300" r:id="rId21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2BE68C0-D525-4727-B974-B4703F243C98}">
          <p14:sldIdLst>
            <p14:sldId id="256"/>
            <p14:sldId id="293"/>
            <p14:sldId id="259"/>
            <p14:sldId id="260"/>
            <p14:sldId id="299"/>
            <p14:sldId id="263"/>
            <p14:sldId id="264"/>
            <p14:sldId id="265"/>
            <p14:sldId id="266"/>
            <p14:sldId id="267"/>
            <p14:sldId id="268"/>
            <p14:sldId id="296"/>
          </p14:sldIdLst>
        </p14:section>
        <p14:section name="Untitled Section" id="{03C67599-44C8-4D6C-AEA5-43841EB00FE4}">
          <p14:sldIdLst>
            <p14:sldId id="301"/>
            <p14:sldId id="302"/>
            <p14:sldId id="303"/>
            <p14:sldId id="304"/>
            <p14:sldId id="305"/>
            <p14:sldId id="306"/>
            <p14:sldId id="307"/>
            <p14:sldId id="30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702"/>
    <a:srgbClr val="592A8A"/>
    <a:srgbClr val="D3A9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18" autoAdjust="0"/>
    <p:restoredTop sz="92588" autoAdjust="0"/>
  </p:normalViewPr>
  <p:slideViewPr>
    <p:cSldViewPr>
      <p:cViewPr varScale="1">
        <p:scale>
          <a:sx n="79" d="100"/>
          <a:sy n="79" d="100"/>
        </p:scale>
        <p:origin x="1680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D08EBC-208B-426E-A42B-06E6E5563C6A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7F01E0-2050-48B5-88AD-5FD8B26980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5995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25A17EF-115B-4BB9-BF42-426DFD9E898A}" type="datetimeFigureOut">
              <a:rPr lang="en-US" smtClean="0"/>
              <a:pPr/>
              <a:t>4/13/2023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C4E7652-46AF-4259-BAE2-54978EA077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944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E7652-46AF-4259-BAE2-54978EA077C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957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sv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sv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6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2.sv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pPr algn="r"/>
            <a:fld id="{A2E209FB-7A34-414B-812A-BCC5C4256F49}" type="datetime1">
              <a:rPr lang="en-US" smtClean="0"/>
              <a:pPr algn="r"/>
              <a:t>4/13/2023</a:t>
            </a:fld>
            <a:endParaRPr lang="en-US" sz="1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60ADF86-DDA4-B56C-A436-EC1B45E445F2}"/>
              </a:ext>
            </a:extLst>
          </p:cNvPr>
          <p:cNvGrpSpPr/>
          <p:nvPr userDrawn="1"/>
        </p:nvGrpSpPr>
        <p:grpSpPr>
          <a:xfrm>
            <a:off x="-1" y="-10825"/>
            <a:ext cx="9144002" cy="6515395"/>
            <a:chOff x="-1" y="-10825"/>
            <a:chExt cx="9144002" cy="6515395"/>
          </a:xfrm>
        </p:grpSpPr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8C00C04E-4C73-A4DC-C630-E4027BFFDF4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duotone>
                <a:prstClr val="black"/>
                <a:srgbClr val="D3A985">
                  <a:tint val="45000"/>
                  <a:satMod val="400000"/>
                </a:srgbClr>
              </a:duotone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57200" y="-10825"/>
              <a:ext cx="3429000" cy="3181546"/>
            </a:xfrm>
            <a:prstGeom prst="rect">
              <a:avLst/>
            </a:prstGeom>
          </p:spPr>
        </p:pic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id="{9919CB7D-DE08-91C3-923B-D8A111C2CF3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duotone>
                <a:prstClr val="black"/>
                <a:srgbClr val="592A8A">
                  <a:tint val="45000"/>
                  <a:satMod val="400000"/>
                </a:srgbClr>
              </a:duotone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295401" y="-10825"/>
              <a:ext cx="7848600" cy="3522243"/>
            </a:xfrm>
            <a:prstGeom prst="rect">
              <a:avLst/>
            </a:prstGeom>
          </p:spPr>
        </p:pic>
        <p:pic>
          <p:nvPicPr>
            <p:cNvPr id="19" name="Graphic 18">
              <a:extLst>
                <a:ext uri="{FF2B5EF4-FFF2-40B4-BE49-F238E27FC236}">
                  <a16:creationId xmlns:a16="http://schemas.microsoft.com/office/drawing/2014/main" id="{1A991617-36FA-3468-2F6E-7D05C3C8967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duotone>
                <a:prstClr val="black"/>
                <a:srgbClr val="FFC702">
                  <a:tint val="45000"/>
                  <a:satMod val="400000"/>
                </a:srgbClr>
              </a:duotone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831825" y="2232482"/>
              <a:ext cx="1282976" cy="1108588"/>
            </a:xfrm>
            <a:prstGeom prst="rect">
              <a:avLst/>
            </a:prstGeom>
          </p:spPr>
        </p:pic>
        <p:pic>
          <p:nvPicPr>
            <p:cNvPr id="20" name="Graphic 19">
              <a:extLst>
                <a:ext uri="{FF2B5EF4-FFF2-40B4-BE49-F238E27FC236}">
                  <a16:creationId xmlns:a16="http://schemas.microsoft.com/office/drawing/2014/main" id="{C883CF0F-C685-8CB1-8005-7ECEFE6C07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>
              <a:duotone>
                <a:prstClr val="black"/>
                <a:srgbClr val="592A8A">
                  <a:tint val="45000"/>
                  <a:satMod val="400000"/>
                </a:srgbClr>
              </a:duotone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-1" y="2962082"/>
              <a:ext cx="2757625" cy="3542488"/>
            </a:xfrm>
            <a:prstGeom prst="rect">
              <a:avLst/>
            </a:prstGeom>
          </p:spPr>
        </p:pic>
        <p:pic>
          <p:nvPicPr>
            <p:cNvPr id="21" name="Graphic 20">
              <a:extLst>
                <a:ext uri="{FF2B5EF4-FFF2-40B4-BE49-F238E27FC236}">
                  <a16:creationId xmlns:a16="http://schemas.microsoft.com/office/drawing/2014/main" id="{127B124F-B8BD-430D-204C-329E8F01EB3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>
              <a:duotone>
                <a:prstClr val="black"/>
                <a:srgbClr val="592A8A">
                  <a:tint val="45000"/>
                  <a:satMod val="400000"/>
                </a:srgbClr>
              </a:duotone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2" y="2313169"/>
              <a:ext cx="2259131" cy="28955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44124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9E700-EF95-463F-B75A-2CDEC15C5A37}" type="datetimeFigureOut">
              <a:rPr lang="en-US" smtClean="0"/>
              <a:t>4/13/2023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www.website.com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49598980-D22C-4904-9F8F-3DB09B2ECD8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068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C6CC6-9B37-4318-8876-62F2332BE330}" type="datetimeFigureOut">
              <a:rPr lang="en-US" smtClean="0"/>
              <a:t>4/13/2023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www.website.com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49598980-D22C-4904-9F8F-3DB09B2ECD8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2415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C7781-F104-4BD5-BC26-3DB2DD695986}" type="datetimeFigureOut">
              <a:rPr lang="en-US" smtClean="0"/>
              <a:t>4/13/2023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www.website.com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49598980-D22C-4904-9F8F-3DB09B2ECD8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006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B9AD0-4BAD-48BB-B06C-62CAB66B1652}" type="datetimeFigureOut">
              <a:rPr lang="en-US" smtClean="0"/>
              <a:t>4/13/2023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www.website.com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49598980-D22C-4904-9F8F-3DB09B2ECD8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3680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47D66-9247-4313-B245-9F882A4407CD}" type="datetimeFigureOut">
              <a:rPr lang="en-US" smtClean="0"/>
              <a:t>4/13/2023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www.website.com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49598980-D22C-4904-9F8F-3DB09B2ECD8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7281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022A5-2C49-4E61-8AF1-56B5ABF57608}" type="datetimeFigureOut">
              <a:rPr lang="en-US" smtClean="0"/>
              <a:t>4/13/2023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www.website.com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49598980-D22C-4904-9F8F-3DB09B2ECD8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3864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1" y="6387910"/>
            <a:ext cx="990599" cy="228659"/>
          </a:xfrm>
        </p:spPr>
        <p:txBody>
          <a:bodyPr/>
          <a:lstStyle/>
          <a:p>
            <a:fld id="{1F1580A0-ED6C-4884-9FFE-87471827F59A}" type="datetimeFigureOut">
              <a:rPr lang="en-US" smtClean="0"/>
              <a:t>4/13/2023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3" y="6387910"/>
            <a:ext cx="3859795" cy="228660"/>
          </a:xfrm>
        </p:spPr>
        <p:txBody>
          <a:bodyPr/>
          <a:lstStyle/>
          <a:p>
            <a:r>
              <a:rPr lang="en-US"/>
              <a:t>www.website.com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49598980-D22C-4904-9F8F-3DB09B2ECD8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1848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74D98-3273-47CE-B312-A00AAFA2779F}" type="datetimeFigureOut">
              <a:rPr lang="en-US" smtClean="0"/>
              <a:t>4/13/2023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6" y="6365498"/>
            <a:ext cx="3859795" cy="228660"/>
          </a:xfrm>
        </p:spPr>
        <p:txBody>
          <a:bodyPr/>
          <a:lstStyle/>
          <a:p>
            <a:r>
              <a:rPr lang="en-US"/>
              <a:t>www.website.com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49598980-D22C-4904-9F8F-3DB09B2ECD8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5068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ABB0C64-AD16-4270-8323-3B986F4CAD10}"/>
              </a:ext>
            </a:extLst>
          </p:cNvPr>
          <p:cNvGrpSpPr/>
          <p:nvPr userDrawn="1"/>
        </p:nvGrpSpPr>
        <p:grpSpPr>
          <a:xfrm>
            <a:off x="5105399" y="3142"/>
            <a:ext cx="4038601" cy="1101851"/>
            <a:chOff x="5334000" y="-37306"/>
            <a:chExt cx="3281716" cy="895350"/>
          </a:xfrm>
        </p:grpSpPr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323EE1CF-2D6B-4E08-B98D-D9F9B919680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rgbClr val="FFC702">
                  <a:tint val="45000"/>
                  <a:satMod val="400000"/>
                </a:srgbClr>
              </a:duotone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448301" y="-37306"/>
              <a:ext cx="3167415" cy="609600"/>
            </a:xfrm>
            <a:prstGeom prst="rect">
              <a:avLst/>
            </a:prstGeom>
          </p:spPr>
        </p:pic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2AA44434-8959-4391-901A-0B056114A2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duotone>
                <a:prstClr val="black"/>
                <a:srgbClr val="592A8A">
                  <a:tint val="45000"/>
                  <a:satMod val="400000"/>
                </a:srgbClr>
              </a:duotone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334000" y="-37306"/>
              <a:ext cx="819150" cy="895350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3133CFB-98CB-4408-8818-24F931AC1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EE7E31-13F0-404F-BFFF-EE236EB5D4B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www.website.com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FC6F67-BAE4-413D-8066-1E361D5891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598980-D22C-4904-9F8F-3DB09B2ECD8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DF566D8F-E696-41DE-BA1C-A8D0C7F03E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25655"/>
            <a:ext cx="7726680" cy="571500"/>
          </a:xfrm>
        </p:spPr>
        <p:txBody>
          <a:bodyPr>
            <a:normAutofit/>
          </a:bodyPr>
          <a:lstStyle>
            <a:lvl1pPr marL="64008" indent="0">
              <a:buFont typeface="Arial" panose="020B0604020202020204" pitchFamily="34" charset="0"/>
              <a:buNone/>
              <a:defRPr sz="2000"/>
            </a:lvl1pPr>
            <a:lvl2pPr marL="537210" indent="0">
              <a:buNone/>
              <a:defRPr/>
            </a:lvl2pPr>
            <a:lvl3pPr marL="877824" indent="0">
              <a:buNone/>
              <a:defRPr/>
            </a:lvl3pPr>
            <a:lvl4pPr marL="1161288" indent="0">
              <a:buNone/>
              <a:defRPr/>
            </a:lvl4pPr>
            <a:lvl5pPr marL="1389888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96589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993E9-CEF0-47B7-AEA6-AFACC79966BA}" type="datetimeFigureOut">
              <a:rPr lang="en-US" smtClean="0"/>
              <a:t>4/13/2023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www.website.com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FEA1243F-3000-4347-94A4-FBDEAD3122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089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34F47-3A99-4701-A7D9-FE6C4D9DA92E}" type="datetimeFigureOut">
              <a:rPr lang="en-US" smtClean="0"/>
              <a:t>4/13/2023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www.website.com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49598980-D22C-4904-9F8F-3DB09B2ECD8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445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62588-EC5C-453B-A942-AA1C7EFEEF33}" type="datetimeFigureOut">
              <a:rPr lang="en-US" smtClean="0"/>
              <a:t>4/13/2023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www.website.com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FEA1243F-3000-4347-94A4-FBDEAD3122C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148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5D575-BDA5-4AAF-81DC-5D38C213A391}" type="datetimeFigureOut">
              <a:rPr lang="en-US" smtClean="0"/>
              <a:t>4/13/2023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www.website.com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49598980-D22C-4904-9F8F-3DB09B2ECD8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110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9C5B0-21BA-48EA-B067-5E37072B4F18}" type="datetimeFigureOut">
              <a:rPr lang="en-US" smtClean="0"/>
              <a:t>4/13/2023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www.website.com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49598980-D22C-4904-9F8F-3DB09B2ECD8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254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959AD-49F4-478E-A013-BE606CDD1B41}" type="datetimeFigureOut">
              <a:rPr lang="en-US" smtClean="0"/>
              <a:t>4/13/2023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www.website.com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49598980-D22C-4904-9F8F-3DB09B2ECD8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49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5E8D2-BCEE-4D3D-AE6D-93BD204BAD0C}" type="datetimeFigureOut">
              <a:rPr lang="en-US" smtClean="0"/>
              <a:t>4/13/2023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www.website.com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FEA1243F-3000-4347-94A4-FBDEAD3122C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01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F110E-D48F-4A61-BE6D-11D38A61FE05}" type="datetimeFigureOut">
              <a:rPr lang="en-US" smtClean="0"/>
              <a:t>4/13/2023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www.website.com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49598980-D22C-4904-9F8F-3DB09B2ECD8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247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7.sv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5.sv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4.png"/><Relationship Id="rId28" Type="http://schemas.openxmlformats.org/officeDocument/2006/relationships/image" Target="../media/image9.svg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svg"/><Relationship Id="rId27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0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0FE61780-2E25-4081-A2D9-4C0805256F67}" type="datetimeFigureOut">
              <a:rPr lang="en-US" smtClean="0"/>
              <a:t>4/13/2023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r>
              <a:rPr lang="en-US"/>
              <a:t>www.website.com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49598980-D22C-4904-9F8F-3DB09B2ECD84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60648FF-3D05-A50B-294C-24FD51BE1549}"/>
              </a:ext>
            </a:extLst>
          </p:cNvPr>
          <p:cNvGrpSpPr/>
          <p:nvPr userDrawn="1"/>
        </p:nvGrpSpPr>
        <p:grpSpPr>
          <a:xfrm>
            <a:off x="5105399" y="3142"/>
            <a:ext cx="4038601" cy="1101851"/>
            <a:chOff x="5334000" y="-37306"/>
            <a:chExt cx="3281716" cy="895350"/>
          </a:xfrm>
        </p:grpSpPr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72A7A961-8E48-EADF-2095-93C99432D29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>
              <a:duotone>
                <a:prstClr val="black"/>
                <a:srgbClr val="FFC702">
                  <a:tint val="45000"/>
                  <a:satMod val="400000"/>
                </a:srgbClr>
              </a:duotone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5448301" y="-37306"/>
              <a:ext cx="3167415" cy="609600"/>
            </a:xfrm>
            <a:prstGeom prst="rect">
              <a:avLst/>
            </a:prstGeom>
          </p:spPr>
        </p:pic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16AEE415-61CB-5B80-5518-0110C62D908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>
              <a:duotone>
                <a:prstClr val="black"/>
                <a:srgbClr val="592A8A">
                  <a:tint val="45000"/>
                  <a:satMod val="400000"/>
                </a:srgbClr>
              </a:duotone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p:blipFill>
          <p:spPr>
            <a:xfrm>
              <a:off x="5334000" y="-37306"/>
              <a:ext cx="819150" cy="895350"/>
            </a:xfrm>
            <a:prstGeom prst="rect">
              <a:avLst/>
            </a:prstGeom>
          </p:spPr>
        </p:pic>
      </p:grpSp>
      <p:pic>
        <p:nvPicPr>
          <p:cNvPr id="11" name="Graphic 10">
            <a:extLst>
              <a:ext uri="{FF2B5EF4-FFF2-40B4-BE49-F238E27FC236}">
                <a16:creationId xmlns:a16="http://schemas.microsoft.com/office/drawing/2014/main" id="{5A091C34-DAFB-9622-2D1E-B3691CDEBE05}"/>
              </a:ext>
            </a:extLst>
          </p:cNvPr>
          <p:cNvPicPr>
            <a:picLocks noChangeAspect="1"/>
          </p:cNvPicPr>
          <p:nvPr userDrawn="1"/>
        </p:nvPicPr>
        <p:blipFill>
          <a:blip r:embed="rId25">
            <a:duotone>
              <a:prstClr val="black"/>
              <a:srgbClr val="592A8A">
                <a:tint val="45000"/>
                <a:satMod val="400000"/>
              </a:srgbClr>
            </a:duotone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0" y="5307178"/>
            <a:ext cx="1219200" cy="1550822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7A7D1837-6907-F76E-48C2-65C42110A40C}"/>
              </a:ext>
            </a:extLst>
          </p:cNvPr>
          <p:cNvPicPr>
            <a:picLocks noChangeAspect="1"/>
          </p:cNvPicPr>
          <p:nvPr userDrawn="1"/>
        </p:nvPicPr>
        <p:blipFill>
          <a:blip r:embed="rId27">
            <a:duotone>
              <a:prstClr val="black"/>
              <a:srgbClr val="FFC702">
                <a:tint val="45000"/>
                <a:satMod val="400000"/>
              </a:srgbClr>
            </a:duotone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-16459" y="4545317"/>
            <a:ext cx="1248460" cy="1570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281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8" r:id="rId13"/>
    <p:sldLayoutId id="2147483729" r:id="rId14"/>
    <p:sldLayoutId id="2147483730" r:id="rId15"/>
    <p:sldLayoutId id="2147483731" r:id="rId16"/>
    <p:sldLayoutId id="2147483732" r:id="rId17"/>
    <p:sldLayoutId id="2147483733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m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m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m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m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tmp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huntermary15@ecu.edu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hyperlink" Target="mailto:bechtela16@ecu.edu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cleg.net/gascripts/statutes/statutelookup.pl?statute=116-36.1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FAEF28A3-012D-4640-B8B8-1EF6EAF723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3B2F1C2-14D3-4A53-B329-323795BCFD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3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94E879E-1515-4211-8F1B-B68A92B2C2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F7137E7D-1F4E-498A-97D1-0E1FE6FC6F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91375183-B6E5-43E0-B28F-39EC908385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267F36BD-A8AF-4304-A662-1007CC1748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15D9095F-2809-4A90-A032-250AC21C3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9027D7BF-C282-4477-A406-245C3F2652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AC3C43D8-426E-472E-A8E8-C41BF7A876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52DCAE0E-B8DE-4C42-A48F-FA0C8345AC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59647F54-801D-44AB-8284-EDDFF77631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" name="Picture 6" descr="Stars in the sky&#10;&#10;Description automatically generated with medium confidence">
            <a:extLst>
              <a:ext uri="{FF2B5EF4-FFF2-40B4-BE49-F238E27FC236}">
                <a16:creationId xmlns:a16="http://schemas.microsoft.com/office/drawing/2014/main" id="{9EB4D059-D2B9-BAA0-4B19-5C2AFE36EDE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44"/>
          <a:stretch/>
        </p:blipFill>
        <p:spPr>
          <a:xfrm>
            <a:off x="357813" y="466162"/>
            <a:ext cx="8428374" cy="3937502"/>
          </a:xfrm>
          <a:custGeom>
            <a:avLst/>
            <a:gdLst/>
            <a:ahLst/>
            <a:cxnLst/>
            <a:rect l="l" t="t" r="r" b="b"/>
            <a:pathLst>
              <a:path w="12191695" h="5020241">
                <a:moveTo>
                  <a:pt x="0" y="0"/>
                </a:moveTo>
                <a:lnTo>
                  <a:pt x="12191695" y="0"/>
                </a:lnTo>
                <a:lnTo>
                  <a:pt x="12191695" y="4057991"/>
                </a:lnTo>
                <a:lnTo>
                  <a:pt x="11914945" y="4110187"/>
                </a:lnTo>
                <a:lnTo>
                  <a:pt x="11639412" y="4159931"/>
                </a:lnTo>
                <a:lnTo>
                  <a:pt x="11362661" y="4208624"/>
                </a:lnTo>
                <a:lnTo>
                  <a:pt x="11084690" y="4250310"/>
                </a:lnTo>
                <a:lnTo>
                  <a:pt x="10807939" y="4292347"/>
                </a:lnTo>
                <a:lnTo>
                  <a:pt x="10529968" y="4331582"/>
                </a:lnTo>
                <a:lnTo>
                  <a:pt x="10255655" y="4365211"/>
                </a:lnTo>
                <a:lnTo>
                  <a:pt x="9977684" y="4397089"/>
                </a:lnTo>
                <a:lnTo>
                  <a:pt x="9700933" y="4426165"/>
                </a:lnTo>
                <a:lnTo>
                  <a:pt x="9429058" y="4451387"/>
                </a:lnTo>
                <a:lnTo>
                  <a:pt x="9153526" y="4476609"/>
                </a:lnTo>
                <a:lnTo>
                  <a:pt x="8881651" y="4497628"/>
                </a:lnTo>
                <a:lnTo>
                  <a:pt x="8609776" y="4514092"/>
                </a:lnTo>
                <a:lnTo>
                  <a:pt x="8339121" y="4531258"/>
                </a:lnTo>
                <a:lnTo>
                  <a:pt x="8070903" y="4545620"/>
                </a:lnTo>
                <a:lnTo>
                  <a:pt x="7805124" y="4555779"/>
                </a:lnTo>
                <a:lnTo>
                  <a:pt x="7539345" y="4564537"/>
                </a:lnTo>
                <a:lnTo>
                  <a:pt x="7276005" y="4572944"/>
                </a:lnTo>
                <a:lnTo>
                  <a:pt x="7016322" y="4576798"/>
                </a:lnTo>
                <a:lnTo>
                  <a:pt x="6756639" y="4581001"/>
                </a:lnTo>
                <a:lnTo>
                  <a:pt x="6500613" y="4583103"/>
                </a:lnTo>
                <a:lnTo>
                  <a:pt x="6247026" y="4581001"/>
                </a:lnTo>
                <a:lnTo>
                  <a:pt x="5995877" y="4581001"/>
                </a:lnTo>
                <a:lnTo>
                  <a:pt x="5747167" y="4576798"/>
                </a:lnTo>
                <a:lnTo>
                  <a:pt x="5503333" y="4570492"/>
                </a:lnTo>
                <a:lnTo>
                  <a:pt x="5261938" y="4564537"/>
                </a:lnTo>
                <a:lnTo>
                  <a:pt x="5025418" y="4557881"/>
                </a:lnTo>
                <a:lnTo>
                  <a:pt x="4790118" y="4547722"/>
                </a:lnTo>
                <a:lnTo>
                  <a:pt x="4558477" y="4536862"/>
                </a:lnTo>
                <a:lnTo>
                  <a:pt x="4331710" y="4527054"/>
                </a:lnTo>
                <a:lnTo>
                  <a:pt x="3889152" y="4499379"/>
                </a:lnTo>
                <a:lnTo>
                  <a:pt x="3464881" y="4469954"/>
                </a:lnTo>
                <a:lnTo>
                  <a:pt x="3057678" y="4439126"/>
                </a:lnTo>
                <a:lnTo>
                  <a:pt x="2672421" y="4405147"/>
                </a:lnTo>
                <a:lnTo>
                  <a:pt x="2304232" y="4369765"/>
                </a:lnTo>
                <a:lnTo>
                  <a:pt x="1962864" y="4331582"/>
                </a:lnTo>
                <a:lnTo>
                  <a:pt x="1642223" y="4294099"/>
                </a:lnTo>
                <a:lnTo>
                  <a:pt x="1347183" y="4256616"/>
                </a:lnTo>
                <a:lnTo>
                  <a:pt x="1076528" y="4221235"/>
                </a:lnTo>
                <a:lnTo>
                  <a:pt x="836351" y="4187605"/>
                </a:lnTo>
                <a:lnTo>
                  <a:pt x="619339" y="4155727"/>
                </a:lnTo>
                <a:lnTo>
                  <a:pt x="436464" y="4129104"/>
                </a:lnTo>
                <a:lnTo>
                  <a:pt x="282848" y="4103881"/>
                </a:lnTo>
                <a:lnTo>
                  <a:pt x="71932" y="4067800"/>
                </a:lnTo>
                <a:lnTo>
                  <a:pt x="1" y="4055539"/>
                </a:lnTo>
                <a:lnTo>
                  <a:pt x="1" y="5020241"/>
                </a:lnTo>
                <a:lnTo>
                  <a:pt x="0" y="5020241"/>
                </a:lnTo>
                <a:close/>
              </a:path>
            </a:pathLst>
          </a:custGeom>
        </p:spPr>
      </p:pic>
      <p:sp>
        <p:nvSpPr>
          <p:cNvPr id="25" name="Freeform 16">
            <a:extLst>
              <a:ext uri="{FF2B5EF4-FFF2-40B4-BE49-F238E27FC236}">
                <a16:creationId xmlns:a16="http://schemas.microsoft.com/office/drawing/2014/main" id="{E4F17063-EDA4-417B-946F-BA357F3B3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82142" y="3128074"/>
            <a:ext cx="2604045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D36F3EEA-55D4-4677-80E7-92D00B8F3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358392"/>
            <a:ext cx="9144000" cy="3033446"/>
          </a:xfrm>
          <a:custGeom>
            <a:avLst/>
            <a:gdLst>
              <a:gd name="connsiteX0" fmla="*/ 1 w 12192000"/>
              <a:gd name="connsiteY0" fmla="*/ 0 h 2802467"/>
              <a:gd name="connsiteX1" fmla="*/ 71932 w 12192000"/>
              <a:gd name="connsiteY1" fmla="*/ 12261 h 2802467"/>
              <a:gd name="connsiteX2" fmla="*/ 282848 w 12192000"/>
              <a:gd name="connsiteY2" fmla="*/ 48342 h 2802467"/>
              <a:gd name="connsiteX3" fmla="*/ 436464 w 12192000"/>
              <a:gd name="connsiteY3" fmla="*/ 73565 h 2802467"/>
              <a:gd name="connsiteX4" fmla="*/ 619339 w 12192000"/>
              <a:gd name="connsiteY4" fmla="*/ 100188 h 2802467"/>
              <a:gd name="connsiteX5" fmla="*/ 836351 w 12192000"/>
              <a:gd name="connsiteY5" fmla="*/ 132066 h 2802467"/>
              <a:gd name="connsiteX6" fmla="*/ 1076528 w 12192000"/>
              <a:gd name="connsiteY6" fmla="*/ 165696 h 2802467"/>
              <a:gd name="connsiteX7" fmla="*/ 1347183 w 12192000"/>
              <a:gd name="connsiteY7" fmla="*/ 201077 h 2802467"/>
              <a:gd name="connsiteX8" fmla="*/ 1642223 w 12192000"/>
              <a:gd name="connsiteY8" fmla="*/ 238560 h 2802467"/>
              <a:gd name="connsiteX9" fmla="*/ 1962864 w 12192000"/>
              <a:gd name="connsiteY9" fmla="*/ 276043 h 2802467"/>
              <a:gd name="connsiteX10" fmla="*/ 2304232 w 12192000"/>
              <a:gd name="connsiteY10" fmla="*/ 314226 h 2802467"/>
              <a:gd name="connsiteX11" fmla="*/ 2672421 w 12192000"/>
              <a:gd name="connsiteY11" fmla="*/ 349608 h 2802467"/>
              <a:gd name="connsiteX12" fmla="*/ 3057678 w 12192000"/>
              <a:gd name="connsiteY12" fmla="*/ 383587 h 2802467"/>
              <a:gd name="connsiteX13" fmla="*/ 3464881 w 12192000"/>
              <a:gd name="connsiteY13" fmla="*/ 414415 h 2802467"/>
              <a:gd name="connsiteX14" fmla="*/ 3889152 w 12192000"/>
              <a:gd name="connsiteY14" fmla="*/ 443840 h 2802467"/>
              <a:gd name="connsiteX15" fmla="*/ 4331710 w 12192000"/>
              <a:gd name="connsiteY15" fmla="*/ 471515 h 2802467"/>
              <a:gd name="connsiteX16" fmla="*/ 4558476 w 12192000"/>
              <a:gd name="connsiteY16" fmla="*/ 481323 h 2802467"/>
              <a:gd name="connsiteX17" fmla="*/ 4790118 w 12192000"/>
              <a:gd name="connsiteY17" fmla="*/ 492183 h 2802467"/>
              <a:gd name="connsiteX18" fmla="*/ 5025418 w 12192000"/>
              <a:gd name="connsiteY18" fmla="*/ 502342 h 2802467"/>
              <a:gd name="connsiteX19" fmla="*/ 5261937 w 12192000"/>
              <a:gd name="connsiteY19" fmla="*/ 508998 h 2802467"/>
              <a:gd name="connsiteX20" fmla="*/ 5503332 w 12192000"/>
              <a:gd name="connsiteY20" fmla="*/ 514953 h 2802467"/>
              <a:gd name="connsiteX21" fmla="*/ 5747166 w 12192000"/>
              <a:gd name="connsiteY21" fmla="*/ 521259 h 2802467"/>
              <a:gd name="connsiteX22" fmla="*/ 5995877 w 12192000"/>
              <a:gd name="connsiteY22" fmla="*/ 525462 h 2802467"/>
              <a:gd name="connsiteX23" fmla="*/ 6247026 w 12192000"/>
              <a:gd name="connsiteY23" fmla="*/ 525462 h 2802467"/>
              <a:gd name="connsiteX24" fmla="*/ 6500613 w 12192000"/>
              <a:gd name="connsiteY24" fmla="*/ 527564 h 2802467"/>
              <a:gd name="connsiteX25" fmla="*/ 6756639 w 12192000"/>
              <a:gd name="connsiteY25" fmla="*/ 525462 h 2802467"/>
              <a:gd name="connsiteX26" fmla="*/ 7016322 w 12192000"/>
              <a:gd name="connsiteY26" fmla="*/ 521259 h 2802467"/>
              <a:gd name="connsiteX27" fmla="*/ 7276005 w 12192000"/>
              <a:gd name="connsiteY27" fmla="*/ 517405 h 2802467"/>
              <a:gd name="connsiteX28" fmla="*/ 7539345 w 12192000"/>
              <a:gd name="connsiteY28" fmla="*/ 508998 h 2802467"/>
              <a:gd name="connsiteX29" fmla="*/ 7805124 w 12192000"/>
              <a:gd name="connsiteY29" fmla="*/ 500240 h 2802467"/>
              <a:gd name="connsiteX30" fmla="*/ 8070903 w 12192000"/>
              <a:gd name="connsiteY30" fmla="*/ 490081 h 2802467"/>
              <a:gd name="connsiteX31" fmla="*/ 8339121 w 12192000"/>
              <a:gd name="connsiteY31" fmla="*/ 475719 h 2802467"/>
              <a:gd name="connsiteX32" fmla="*/ 8609776 w 12192000"/>
              <a:gd name="connsiteY32" fmla="*/ 458553 h 2802467"/>
              <a:gd name="connsiteX33" fmla="*/ 8881651 w 12192000"/>
              <a:gd name="connsiteY33" fmla="*/ 442089 h 2802467"/>
              <a:gd name="connsiteX34" fmla="*/ 9153526 w 12192000"/>
              <a:gd name="connsiteY34" fmla="*/ 421070 h 2802467"/>
              <a:gd name="connsiteX35" fmla="*/ 9429058 w 12192000"/>
              <a:gd name="connsiteY35" fmla="*/ 395848 h 2802467"/>
              <a:gd name="connsiteX36" fmla="*/ 9700933 w 12192000"/>
              <a:gd name="connsiteY36" fmla="*/ 370626 h 2802467"/>
              <a:gd name="connsiteX37" fmla="*/ 9977684 w 12192000"/>
              <a:gd name="connsiteY37" fmla="*/ 341550 h 2802467"/>
              <a:gd name="connsiteX38" fmla="*/ 10255655 w 12192000"/>
              <a:gd name="connsiteY38" fmla="*/ 309672 h 2802467"/>
              <a:gd name="connsiteX39" fmla="*/ 10529968 w 12192000"/>
              <a:gd name="connsiteY39" fmla="*/ 276043 h 2802467"/>
              <a:gd name="connsiteX40" fmla="*/ 10807939 w 12192000"/>
              <a:gd name="connsiteY40" fmla="*/ 236808 h 2802467"/>
              <a:gd name="connsiteX41" fmla="*/ 11084690 w 12192000"/>
              <a:gd name="connsiteY41" fmla="*/ 194771 h 2802467"/>
              <a:gd name="connsiteX42" fmla="*/ 11362661 w 12192000"/>
              <a:gd name="connsiteY42" fmla="*/ 153085 h 2802467"/>
              <a:gd name="connsiteX43" fmla="*/ 11639412 w 12192000"/>
              <a:gd name="connsiteY43" fmla="*/ 104392 h 2802467"/>
              <a:gd name="connsiteX44" fmla="*/ 11914945 w 12192000"/>
              <a:gd name="connsiteY44" fmla="*/ 54648 h 2802467"/>
              <a:gd name="connsiteX45" fmla="*/ 12191696 w 12192000"/>
              <a:gd name="connsiteY45" fmla="*/ 2452 h 2802467"/>
              <a:gd name="connsiteX46" fmla="*/ 12191696 w 12192000"/>
              <a:gd name="connsiteY46" fmla="*/ 2236410 h 2802467"/>
              <a:gd name="connsiteX47" fmla="*/ 12192000 w 12192000"/>
              <a:gd name="connsiteY47" fmla="*/ 2236410 h 2802467"/>
              <a:gd name="connsiteX48" fmla="*/ 12192000 w 12192000"/>
              <a:gd name="connsiteY48" fmla="*/ 2802467 h 2802467"/>
              <a:gd name="connsiteX49" fmla="*/ 12191696 w 12192000"/>
              <a:gd name="connsiteY49" fmla="*/ 2802467 h 2802467"/>
              <a:gd name="connsiteX50" fmla="*/ 0 w 12192000"/>
              <a:gd name="connsiteY50" fmla="*/ 2802467 h 2802467"/>
              <a:gd name="connsiteX51" fmla="*/ 0 w 12192000"/>
              <a:gd name="connsiteY51" fmla="*/ 2236410 h 2802467"/>
              <a:gd name="connsiteX52" fmla="*/ 1 w 12192000"/>
              <a:gd name="connsiteY52" fmla="*/ 2236410 h 280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2192000" h="2802467">
                <a:moveTo>
                  <a:pt x="1" y="0"/>
                </a:moveTo>
                <a:lnTo>
                  <a:pt x="71932" y="12261"/>
                </a:lnTo>
                <a:lnTo>
                  <a:pt x="282848" y="48342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3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6"/>
                </a:lnTo>
                <a:lnTo>
                  <a:pt x="2672421" y="349608"/>
                </a:lnTo>
                <a:lnTo>
                  <a:pt x="3057678" y="383587"/>
                </a:lnTo>
                <a:lnTo>
                  <a:pt x="3464881" y="414415"/>
                </a:lnTo>
                <a:lnTo>
                  <a:pt x="3889152" y="443840"/>
                </a:lnTo>
                <a:lnTo>
                  <a:pt x="4331710" y="471515"/>
                </a:lnTo>
                <a:lnTo>
                  <a:pt x="4558476" y="481323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6" y="521259"/>
                </a:lnTo>
                <a:lnTo>
                  <a:pt x="5995877" y="525462"/>
                </a:lnTo>
                <a:lnTo>
                  <a:pt x="6247026" y="525462"/>
                </a:lnTo>
                <a:lnTo>
                  <a:pt x="6500613" y="527564"/>
                </a:lnTo>
                <a:lnTo>
                  <a:pt x="6756639" y="525462"/>
                </a:lnTo>
                <a:lnTo>
                  <a:pt x="7016322" y="521259"/>
                </a:lnTo>
                <a:lnTo>
                  <a:pt x="7276005" y="517405"/>
                </a:lnTo>
                <a:lnTo>
                  <a:pt x="7539345" y="508998"/>
                </a:lnTo>
                <a:lnTo>
                  <a:pt x="7805124" y="500240"/>
                </a:lnTo>
                <a:lnTo>
                  <a:pt x="8070903" y="490081"/>
                </a:lnTo>
                <a:lnTo>
                  <a:pt x="8339121" y="475719"/>
                </a:lnTo>
                <a:lnTo>
                  <a:pt x="8609776" y="458553"/>
                </a:lnTo>
                <a:lnTo>
                  <a:pt x="8881651" y="442089"/>
                </a:lnTo>
                <a:lnTo>
                  <a:pt x="9153526" y="421070"/>
                </a:lnTo>
                <a:lnTo>
                  <a:pt x="9429058" y="395848"/>
                </a:lnTo>
                <a:lnTo>
                  <a:pt x="9700933" y="370626"/>
                </a:lnTo>
                <a:lnTo>
                  <a:pt x="9977684" y="341550"/>
                </a:lnTo>
                <a:lnTo>
                  <a:pt x="10255655" y="309672"/>
                </a:lnTo>
                <a:lnTo>
                  <a:pt x="10529968" y="276043"/>
                </a:lnTo>
                <a:lnTo>
                  <a:pt x="10807939" y="236808"/>
                </a:lnTo>
                <a:lnTo>
                  <a:pt x="11084690" y="194771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236410"/>
                </a:lnTo>
                <a:lnTo>
                  <a:pt x="12192000" y="2236410"/>
                </a:lnTo>
                <a:lnTo>
                  <a:pt x="12192000" y="2802467"/>
                </a:lnTo>
                <a:lnTo>
                  <a:pt x="12191696" y="2802467"/>
                </a:lnTo>
                <a:lnTo>
                  <a:pt x="0" y="2802467"/>
                </a:lnTo>
                <a:lnTo>
                  <a:pt x="0" y="2236410"/>
                </a:lnTo>
                <a:lnTo>
                  <a:pt x="1" y="223641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5">
            <a:extLst>
              <a:ext uri="{FF2B5EF4-FFF2-40B4-BE49-F238E27FC236}">
                <a16:creationId xmlns:a16="http://schemas.microsoft.com/office/drawing/2014/main" id="{C91E93A7-6C7F-4F77-9CB0-280D958EF4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9144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Rectangle 1"/>
          <p:cNvSpPr>
            <a:spLocks noGrp="1"/>
          </p:cNvSpPr>
          <p:nvPr>
            <p:ph type="ctrTitle"/>
          </p:nvPr>
        </p:nvSpPr>
        <p:spPr>
          <a:xfrm>
            <a:off x="866216" y="4110824"/>
            <a:ext cx="3761443" cy="190897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>
                <a:solidFill>
                  <a:schemeClr val="tx1"/>
                </a:solidFill>
              </a:rPr>
              <a:t>Institutional Trust Funds Overview</a:t>
            </a:r>
          </a:p>
        </p:txBody>
      </p:sp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4781920" y="4110824"/>
            <a:ext cx="3579382" cy="19089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buFont typeface="Wingdings 3" charset="2"/>
              <a:buChar char=""/>
            </a:pPr>
            <a:endParaRPr lang="en-US" altLang="en-US" sz="100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buFont typeface="Wingdings 3" charset="2"/>
              <a:buChar char=""/>
            </a:pPr>
            <a:endParaRPr lang="en-US" altLang="en-US" sz="100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buFont typeface="Wingdings 3" charset="2"/>
              <a:buChar char=""/>
            </a:pPr>
            <a:endParaRPr lang="en-US" altLang="en-US" sz="100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buFont typeface="Wingdings 3" charset="2"/>
              <a:buChar char=""/>
            </a:pPr>
            <a:endParaRPr lang="en-US" altLang="en-US" sz="100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buFont typeface="Wingdings 3" charset="2"/>
              <a:buChar char=""/>
            </a:pPr>
            <a:r>
              <a:rPr lang="en-US" altLang="en-US" sz="1000" dirty="0">
                <a:solidFill>
                  <a:schemeClr val="tx1"/>
                </a:solidFill>
              </a:rPr>
              <a:t>East Carolina University</a:t>
            </a:r>
            <a:br>
              <a:rPr lang="en-US" altLang="en-US" sz="1000" dirty="0">
                <a:solidFill>
                  <a:schemeClr val="tx1"/>
                </a:solidFill>
              </a:rPr>
            </a:br>
            <a:r>
              <a:rPr lang="en-US" altLang="en-US" sz="1000" dirty="0">
                <a:solidFill>
                  <a:schemeClr val="tx1"/>
                </a:solidFill>
              </a:rPr>
              <a:t>Financial Services, MS 203</a:t>
            </a:r>
            <a:br>
              <a:rPr lang="en-US" altLang="en-US" sz="1000" dirty="0">
                <a:solidFill>
                  <a:schemeClr val="tx1"/>
                </a:solidFill>
              </a:rPr>
            </a:br>
            <a:r>
              <a:rPr lang="en-US" altLang="en-US" sz="1000" dirty="0">
                <a:solidFill>
                  <a:schemeClr val="tx1"/>
                </a:solidFill>
              </a:rPr>
              <a:t>Greenville Centre</a:t>
            </a:r>
          </a:p>
          <a:p>
            <a:pPr>
              <a:lnSpc>
                <a:spcPct val="90000"/>
              </a:lnSpc>
              <a:buFont typeface="Wingdings 3" charset="2"/>
              <a:buChar char=""/>
            </a:pPr>
            <a:r>
              <a:rPr lang="en-US" altLang="en-US" sz="1000" dirty="0">
                <a:solidFill>
                  <a:schemeClr val="tx1"/>
                </a:solidFill>
              </a:rPr>
              <a:t>2200 Charles Blvd</a:t>
            </a:r>
          </a:p>
          <a:p>
            <a:pPr>
              <a:lnSpc>
                <a:spcPct val="90000"/>
              </a:lnSpc>
              <a:buFont typeface="Wingdings 3" charset="2"/>
              <a:buChar char=""/>
            </a:pPr>
            <a:endParaRPr lang="en-US" altLang="en-US" sz="100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buFont typeface="Wingdings 3" charset="2"/>
              <a:buChar char=""/>
            </a:pPr>
            <a:endParaRPr lang="en-US" altLang="en-US" sz="1000">
              <a:solidFill>
                <a:schemeClr val="tx1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24E43EB-867C-4B35-9A5C-E435157C7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7C0F5DA-B59F-4F13-8BB8-FFD8F2C57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9CEA1DEC-CC9E-4776-9E08-048A15BFA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1942938" y="1881194"/>
            <a:ext cx="3299407" cy="330693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CE399CF-F4B8-4832-A8CB-B93F6B1EF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3122264" y="751601"/>
            <a:ext cx="6053670" cy="5354799"/>
          </a:xfrm>
          <a:custGeom>
            <a:avLst/>
            <a:gdLst>
              <a:gd name="connsiteX0" fmla="*/ 6053670 w 6053670"/>
              <a:gd name="connsiteY0" fmla="*/ 1098 h 7139732"/>
              <a:gd name="connsiteX1" fmla="*/ 6053670 w 6053670"/>
              <a:gd name="connsiteY1" fmla="*/ 1084479 h 7139732"/>
              <a:gd name="connsiteX2" fmla="*/ 6053670 w 6053670"/>
              <a:gd name="connsiteY2" fmla="*/ 1254558 h 7139732"/>
              <a:gd name="connsiteX3" fmla="*/ 6053670 w 6053670"/>
              <a:gd name="connsiteY3" fmla="*/ 7139732 h 7139732"/>
              <a:gd name="connsiteX4" fmla="*/ 0 w 6053670"/>
              <a:gd name="connsiteY4" fmla="*/ 7139732 h 7139732"/>
              <a:gd name="connsiteX5" fmla="*/ 0 w 6053670"/>
              <a:gd name="connsiteY5" fmla="*/ 1249853 h 7139732"/>
              <a:gd name="connsiteX6" fmla="*/ 0 w 6053670"/>
              <a:gd name="connsiteY6" fmla="*/ 1084479 h 7139732"/>
              <a:gd name="connsiteX7" fmla="*/ 0 w 6053670"/>
              <a:gd name="connsiteY7" fmla="*/ 0 h 7139732"/>
              <a:gd name="connsiteX8" fmla="*/ 35717 w 6053670"/>
              <a:gd name="connsiteY8" fmla="*/ 5488 h 7139732"/>
              <a:gd name="connsiteX9" fmla="*/ 140445 w 6053670"/>
              <a:gd name="connsiteY9" fmla="*/ 21641 h 7139732"/>
              <a:gd name="connsiteX10" fmla="*/ 216722 w 6053670"/>
              <a:gd name="connsiteY10" fmla="*/ 32932 h 7139732"/>
              <a:gd name="connsiteX11" fmla="*/ 307527 w 6053670"/>
              <a:gd name="connsiteY11" fmla="*/ 44850 h 7139732"/>
              <a:gd name="connsiteX12" fmla="*/ 415282 w 6053670"/>
              <a:gd name="connsiteY12" fmla="*/ 59121 h 7139732"/>
              <a:gd name="connsiteX13" fmla="*/ 534539 w 6053670"/>
              <a:gd name="connsiteY13" fmla="*/ 74175 h 7139732"/>
              <a:gd name="connsiteX14" fmla="*/ 668931 w 6053670"/>
              <a:gd name="connsiteY14" fmla="*/ 90014 h 7139732"/>
              <a:gd name="connsiteX15" fmla="*/ 815430 w 6053670"/>
              <a:gd name="connsiteY15" fmla="*/ 106794 h 7139732"/>
              <a:gd name="connsiteX16" fmla="*/ 974641 w 6053670"/>
              <a:gd name="connsiteY16" fmla="*/ 123574 h 7139732"/>
              <a:gd name="connsiteX17" fmla="*/ 1144144 w 6053670"/>
              <a:gd name="connsiteY17" fmla="*/ 140667 h 7139732"/>
              <a:gd name="connsiteX18" fmla="*/ 1326965 w 6053670"/>
              <a:gd name="connsiteY18" fmla="*/ 156506 h 7139732"/>
              <a:gd name="connsiteX19" fmla="*/ 1518261 w 6053670"/>
              <a:gd name="connsiteY19" fmla="*/ 171717 h 7139732"/>
              <a:gd name="connsiteX20" fmla="*/ 1720453 w 6053670"/>
              <a:gd name="connsiteY20" fmla="*/ 185518 h 7139732"/>
              <a:gd name="connsiteX21" fmla="*/ 1931121 w 6053670"/>
              <a:gd name="connsiteY21" fmla="*/ 198690 h 7139732"/>
              <a:gd name="connsiteX22" fmla="*/ 2150869 w 6053670"/>
              <a:gd name="connsiteY22" fmla="*/ 211079 h 7139732"/>
              <a:gd name="connsiteX23" fmla="*/ 2263467 w 6053670"/>
              <a:gd name="connsiteY23" fmla="*/ 215470 h 7139732"/>
              <a:gd name="connsiteX24" fmla="*/ 2378487 w 6053670"/>
              <a:gd name="connsiteY24" fmla="*/ 220332 h 7139732"/>
              <a:gd name="connsiteX25" fmla="*/ 2495323 w 6053670"/>
              <a:gd name="connsiteY25" fmla="*/ 224879 h 7139732"/>
              <a:gd name="connsiteX26" fmla="*/ 2612764 w 6053670"/>
              <a:gd name="connsiteY26" fmla="*/ 227859 h 7139732"/>
              <a:gd name="connsiteX27" fmla="*/ 2732627 w 6053670"/>
              <a:gd name="connsiteY27" fmla="*/ 230525 h 7139732"/>
              <a:gd name="connsiteX28" fmla="*/ 2853700 w 6053670"/>
              <a:gd name="connsiteY28" fmla="*/ 233348 h 7139732"/>
              <a:gd name="connsiteX29" fmla="*/ 2977195 w 6053670"/>
              <a:gd name="connsiteY29" fmla="*/ 235229 h 7139732"/>
              <a:gd name="connsiteX30" fmla="*/ 3101901 w 6053670"/>
              <a:gd name="connsiteY30" fmla="*/ 235229 h 7139732"/>
              <a:gd name="connsiteX31" fmla="*/ 3227817 w 6053670"/>
              <a:gd name="connsiteY31" fmla="*/ 236170 h 7139732"/>
              <a:gd name="connsiteX32" fmla="*/ 3354944 w 6053670"/>
              <a:gd name="connsiteY32" fmla="*/ 235229 h 7139732"/>
              <a:gd name="connsiteX33" fmla="*/ 3483887 w 6053670"/>
              <a:gd name="connsiteY33" fmla="*/ 233348 h 7139732"/>
              <a:gd name="connsiteX34" fmla="*/ 3612830 w 6053670"/>
              <a:gd name="connsiteY34" fmla="*/ 231623 h 7139732"/>
              <a:gd name="connsiteX35" fmla="*/ 3743590 w 6053670"/>
              <a:gd name="connsiteY35" fmla="*/ 227859 h 7139732"/>
              <a:gd name="connsiteX36" fmla="*/ 3875560 w 6053670"/>
              <a:gd name="connsiteY36" fmla="*/ 223938 h 7139732"/>
              <a:gd name="connsiteX37" fmla="*/ 4007530 w 6053670"/>
              <a:gd name="connsiteY37" fmla="*/ 219391 h 7139732"/>
              <a:gd name="connsiteX38" fmla="*/ 4140710 w 6053670"/>
              <a:gd name="connsiteY38" fmla="*/ 212961 h 7139732"/>
              <a:gd name="connsiteX39" fmla="*/ 4275102 w 6053670"/>
              <a:gd name="connsiteY39" fmla="*/ 205277 h 7139732"/>
              <a:gd name="connsiteX40" fmla="*/ 4410098 w 6053670"/>
              <a:gd name="connsiteY40" fmla="*/ 197907 h 7139732"/>
              <a:gd name="connsiteX41" fmla="*/ 4545096 w 6053670"/>
              <a:gd name="connsiteY41" fmla="*/ 188498 h 7139732"/>
              <a:gd name="connsiteX42" fmla="*/ 4681909 w 6053670"/>
              <a:gd name="connsiteY42" fmla="*/ 177207 h 7139732"/>
              <a:gd name="connsiteX43" fmla="*/ 4816905 w 6053670"/>
              <a:gd name="connsiteY43" fmla="*/ 165916 h 7139732"/>
              <a:gd name="connsiteX44" fmla="*/ 4954323 w 6053670"/>
              <a:gd name="connsiteY44" fmla="*/ 152899 h 7139732"/>
              <a:gd name="connsiteX45" fmla="*/ 5092347 w 6053670"/>
              <a:gd name="connsiteY45" fmla="*/ 138629 h 7139732"/>
              <a:gd name="connsiteX46" fmla="*/ 5228555 w 6053670"/>
              <a:gd name="connsiteY46" fmla="*/ 123574 h 7139732"/>
              <a:gd name="connsiteX47" fmla="*/ 5366578 w 6053670"/>
              <a:gd name="connsiteY47" fmla="*/ 106010 h 7139732"/>
              <a:gd name="connsiteX48" fmla="*/ 5503997 w 6053670"/>
              <a:gd name="connsiteY48" fmla="*/ 87192 h 7139732"/>
              <a:gd name="connsiteX49" fmla="*/ 5642020 w 6053670"/>
              <a:gd name="connsiteY49" fmla="*/ 68530 h 7139732"/>
              <a:gd name="connsiteX50" fmla="*/ 5779438 w 6053670"/>
              <a:gd name="connsiteY50" fmla="*/ 46733 h 7139732"/>
              <a:gd name="connsiteX51" fmla="*/ 5916251 w 6053670"/>
              <a:gd name="connsiteY51" fmla="*/ 24464 h 7139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7139732">
                <a:moveTo>
                  <a:pt x="6053670" y="1098"/>
                </a:moveTo>
                <a:lnTo>
                  <a:pt x="6053670" y="1084479"/>
                </a:lnTo>
                <a:lnTo>
                  <a:pt x="6053670" y="1254558"/>
                </a:lnTo>
                <a:lnTo>
                  <a:pt x="6053670" y="7139732"/>
                </a:lnTo>
                <a:lnTo>
                  <a:pt x="0" y="7139732"/>
                </a:lnTo>
                <a:lnTo>
                  <a:pt x="0" y="1249853"/>
                </a:lnTo>
                <a:lnTo>
                  <a:pt x="0" y="1084479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1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90" y="227859"/>
                </a:lnTo>
                <a:lnTo>
                  <a:pt x="3875560" y="223938"/>
                </a:lnTo>
                <a:lnTo>
                  <a:pt x="4007530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1F23E73A-FDC8-462C-83C1-3AA896144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9144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5565" y="1130603"/>
            <a:ext cx="2506831" cy="4596794"/>
          </a:xfrm>
        </p:spPr>
        <p:txBody>
          <a:bodyPr anchor="ctr">
            <a:normAutofit/>
          </a:bodyPr>
          <a:lstStyle/>
          <a:p>
            <a:r>
              <a:rPr lang="en-US" sz="2800">
                <a:solidFill>
                  <a:srgbClr val="EBEBEB"/>
                </a:solidFill>
              </a:rPr>
              <a:t>Agency  Funds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7557" y="437513"/>
            <a:ext cx="4126961" cy="5954325"/>
          </a:xfrm>
        </p:spPr>
        <p:txBody>
          <a:bodyPr anchor="ctr">
            <a:normAutofit/>
          </a:bodyPr>
          <a:lstStyle/>
          <a:p>
            <a:r>
              <a:rPr lang="en-US" altLang="en-US" sz="1700"/>
              <a:t>Begin with 8xxxxx</a:t>
            </a:r>
          </a:p>
          <a:p>
            <a:r>
              <a:rPr lang="en-US" altLang="en-US" sz="1700"/>
              <a:t>Funds Held for Others </a:t>
            </a:r>
          </a:p>
          <a:p>
            <a:r>
              <a:rPr lang="en-US" altLang="en-US" sz="1700"/>
              <a:t>Use account 26500 “Funds Held for Other Noncurrent” for all transactions including revenue deposited.  </a:t>
            </a:r>
          </a:p>
          <a:p>
            <a:r>
              <a:rPr lang="en-US" altLang="en-US" sz="1700"/>
              <a:t>If ProCard is used, prepare a Journal Entry monthly to moved expenses to 26500.</a:t>
            </a:r>
          </a:p>
          <a:p>
            <a:endParaRPr lang="en-US" sz="1700"/>
          </a:p>
          <a:p>
            <a:endParaRPr lang="en-US" sz="1700"/>
          </a:p>
        </p:txBody>
      </p:sp>
    </p:spTree>
    <p:extLst>
      <p:ext uri="{BB962C8B-B14F-4D97-AF65-F5344CB8AC3E}">
        <p14:creationId xmlns:p14="http://schemas.microsoft.com/office/powerpoint/2010/main" val="20187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24E43EB-867C-4B35-9A5C-E435157C7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7C0F5DA-B59F-4F13-8BB8-FFD8F2C57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9CEA1DEC-CC9E-4776-9E08-048A15BFA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1942938" y="1881194"/>
            <a:ext cx="3299407" cy="330693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CE399CF-F4B8-4832-A8CB-B93F6B1EF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3122264" y="751601"/>
            <a:ext cx="6053670" cy="5354799"/>
          </a:xfrm>
          <a:custGeom>
            <a:avLst/>
            <a:gdLst>
              <a:gd name="connsiteX0" fmla="*/ 6053670 w 6053670"/>
              <a:gd name="connsiteY0" fmla="*/ 1098 h 7139732"/>
              <a:gd name="connsiteX1" fmla="*/ 6053670 w 6053670"/>
              <a:gd name="connsiteY1" fmla="*/ 1084479 h 7139732"/>
              <a:gd name="connsiteX2" fmla="*/ 6053670 w 6053670"/>
              <a:gd name="connsiteY2" fmla="*/ 1254558 h 7139732"/>
              <a:gd name="connsiteX3" fmla="*/ 6053670 w 6053670"/>
              <a:gd name="connsiteY3" fmla="*/ 7139732 h 7139732"/>
              <a:gd name="connsiteX4" fmla="*/ 0 w 6053670"/>
              <a:gd name="connsiteY4" fmla="*/ 7139732 h 7139732"/>
              <a:gd name="connsiteX5" fmla="*/ 0 w 6053670"/>
              <a:gd name="connsiteY5" fmla="*/ 1249853 h 7139732"/>
              <a:gd name="connsiteX6" fmla="*/ 0 w 6053670"/>
              <a:gd name="connsiteY6" fmla="*/ 1084479 h 7139732"/>
              <a:gd name="connsiteX7" fmla="*/ 0 w 6053670"/>
              <a:gd name="connsiteY7" fmla="*/ 0 h 7139732"/>
              <a:gd name="connsiteX8" fmla="*/ 35717 w 6053670"/>
              <a:gd name="connsiteY8" fmla="*/ 5488 h 7139732"/>
              <a:gd name="connsiteX9" fmla="*/ 140445 w 6053670"/>
              <a:gd name="connsiteY9" fmla="*/ 21641 h 7139732"/>
              <a:gd name="connsiteX10" fmla="*/ 216722 w 6053670"/>
              <a:gd name="connsiteY10" fmla="*/ 32932 h 7139732"/>
              <a:gd name="connsiteX11" fmla="*/ 307527 w 6053670"/>
              <a:gd name="connsiteY11" fmla="*/ 44850 h 7139732"/>
              <a:gd name="connsiteX12" fmla="*/ 415282 w 6053670"/>
              <a:gd name="connsiteY12" fmla="*/ 59121 h 7139732"/>
              <a:gd name="connsiteX13" fmla="*/ 534539 w 6053670"/>
              <a:gd name="connsiteY13" fmla="*/ 74175 h 7139732"/>
              <a:gd name="connsiteX14" fmla="*/ 668931 w 6053670"/>
              <a:gd name="connsiteY14" fmla="*/ 90014 h 7139732"/>
              <a:gd name="connsiteX15" fmla="*/ 815430 w 6053670"/>
              <a:gd name="connsiteY15" fmla="*/ 106794 h 7139732"/>
              <a:gd name="connsiteX16" fmla="*/ 974641 w 6053670"/>
              <a:gd name="connsiteY16" fmla="*/ 123574 h 7139732"/>
              <a:gd name="connsiteX17" fmla="*/ 1144144 w 6053670"/>
              <a:gd name="connsiteY17" fmla="*/ 140667 h 7139732"/>
              <a:gd name="connsiteX18" fmla="*/ 1326965 w 6053670"/>
              <a:gd name="connsiteY18" fmla="*/ 156506 h 7139732"/>
              <a:gd name="connsiteX19" fmla="*/ 1518261 w 6053670"/>
              <a:gd name="connsiteY19" fmla="*/ 171717 h 7139732"/>
              <a:gd name="connsiteX20" fmla="*/ 1720453 w 6053670"/>
              <a:gd name="connsiteY20" fmla="*/ 185518 h 7139732"/>
              <a:gd name="connsiteX21" fmla="*/ 1931121 w 6053670"/>
              <a:gd name="connsiteY21" fmla="*/ 198690 h 7139732"/>
              <a:gd name="connsiteX22" fmla="*/ 2150869 w 6053670"/>
              <a:gd name="connsiteY22" fmla="*/ 211079 h 7139732"/>
              <a:gd name="connsiteX23" fmla="*/ 2263467 w 6053670"/>
              <a:gd name="connsiteY23" fmla="*/ 215470 h 7139732"/>
              <a:gd name="connsiteX24" fmla="*/ 2378487 w 6053670"/>
              <a:gd name="connsiteY24" fmla="*/ 220332 h 7139732"/>
              <a:gd name="connsiteX25" fmla="*/ 2495323 w 6053670"/>
              <a:gd name="connsiteY25" fmla="*/ 224879 h 7139732"/>
              <a:gd name="connsiteX26" fmla="*/ 2612764 w 6053670"/>
              <a:gd name="connsiteY26" fmla="*/ 227859 h 7139732"/>
              <a:gd name="connsiteX27" fmla="*/ 2732627 w 6053670"/>
              <a:gd name="connsiteY27" fmla="*/ 230525 h 7139732"/>
              <a:gd name="connsiteX28" fmla="*/ 2853700 w 6053670"/>
              <a:gd name="connsiteY28" fmla="*/ 233348 h 7139732"/>
              <a:gd name="connsiteX29" fmla="*/ 2977195 w 6053670"/>
              <a:gd name="connsiteY29" fmla="*/ 235229 h 7139732"/>
              <a:gd name="connsiteX30" fmla="*/ 3101901 w 6053670"/>
              <a:gd name="connsiteY30" fmla="*/ 235229 h 7139732"/>
              <a:gd name="connsiteX31" fmla="*/ 3227817 w 6053670"/>
              <a:gd name="connsiteY31" fmla="*/ 236170 h 7139732"/>
              <a:gd name="connsiteX32" fmla="*/ 3354944 w 6053670"/>
              <a:gd name="connsiteY32" fmla="*/ 235229 h 7139732"/>
              <a:gd name="connsiteX33" fmla="*/ 3483887 w 6053670"/>
              <a:gd name="connsiteY33" fmla="*/ 233348 h 7139732"/>
              <a:gd name="connsiteX34" fmla="*/ 3612830 w 6053670"/>
              <a:gd name="connsiteY34" fmla="*/ 231623 h 7139732"/>
              <a:gd name="connsiteX35" fmla="*/ 3743590 w 6053670"/>
              <a:gd name="connsiteY35" fmla="*/ 227859 h 7139732"/>
              <a:gd name="connsiteX36" fmla="*/ 3875560 w 6053670"/>
              <a:gd name="connsiteY36" fmla="*/ 223938 h 7139732"/>
              <a:gd name="connsiteX37" fmla="*/ 4007530 w 6053670"/>
              <a:gd name="connsiteY37" fmla="*/ 219391 h 7139732"/>
              <a:gd name="connsiteX38" fmla="*/ 4140710 w 6053670"/>
              <a:gd name="connsiteY38" fmla="*/ 212961 h 7139732"/>
              <a:gd name="connsiteX39" fmla="*/ 4275102 w 6053670"/>
              <a:gd name="connsiteY39" fmla="*/ 205277 h 7139732"/>
              <a:gd name="connsiteX40" fmla="*/ 4410098 w 6053670"/>
              <a:gd name="connsiteY40" fmla="*/ 197907 h 7139732"/>
              <a:gd name="connsiteX41" fmla="*/ 4545096 w 6053670"/>
              <a:gd name="connsiteY41" fmla="*/ 188498 h 7139732"/>
              <a:gd name="connsiteX42" fmla="*/ 4681909 w 6053670"/>
              <a:gd name="connsiteY42" fmla="*/ 177207 h 7139732"/>
              <a:gd name="connsiteX43" fmla="*/ 4816905 w 6053670"/>
              <a:gd name="connsiteY43" fmla="*/ 165916 h 7139732"/>
              <a:gd name="connsiteX44" fmla="*/ 4954323 w 6053670"/>
              <a:gd name="connsiteY44" fmla="*/ 152899 h 7139732"/>
              <a:gd name="connsiteX45" fmla="*/ 5092347 w 6053670"/>
              <a:gd name="connsiteY45" fmla="*/ 138629 h 7139732"/>
              <a:gd name="connsiteX46" fmla="*/ 5228555 w 6053670"/>
              <a:gd name="connsiteY46" fmla="*/ 123574 h 7139732"/>
              <a:gd name="connsiteX47" fmla="*/ 5366578 w 6053670"/>
              <a:gd name="connsiteY47" fmla="*/ 106010 h 7139732"/>
              <a:gd name="connsiteX48" fmla="*/ 5503997 w 6053670"/>
              <a:gd name="connsiteY48" fmla="*/ 87192 h 7139732"/>
              <a:gd name="connsiteX49" fmla="*/ 5642020 w 6053670"/>
              <a:gd name="connsiteY49" fmla="*/ 68530 h 7139732"/>
              <a:gd name="connsiteX50" fmla="*/ 5779438 w 6053670"/>
              <a:gd name="connsiteY50" fmla="*/ 46733 h 7139732"/>
              <a:gd name="connsiteX51" fmla="*/ 5916251 w 6053670"/>
              <a:gd name="connsiteY51" fmla="*/ 24464 h 7139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7139732">
                <a:moveTo>
                  <a:pt x="6053670" y="1098"/>
                </a:moveTo>
                <a:lnTo>
                  <a:pt x="6053670" y="1084479"/>
                </a:lnTo>
                <a:lnTo>
                  <a:pt x="6053670" y="1254558"/>
                </a:lnTo>
                <a:lnTo>
                  <a:pt x="6053670" y="7139732"/>
                </a:lnTo>
                <a:lnTo>
                  <a:pt x="0" y="7139732"/>
                </a:lnTo>
                <a:lnTo>
                  <a:pt x="0" y="1249853"/>
                </a:lnTo>
                <a:lnTo>
                  <a:pt x="0" y="1084479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1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90" y="227859"/>
                </a:lnTo>
                <a:lnTo>
                  <a:pt x="3875560" y="223938"/>
                </a:lnTo>
                <a:lnTo>
                  <a:pt x="4007530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1F23E73A-FDC8-462C-83C1-3AA896144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9144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5565" y="1130603"/>
            <a:ext cx="2506831" cy="4596794"/>
          </a:xfrm>
        </p:spPr>
        <p:txBody>
          <a:bodyPr anchor="ctr">
            <a:normAutofit/>
          </a:bodyPr>
          <a:lstStyle/>
          <a:p>
            <a:r>
              <a:rPr lang="en-US" altLang="en-US" sz="2800">
                <a:solidFill>
                  <a:srgbClr val="EBEBEB"/>
                </a:solidFill>
              </a:rPr>
              <a:t>Operation and Use of Trust Funds</a:t>
            </a:r>
            <a:endParaRPr lang="en-US" sz="2800">
              <a:solidFill>
                <a:srgbClr val="EBEBEB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7557" y="437513"/>
            <a:ext cx="4126961" cy="5954325"/>
          </a:xfrm>
        </p:spPr>
        <p:txBody>
          <a:bodyPr anchor="ctr">
            <a:normAutofit/>
          </a:bodyPr>
          <a:lstStyle/>
          <a:p>
            <a:r>
              <a:rPr lang="en-US" altLang="en-US" sz="1700"/>
              <a:t>Need to maintain a positive cash balance</a:t>
            </a:r>
          </a:p>
          <a:p>
            <a:r>
              <a:rPr lang="en-US" altLang="en-US" sz="1700"/>
              <a:t>Must be used as documented on the approved Fund Authority</a:t>
            </a:r>
          </a:p>
          <a:p>
            <a:r>
              <a:rPr lang="en-US" altLang="en-US" sz="1700"/>
              <a:t>Must follow ECU spending guidelines, and comply with UNC-FIT and the General Statutes</a:t>
            </a:r>
          </a:p>
          <a:p>
            <a:r>
              <a:rPr lang="en-US" altLang="en-US" sz="1700"/>
              <a:t>Requires VC approval to establish</a:t>
            </a:r>
          </a:p>
          <a:p>
            <a:r>
              <a:rPr lang="en-US" altLang="en-US" sz="1700"/>
              <a:t>Changes in scope, purpose, source of revenue, organizational code, etc. must be reported to the ITF Office</a:t>
            </a:r>
          </a:p>
          <a:p>
            <a:pPr lvl="1"/>
            <a:r>
              <a:rPr lang="en-US" altLang="en-US" sz="1700"/>
              <a:t>Requires an updated Fund Authority</a:t>
            </a:r>
          </a:p>
          <a:p>
            <a:pPr lvl="1"/>
            <a:r>
              <a:rPr lang="en-US" altLang="en-US" sz="1700"/>
              <a:t>A new fund may be required</a:t>
            </a:r>
          </a:p>
          <a:p>
            <a:endParaRPr lang="en-US" sz="1700"/>
          </a:p>
        </p:txBody>
      </p:sp>
    </p:spTree>
    <p:extLst>
      <p:ext uri="{BB962C8B-B14F-4D97-AF65-F5344CB8AC3E}">
        <p14:creationId xmlns:p14="http://schemas.microsoft.com/office/powerpoint/2010/main" val="26845608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88DD50E-1D2D-48C6-A470-79FB7F337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5F279D6-ED25-4D3F-9479-8ABB21867D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38D0B1B4-C487-47EF-B7D0-421066454C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956" y="643466"/>
            <a:ext cx="1478204" cy="5571067"/>
          </a:xfrm>
          <a:custGeom>
            <a:avLst/>
            <a:gdLst>
              <a:gd name="connsiteX0" fmla="*/ 0 w 1970939"/>
              <a:gd name="connsiteY0" fmla="*/ 0 h 5571067"/>
              <a:gd name="connsiteX1" fmla="*/ 1774861 w 1970939"/>
              <a:gd name="connsiteY1" fmla="*/ 0 h 5571067"/>
              <a:gd name="connsiteX2" fmla="*/ 1780256 w 1970939"/>
              <a:gd name="connsiteY2" fmla="*/ 32931 h 5571067"/>
              <a:gd name="connsiteX3" fmla="*/ 1802197 w 1970939"/>
              <a:gd name="connsiteY3" fmla="*/ 170349 h 5571067"/>
              <a:gd name="connsiteX4" fmla="*/ 1820981 w 1970939"/>
              <a:gd name="connsiteY4" fmla="*/ 308372 h 5571067"/>
              <a:gd name="connsiteX5" fmla="*/ 1839923 w 1970939"/>
              <a:gd name="connsiteY5" fmla="*/ 445791 h 5571067"/>
              <a:gd name="connsiteX6" fmla="*/ 1857602 w 1970939"/>
              <a:gd name="connsiteY6" fmla="*/ 583814 h 5571067"/>
              <a:gd name="connsiteX7" fmla="*/ 1872756 w 1970939"/>
              <a:gd name="connsiteY7" fmla="*/ 720022 h 5571067"/>
              <a:gd name="connsiteX8" fmla="*/ 1887120 w 1970939"/>
              <a:gd name="connsiteY8" fmla="*/ 858046 h 5571067"/>
              <a:gd name="connsiteX9" fmla="*/ 1900223 w 1970939"/>
              <a:gd name="connsiteY9" fmla="*/ 995464 h 5571067"/>
              <a:gd name="connsiteX10" fmla="*/ 1911588 w 1970939"/>
              <a:gd name="connsiteY10" fmla="*/ 1130461 h 5571067"/>
              <a:gd name="connsiteX11" fmla="*/ 1922953 w 1970939"/>
              <a:gd name="connsiteY11" fmla="*/ 1267274 h 5571067"/>
              <a:gd name="connsiteX12" fmla="*/ 1932424 w 1970939"/>
              <a:gd name="connsiteY12" fmla="*/ 1402271 h 5571067"/>
              <a:gd name="connsiteX13" fmla="*/ 1939842 w 1970939"/>
              <a:gd name="connsiteY13" fmla="*/ 1537267 h 5571067"/>
              <a:gd name="connsiteX14" fmla="*/ 1947577 w 1970939"/>
              <a:gd name="connsiteY14" fmla="*/ 1671659 h 5571067"/>
              <a:gd name="connsiteX15" fmla="*/ 1954049 w 1970939"/>
              <a:gd name="connsiteY15" fmla="*/ 1804840 h 5571067"/>
              <a:gd name="connsiteX16" fmla="*/ 1958627 w 1970939"/>
              <a:gd name="connsiteY16" fmla="*/ 1936810 h 5571067"/>
              <a:gd name="connsiteX17" fmla="*/ 1962573 w 1970939"/>
              <a:gd name="connsiteY17" fmla="*/ 2068780 h 5571067"/>
              <a:gd name="connsiteX18" fmla="*/ 1966361 w 1970939"/>
              <a:gd name="connsiteY18" fmla="*/ 2199539 h 5571067"/>
              <a:gd name="connsiteX19" fmla="*/ 1968098 w 1970939"/>
              <a:gd name="connsiteY19" fmla="*/ 2328482 h 5571067"/>
              <a:gd name="connsiteX20" fmla="*/ 1969992 w 1970939"/>
              <a:gd name="connsiteY20" fmla="*/ 2457425 h 5571067"/>
              <a:gd name="connsiteX21" fmla="*/ 1970939 w 1970939"/>
              <a:gd name="connsiteY21" fmla="*/ 2584552 h 5571067"/>
              <a:gd name="connsiteX22" fmla="*/ 1969992 w 1970939"/>
              <a:gd name="connsiteY22" fmla="*/ 2710469 h 5571067"/>
              <a:gd name="connsiteX23" fmla="*/ 1969992 w 1970939"/>
              <a:gd name="connsiteY23" fmla="*/ 2835174 h 5571067"/>
              <a:gd name="connsiteX24" fmla="*/ 1968098 w 1970939"/>
              <a:gd name="connsiteY24" fmla="*/ 2958669 h 5571067"/>
              <a:gd name="connsiteX25" fmla="*/ 1965256 w 1970939"/>
              <a:gd name="connsiteY25" fmla="*/ 3079742 h 5571067"/>
              <a:gd name="connsiteX26" fmla="*/ 1962573 w 1970939"/>
              <a:gd name="connsiteY26" fmla="*/ 3199605 h 5571067"/>
              <a:gd name="connsiteX27" fmla="*/ 1959574 w 1970939"/>
              <a:gd name="connsiteY27" fmla="*/ 3317046 h 5571067"/>
              <a:gd name="connsiteX28" fmla="*/ 1954996 w 1970939"/>
              <a:gd name="connsiteY28" fmla="*/ 3433882 h 5571067"/>
              <a:gd name="connsiteX29" fmla="*/ 1950103 w 1970939"/>
              <a:gd name="connsiteY29" fmla="*/ 3548902 h 5571067"/>
              <a:gd name="connsiteX30" fmla="*/ 1945683 w 1970939"/>
              <a:gd name="connsiteY30" fmla="*/ 3661500 h 5571067"/>
              <a:gd name="connsiteX31" fmla="*/ 1933213 w 1970939"/>
              <a:gd name="connsiteY31" fmla="*/ 3881248 h 5571067"/>
              <a:gd name="connsiteX32" fmla="*/ 1919953 w 1970939"/>
              <a:gd name="connsiteY32" fmla="*/ 4091916 h 5571067"/>
              <a:gd name="connsiteX33" fmla="*/ 1906063 w 1970939"/>
              <a:gd name="connsiteY33" fmla="*/ 4294109 h 5571067"/>
              <a:gd name="connsiteX34" fmla="*/ 1890751 w 1970939"/>
              <a:gd name="connsiteY34" fmla="*/ 4485405 h 5571067"/>
              <a:gd name="connsiteX35" fmla="*/ 1874809 w 1970939"/>
              <a:gd name="connsiteY35" fmla="*/ 4668226 h 5571067"/>
              <a:gd name="connsiteX36" fmla="*/ 1857602 w 1970939"/>
              <a:gd name="connsiteY36" fmla="*/ 4837728 h 5571067"/>
              <a:gd name="connsiteX37" fmla="*/ 1840713 w 1970939"/>
              <a:gd name="connsiteY37" fmla="*/ 4996940 h 5571067"/>
              <a:gd name="connsiteX38" fmla="*/ 1823823 w 1970939"/>
              <a:gd name="connsiteY38" fmla="*/ 5143439 h 5571067"/>
              <a:gd name="connsiteX39" fmla="*/ 1807880 w 1970939"/>
              <a:gd name="connsiteY39" fmla="*/ 5277830 h 5571067"/>
              <a:gd name="connsiteX40" fmla="*/ 1792726 w 1970939"/>
              <a:gd name="connsiteY40" fmla="*/ 5397087 h 5571067"/>
              <a:gd name="connsiteX41" fmla="*/ 1778362 w 1970939"/>
              <a:gd name="connsiteY41" fmla="*/ 5504843 h 5571067"/>
              <a:gd name="connsiteX42" fmla="*/ 1769613 w 1970939"/>
              <a:gd name="connsiteY42" fmla="*/ 5571067 h 5571067"/>
              <a:gd name="connsiteX43" fmla="*/ 0 w 1970939"/>
              <a:gd name="connsiteY43" fmla="*/ 5571067 h 5571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970939" h="5571067">
                <a:moveTo>
                  <a:pt x="0" y="0"/>
                </a:moveTo>
                <a:lnTo>
                  <a:pt x="1774861" y="0"/>
                </a:lnTo>
                <a:lnTo>
                  <a:pt x="1780256" y="32931"/>
                </a:lnTo>
                <a:lnTo>
                  <a:pt x="1802197" y="170349"/>
                </a:lnTo>
                <a:lnTo>
                  <a:pt x="1820981" y="308372"/>
                </a:lnTo>
                <a:lnTo>
                  <a:pt x="1839923" y="445791"/>
                </a:lnTo>
                <a:lnTo>
                  <a:pt x="1857602" y="583814"/>
                </a:lnTo>
                <a:lnTo>
                  <a:pt x="1872756" y="720022"/>
                </a:lnTo>
                <a:lnTo>
                  <a:pt x="1887120" y="858046"/>
                </a:lnTo>
                <a:lnTo>
                  <a:pt x="1900223" y="995464"/>
                </a:lnTo>
                <a:lnTo>
                  <a:pt x="1911588" y="1130461"/>
                </a:lnTo>
                <a:lnTo>
                  <a:pt x="1922953" y="1267274"/>
                </a:lnTo>
                <a:lnTo>
                  <a:pt x="1932424" y="1402271"/>
                </a:lnTo>
                <a:lnTo>
                  <a:pt x="1939842" y="1537267"/>
                </a:lnTo>
                <a:lnTo>
                  <a:pt x="1947577" y="1671659"/>
                </a:lnTo>
                <a:lnTo>
                  <a:pt x="1954049" y="1804840"/>
                </a:lnTo>
                <a:lnTo>
                  <a:pt x="1958627" y="1936810"/>
                </a:lnTo>
                <a:lnTo>
                  <a:pt x="1962573" y="2068780"/>
                </a:lnTo>
                <a:lnTo>
                  <a:pt x="1966361" y="2199539"/>
                </a:lnTo>
                <a:lnTo>
                  <a:pt x="1968098" y="2328482"/>
                </a:lnTo>
                <a:lnTo>
                  <a:pt x="1969992" y="2457425"/>
                </a:lnTo>
                <a:lnTo>
                  <a:pt x="1970939" y="2584552"/>
                </a:lnTo>
                <a:lnTo>
                  <a:pt x="1969992" y="2710469"/>
                </a:lnTo>
                <a:lnTo>
                  <a:pt x="1969992" y="2835174"/>
                </a:lnTo>
                <a:lnTo>
                  <a:pt x="1968098" y="2958669"/>
                </a:lnTo>
                <a:lnTo>
                  <a:pt x="1965256" y="3079742"/>
                </a:lnTo>
                <a:lnTo>
                  <a:pt x="1962573" y="3199605"/>
                </a:lnTo>
                <a:lnTo>
                  <a:pt x="1959574" y="3317046"/>
                </a:lnTo>
                <a:lnTo>
                  <a:pt x="1954996" y="3433882"/>
                </a:lnTo>
                <a:lnTo>
                  <a:pt x="1950103" y="3548902"/>
                </a:lnTo>
                <a:lnTo>
                  <a:pt x="1945683" y="3661500"/>
                </a:lnTo>
                <a:lnTo>
                  <a:pt x="1933213" y="3881248"/>
                </a:lnTo>
                <a:lnTo>
                  <a:pt x="1919953" y="4091916"/>
                </a:lnTo>
                <a:lnTo>
                  <a:pt x="1906063" y="4294109"/>
                </a:lnTo>
                <a:lnTo>
                  <a:pt x="1890751" y="4485405"/>
                </a:lnTo>
                <a:lnTo>
                  <a:pt x="1874809" y="4668226"/>
                </a:lnTo>
                <a:lnTo>
                  <a:pt x="1857602" y="4837728"/>
                </a:lnTo>
                <a:lnTo>
                  <a:pt x="1840713" y="4996940"/>
                </a:lnTo>
                <a:lnTo>
                  <a:pt x="1823823" y="5143439"/>
                </a:lnTo>
                <a:lnTo>
                  <a:pt x="1807880" y="5277830"/>
                </a:lnTo>
                <a:lnTo>
                  <a:pt x="1792726" y="5397087"/>
                </a:lnTo>
                <a:lnTo>
                  <a:pt x="1778362" y="5504843"/>
                </a:lnTo>
                <a:lnTo>
                  <a:pt x="1769613" y="5571067"/>
                </a:lnTo>
                <a:lnTo>
                  <a:pt x="0" y="557106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214736A-03B2-4B91-B0AF-B21213F3B9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25850" y="1778693"/>
            <a:ext cx="3209207" cy="459638"/>
          </a:xfrm>
          <a:custGeom>
            <a:avLst/>
            <a:gdLst>
              <a:gd name="connsiteX0" fmla="*/ 3195151 w 3209207"/>
              <a:gd name="connsiteY0" fmla="*/ 612847 h 612850"/>
              <a:gd name="connsiteX1" fmla="*/ 3029871 w 3209207"/>
              <a:gd name="connsiteY1" fmla="*/ 611146 h 612850"/>
              <a:gd name="connsiteX2" fmla="*/ 2949639 w 3209207"/>
              <a:gd name="connsiteY2" fmla="*/ 608906 h 612850"/>
              <a:gd name="connsiteX3" fmla="*/ 2978018 w 3209207"/>
              <a:gd name="connsiteY3" fmla="*/ 258115 h 612850"/>
              <a:gd name="connsiteX4" fmla="*/ 2944764 w 3209207"/>
              <a:gd name="connsiteY4" fmla="*/ 260801 h 612850"/>
              <a:gd name="connsiteX5" fmla="*/ 2806036 w 3209207"/>
              <a:gd name="connsiteY5" fmla="*/ 271446 h 612850"/>
              <a:gd name="connsiteX6" fmla="*/ 2666958 w 3209207"/>
              <a:gd name="connsiteY6" fmla="*/ 278917 h 612850"/>
              <a:gd name="connsiteX7" fmla="*/ 2528469 w 3209207"/>
              <a:gd name="connsiteY7" fmla="*/ 286593 h 612850"/>
              <a:gd name="connsiteX8" fmla="*/ 2389479 w 3209207"/>
              <a:gd name="connsiteY8" fmla="*/ 292970 h 612850"/>
              <a:gd name="connsiteX9" fmla="*/ 2252501 w 3209207"/>
              <a:gd name="connsiteY9" fmla="*/ 296993 h 612850"/>
              <a:gd name="connsiteX10" fmla="*/ 2113775 w 3209207"/>
              <a:gd name="connsiteY10" fmla="*/ 300086 h 612850"/>
              <a:gd name="connsiteX11" fmla="*/ 1975755 w 3209207"/>
              <a:gd name="connsiteY11" fmla="*/ 301980 h 612850"/>
              <a:gd name="connsiteX12" fmla="*/ 1840287 w 3209207"/>
              <a:gd name="connsiteY12" fmla="*/ 302348 h 612850"/>
              <a:gd name="connsiteX13" fmla="*/ 1703009 w 3209207"/>
              <a:gd name="connsiteY13" fmla="*/ 302570 h 612850"/>
              <a:gd name="connsiteX14" fmla="*/ 1567693 w 3209207"/>
              <a:gd name="connsiteY14" fmla="*/ 301063 h 612850"/>
              <a:gd name="connsiteX15" fmla="*/ 1432543 w 3209207"/>
              <a:gd name="connsiteY15" fmla="*/ 297523 h 612850"/>
              <a:gd name="connsiteX16" fmla="*/ 1297969 w 3209207"/>
              <a:gd name="connsiteY16" fmla="*/ 294345 h 612850"/>
              <a:gd name="connsiteX17" fmla="*/ 1164703 w 3209207"/>
              <a:gd name="connsiteY17" fmla="*/ 290015 h 612850"/>
              <a:gd name="connsiteX18" fmla="*/ 1032796 w 3209207"/>
              <a:gd name="connsiteY18" fmla="*/ 283907 h 612850"/>
              <a:gd name="connsiteX19" fmla="*/ 900940 w 3209207"/>
              <a:gd name="connsiteY19" fmla="*/ 277172 h 612850"/>
              <a:gd name="connsiteX20" fmla="*/ 770303 w 3209207"/>
              <a:gd name="connsiteY20" fmla="*/ 270380 h 612850"/>
              <a:gd name="connsiteX21" fmla="*/ 641641 w 3209207"/>
              <a:gd name="connsiteY21" fmla="*/ 261702 h 612850"/>
              <a:gd name="connsiteX22" fmla="*/ 512966 w 3209207"/>
              <a:gd name="connsiteY22" fmla="*/ 253180 h 612850"/>
              <a:gd name="connsiteX23" fmla="*/ 386177 w 3209207"/>
              <a:gd name="connsiteY23" fmla="*/ 243867 h 612850"/>
              <a:gd name="connsiteX24" fmla="*/ 260746 w 3209207"/>
              <a:gd name="connsiteY24" fmla="*/ 232775 h 612850"/>
              <a:gd name="connsiteX25" fmla="*/ 136447 w 3209207"/>
              <a:gd name="connsiteY25" fmla="*/ 222719 h 612850"/>
              <a:gd name="connsiteX26" fmla="*/ 13506 w 3209207"/>
              <a:gd name="connsiteY26" fmla="*/ 210885 h 612850"/>
              <a:gd name="connsiteX27" fmla="*/ 0 w 3209207"/>
              <a:gd name="connsiteY27" fmla="*/ 209475 h 612850"/>
              <a:gd name="connsiteX28" fmla="*/ 40844 w 3209207"/>
              <a:gd name="connsiteY28" fmla="*/ 212313 h 612850"/>
              <a:gd name="connsiteX29" fmla="*/ 132211 w 3209207"/>
              <a:gd name="connsiteY29" fmla="*/ 216946 h 612850"/>
              <a:gd name="connsiteX30" fmla="*/ 225585 w 3209207"/>
              <a:gd name="connsiteY30" fmla="*/ 221811 h 612850"/>
              <a:gd name="connsiteX31" fmla="*/ 320298 w 3209207"/>
              <a:gd name="connsiteY31" fmla="*/ 226444 h 612850"/>
              <a:gd name="connsiteX32" fmla="*/ 415680 w 3209207"/>
              <a:gd name="connsiteY32" fmla="*/ 229340 h 612850"/>
              <a:gd name="connsiteX33" fmla="*/ 512735 w 3209207"/>
              <a:gd name="connsiteY33" fmla="*/ 232120 h 612850"/>
              <a:gd name="connsiteX34" fmla="*/ 611464 w 3209207"/>
              <a:gd name="connsiteY34" fmla="*/ 235015 h 612850"/>
              <a:gd name="connsiteX35" fmla="*/ 711532 w 3209207"/>
              <a:gd name="connsiteY35" fmla="*/ 236985 h 612850"/>
              <a:gd name="connsiteX36" fmla="*/ 812604 w 3209207"/>
              <a:gd name="connsiteY36" fmla="*/ 236985 h 612850"/>
              <a:gd name="connsiteX37" fmla="*/ 915014 w 3209207"/>
              <a:gd name="connsiteY37" fmla="*/ 237795 h 612850"/>
              <a:gd name="connsiteX38" fmla="*/ 1018428 w 3209207"/>
              <a:gd name="connsiteY38" fmla="*/ 236985 h 612850"/>
              <a:gd name="connsiteX39" fmla="*/ 1122847 w 3209207"/>
              <a:gd name="connsiteY39" fmla="*/ 235015 h 612850"/>
              <a:gd name="connsiteX40" fmla="*/ 1227600 w 3209207"/>
              <a:gd name="connsiteY40" fmla="*/ 233162 h 612850"/>
              <a:gd name="connsiteX41" fmla="*/ 1333692 w 3209207"/>
              <a:gd name="connsiteY41" fmla="*/ 229340 h 612850"/>
              <a:gd name="connsiteX42" fmla="*/ 1441122 w 3209207"/>
              <a:gd name="connsiteY42" fmla="*/ 225634 h 612850"/>
              <a:gd name="connsiteX43" fmla="*/ 1547883 w 3209207"/>
              <a:gd name="connsiteY43" fmla="*/ 220769 h 612850"/>
              <a:gd name="connsiteX44" fmla="*/ 1655983 w 3209207"/>
              <a:gd name="connsiteY44" fmla="*/ 214282 h 612850"/>
              <a:gd name="connsiteX45" fmla="*/ 1765421 w 3209207"/>
              <a:gd name="connsiteY45" fmla="*/ 206638 h 612850"/>
              <a:gd name="connsiteX46" fmla="*/ 1874860 w 3209207"/>
              <a:gd name="connsiteY46" fmla="*/ 199108 h 612850"/>
              <a:gd name="connsiteX47" fmla="*/ 1984299 w 3209207"/>
              <a:gd name="connsiteY47" fmla="*/ 189495 h 612850"/>
              <a:gd name="connsiteX48" fmla="*/ 2095745 w 3209207"/>
              <a:gd name="connsiteY48" fmla="*/ 178144 h 612850"/>
              <a:gd name="connsiteX49" fmla="*/ 2205184 w 3209207"/>
              <a:gd name="connsiteY49" fmla="*/ 166793 h 612850"/>
              <a:gd name="connsiteX50" fmla="*/ 2316631 w 3209207"/>
              <a:gd name="connsiteY50" fmla="*/ 153472 h 612850"/>
              <a:gd name="connsiteX51" fmla="*/ 2429081 w 3209207"/>
              <a:gd name="connsiteY51" fmla="*/ 139226 h 612850"/>
              <a:gd name="connsiteX52" fmla="*/ 2539523 w 3209207"/>
              <a:gd name="connsiteY52" fmla="*/ 124052 h 612850"/>
              <a:gd name="connsiteX53" fmla="*/ 2651305 w 3209207"/>
              <a:gd name="connsiteY53" fmla="*/ 106215 h 612850"/>
              <a:gd name="connsiteX54" fmla="*/ 2763086 w 3209207"/>
              <a:gd name="connsiteY54" fmla="*/ 87219 h 612850"/>
              <a:gd name="connsiteX55" fmla="*/ 2874867 w 3209207"/>
              <a:gd name="connsiteY55" fmla="*/ 68339 h 612850"/>
              <a:gd name="connsiteX56" fmla="*/ 2986314 w 3209207"/>
              <a:gd name="connsiteY56" fmla="*/ 46331 h 612850"/>
              <a:gd name="connsiteX57" fmla="*/ 3097760 w 3209207"/>
              <a:gd name="connsiteY57" fmla="*/ 23629 h 612850"/>
              <a:gd name="connsiteX58" fmla="*/ 3209207 w 3209207"/>
              <a:gd name="connsiteY58" fmla="*/ 0 h 612850"/>
              <a:gd name="connsiteX59" fmla="*/ 3195151 w 3209207"/>
              <a:gd name="connsiteY59" fmla="*/ 612847 h 612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3209207" h="612850">
                <a:moveTo>
                  <a:pt x="3195151" y="612847"/>
                </a:moveTo>
                <a:cubicBezTo>
                  <a:pt x="3144238" y="612898"/>
                  <a:pt x="3088941" y="612318"/>
                  <a:pt x="3029871" y="611146"/>
                </a:cubicBezTo>
                <a:lnTo>
                  <a:pt x="2949639" y="608906"/>
                </a:lnTo>
                <a:lnTo>
                  <a:pt x="2978018" y="258115"/>
                </a:lnTo>
                <a:lnTo>
                  <a:pt x="2944764" y="260801"/>
                </a:lnTo>
                <a:lnTo>
                  <a:pt x="2806036" y="271446"/>
                </a:lnTo>
                <a:lnTo>
                  <a:pt x="2666958" y="278917"/>
                </a:lnTo>
                <a:lnTo>
                  <a:pt x="2528469" y="286593"/>
                </a:lnTo>
                <a:lnTo>
                  <a:pt x="2389479" y="292970"/>
                </a:lnTo>
                <a:lnTo>
                  <a:pt x="2252501" y="296993"/>
                </a:lnTo>
                <a:lnTo>
                  <a:pt x="2113775" y="300086"/>
                </a:lnTo>
                <a:lnTo>
                  <a:pt x="1975755" y="301980"/>
                </a:lnTo>
                <a:lnTo>
                  <a:pt x="1840287" y="302348"/>
                </a:lnTo>
                <a:lnTo>
                  <a:pt x="1703009" y="302570"/>
                </a:lnTo>
                <a:lnTo>
                  <a:pt x="1567693" y="301063"/>
                </a:lnTo>
                <a:lnTo>
                  <a:pt x="1432543" y="297523"/>
                </a:lnTo>
                <a:lnTo>
                  <a:pt x="1297969" y="294345"/>
                </a:lnTo>
                <a:lnTo>
                  <a:pt x="1164703" y="290015"/>
                </a:lnTo>
                <a:lnTo>
                  <a:pt x="1032796" y="283907"/>
                </a:lnTo>
                <a:lnTo>
                  <a:pt x="900940" y="277172"/>
                </a:lnTo>
                <a:lnTo>
                  <a:pt x="770303" y="270380"/>
                </a:lnTo>
                <a:lnTo>
                  <a:pt x="641641" y="261702"/>
                </a:lnTo>
                <a:lnTo>
                  <a:pt x="512966" y="253180"/>
                </a:lnTo>
                <a:lnTo>
                  <a:pt x="386177" y="243867"/>
                </a:lnTo>
                <a:lnTo>
                  <a:pt x="260746" y="232775"/>
                </a:lnTo>
                <a:lnTo>
                  <a:pt x="136447" y="222719"/>
                </a:lnTo>
                <a:lnTo>
                  <a:pt x="13506" y="210885"/>
                </a:lnTo>
                <a:lnTo>
                  <a:pt x="0" y="209475"/>
                </a:lnTo>
                <a:lnTo>
                  <a:pt x="40844" y="212313"/>
                </a:lnTo>
                <a:lnTo>
                  <a:pt x="132211" y="216946"/>
                </a:lnTo>
                <a:lnTo>
                  <a:pt x="225585" y="221811"/>
                </a:lnTo>
                <a:lnTo>
                  <a:pt x="320298" y="226444"/>
                </a:lnTo>
                <a:lnTo>
                  <a:pt x="415680" y="229340"/>
                </a:lnTo>
                <a:lnTo>
                  <a:pt x="512735" y="232120"/>
                </a:lnTo>
                <a:lnTo>
                  <a:pt x="611464" y="235015"/>
                </a:lnTo>
                <a:lnTo>
                  <a:pt x="711532" y="236985"/>
                </a:lnTo>
                <a:lnTo>
                  <a:pt x="812604" y="236985"/>
                </a:lnTo>
                <a:lnTo>
                  <a:pt x="915014" y="237795"/>
                </a:lnTo>
                <a:lnTo>
                  <a:pt x="1018428" y="236985"/>
                </a:lnTo>
                <a:lnTo>
                  <a:pt x="1122847" y="235015"/>
                </a:lnTo>
                <a:lnTo>
                  <a:pt x="1227600" y="233162"/>
                </a:lnTo>
                <a:lnTo>
                  <a:pt x="1333692" y="229340"/>
                </a:lnTo>
                <a:lnTo>
                  <a:pt x="1441122" y="225634"/>
                </a:lnTo>
                <a:lnTo>
                  <a:pt x="1547883" y="220769"/>
                </a:lnTo>
                <a:lnTo>
                  <a:pt x="1655983" y="214282"/>
                </a:lnTo>
                <a:lnTo>
                  <a:pt x="1765421" y="206638"/>
                </a:lnTo>
                <a:lnTo>
                  <a:pt x="1874860" y="199108"/>
                </a:lnTo>
                <a:lnTo>
                  <a:pt x="1984299" y="189495"/>
                </a:lnTo>
                <a:lnTo>
                  <a:pt x="2095745" y="178144"/>
                </a:lnTo>
                <a:lnTo>
                  <a:pt x="2205184" y="166793"/>
                </a:lnTo>
                <a:lnTo>
                  <a:pt x="2316631" y="153472"/>
                </a:lnTo>
                <a:lnTo>
                  <a:pt x="2429081" y="139226"/>
                </a:lnTo>
                <a:lnTo>
                  <a:pt x="2539523" y="124052"/>
                </a:lnTo>
                <a:lnTo>
                  <a:pt x="2651305" y="106215"/>
                </a:lnTo>
                <a:lnTo>
                  <a:pt x="2763086" y="87219"/>
                </a:lnTo>
                <a:lnTo>
                  <a:pt x="2874867" y="68339"/>
                </a:lnTo>
                <a:lnTo>
                  <a:pt x="2986314" y="46331"/>
                </a:lnTo>
                <a:lnTo>
                  <a:pt x="3097760" y="23629"/>
                </a:lnTo>
                <a:lnTo>
                  <a:pt x="3209207" y="0"/>
                </a:lnTo>
                <a:cubicBezTo>
                  <a:pt x="3198832" y="386055"/>
                  <a:pt x="3205525" y="226792"/>
                  <a:pt x="3195151" y="612847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0076E3-CA15-4DD9-A5A7-A86A742BD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861" y="1453647"/>
            <a:ext cx="1803539" cy="3950705"/>
          </a:xfrm>
        </p:spPr>
        <p:txBody>
          <a:bodyPr>
            <a:normAutofit/>
          </a:bodyPr>
          <a:lstStyle/>
          <a:p>
            <a:pPr defTabSz="370332"/>
            <a:r>
              <a:rPr lang="en-US" altLang="en-US" sz="2430" b="1" i="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DocuSign –Fund Authorities</a:t>
            </a:r>
            <a:endParaRPr lang="en-US" sz="30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57C458-72A2-4AED-9052-2387B9B44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6568" y="1143000"/>
            <a:ext cx="3749523" cy="3322933"/>
          </a:xfrm>
        </p:spPr>
        <p:txBody>
          <a:bodyPr>
            <a:normAutofit fontScale="85000" lnSpcReduction="10000"/>
          </a:bodyPr>
          <a:lstStyle/>
          <a:p>
            <a:pPr marL="199979" indent="-199979" defTabSz="266639">
              <a:spcBef>
                <a:spcPts val="583"/>
              </a:spcBef>
            </a:pPr>
            <a:r>
              <a:rPr lang="en-US" sz="1900" b="0" i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DocuSign will allow departments to create and revise Fund Authorities electronically</a:t>
            </a:r>
          </a:p>
          <a:p>
            <a:pPr marL="199979" indent="-199979" defTabSz="266639">
              <a:spcBef>
                <a:spcPts val="583"/>
              </a:spcBef>
            </a:pPr>
            <a:r>
              <a:rPr lang="en-US" sz="1900" b="0" i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Approvers can access the forms through their e-mail and provide their electronic signature</a:t>
            </a:r>
          </a:p>
          <a:p>
            <a:pPr marL="199979" indent="-199979" defTabSz="266639">
              <a:spcBef>
                <a:spcPts val="583"/>
              </a:spcBef>
            </a:pPr>
            <a:r>
              <a:rPr lang="en-US" sz="1900" b="0" i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This will reduce the time it takes to complete these documents and the documents can be signed from anywhere with email access</a:t>
            </a:r>
          </a:p>
          <a:p>
            <a:pPr marL="199979" indent="-199979" defTabSz="266639">
              <a:spcBef>
                <a:spcPts val="583"/>
              </a:spcBef>
            </a:pPr>
            <a:r>
              <a:rPr lang="en-US" sz="1900" b="0" i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Fund Authority forms are located on the ITF website. </a:t>
            </a:r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8307B9F-D5DF-44B0-AD87-926D140D3683}"/>
              </a:ext>
            </a:extLst>
          </p:cNvPr>
          <p:cNvSpPr/>
          <p:nvPr/>
        </p:nvSpPr>
        <p:spPr>
          <a:xfrm>
            <a:off x="2810930" y="5038719"/>
            <a:ext cx="2701673" cy="523220"/>
          </a:xfrm>
          <a:prstGeom prst="rect">
            <a:avLst/>
          </a:prstGeom>
          <a:solidFill>
            <a:schemeClr val="accent2"/>
          </a:solidFill>
        </p:spPr>
        <p:txBody>
          <a:bodyPr>
            <a:spAutoFit/>
          </a:bodyPr>
          <a:lstStyle/>
          <a:p>
            <a:pPr defTabSz="266639">
              <a:spcAft>
                <a:spcPts val="486"/>
              </a:spcAft>
            </a:pPr>
            <a:r>
              <a:rPr lang="en-US" sz="14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Training video available in </a:t>
            </a:r>
            <a:r>
              <a:rPr lang="en-US" sz="14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CornerStone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7541335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51">
            <a:extLst>
              <a:ext uri="{FF2B5EF4-FFF2-40B4-BE49-F238E27FC236}">
                <a16:creationId xmlns:a16="http://schemas.microsoft.com/office/drawing/2014/main" id="{7084313B-C03D-4981-9786-879159A60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A99190B9-52DD-45DC-BE21-AACE88FEC7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D1EE260A-12FB-4D71-A318-71BED7FF31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B52EC39A-8D44-4CEF-820F-A442CFA42D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2D010773-529F-4A3D-A0AB-E7CE12DC61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D7582733-2D5B-4103-A63C-0D0D817804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6D073C2A-0E86-458E-88D4-27124FDADC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9" name="Freeform 5">
              <a:extLst>
                <a:ext uri="{FF2B5EF4-FFF2-40B4-BE49-F238E27FC236}">
                  <a16:creationId xmlns:a16="http://schemas.microsoft.com/office/drawing/2014/main" id="{01A64F04-7AF7-48B9-A1B0-956BBCEEFE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60" name="Freeform 5">
              <a:extLst>
                <a:ext uri="{FF2B5EF4-FFF2-40B4-BE49-F238E27FC236}">
                  <a16:creationId xmlns:a16="http://schemas.microsoft.com/office/drawing/2014/main" id="{989ABE99-7694-4211-A627-459BE5422B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61" name="Freeform 5">
              <a:extLst>
                <a:ext uri="{FF2B5EF4-FFF2-40B4-BE49-F238E27FC236}">
                  <a16:creationId xmlns:a16="http://schemas.microsoft.com/office/drawing/2014/main" id="{254B4214-6F53-497C-8322-9CE8158AA3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63" name="Rectangle 62">
            <a:extLst>
              <a:ext uri="{FF2B5EF4-FFF2-40B4-BE49-F238E27FC236}">
                <a16:creationId xmlns:a16="http://schemas.microsoft.com/office/drawing/2014/main" id="{20E145FF-1D18-4246-A2BA-9F6B4D5336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65" name="Rectangle 64">
            <a:extLst>
              <a:ext uri="{FF2B5EF4-FFF2-40B4-BE49-F238E27FC236}">
                <a16:creationId xmlns:a16="http://schemas.microsoft.com/office/drawing/2014/main" id="{01109B5D-BC35-4376-98A2-F53B03E4E1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" name="Freeform 5">
            <a:extLst>
              <a:ext uri="{FF2B5EF4-FFF2-40B4-BE49-F238E27FC236}">
                <a16:creationId xmlns:a16="http://schemas.microsoft.com/office/drawing/2014/main" id="{94D90C11-98A3-40E3-B04C-A3025D6458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0"/>
            <a:ext cx="9144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7A9C3E-BA31-EFFF-A1D3-9BD8DA9E6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9321" y="835962"/>
            <a:ext cx="6685358" cy="45651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https://financialservices.ecu.edu/itf-overview/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A3B28FB1-97C9-4A9E-A45B-356508C2C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8" name="Content Placeholder 37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4873B4CA-08B9-8E3A-C0D8-46437A9234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642" y="1410297"/>
            <a:ext cx="6685358" cy="4711103"/>
          </a:xfrm>
        </p:spPr>
      </p:pic>
    </p:spTree>
    <p:extLst>
      <p:ext uri="{BB962C8B-B14F-4D97-AF65-F5344CB8AC3E}">
        <p14:creationId xmlns:p14="http://schemas.microsoft.com/office/powerpoint/2010/main" val="25305893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51">
            <a:extLst>
              <a:ext uri="{FF2B5EF4-FFF2-40B4-BE49-F238E27FC236}">
                <a16:creationId xmlns:a16="http://schemas.microsoft.com/office/drawing/2014/main" id="{7084313B-C03D-4981-9786-879159A60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A99190B9-52DD-45DC-BE21-AACE88FEC7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D1EE260A-12FB-4D71-A318-71BED7FF31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B52EC39A-8D44-4CEF-820F-A442CFA42D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2D010773-529F-4A3D-A0AB-E7CE12DC61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D7582733-2D5B-4103-A63C-0D0D817804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6D073C2A-0E86-458E-88D4-27124FDADC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9" name="Freeform 5">
              <a:extLst>
                <a:ext uri="{FF2B5EF4-FFF2-40B4-BE49-F238E27FC236}">
                  <a16:creationId xmlns:a16="http://schemas.microsoft.com/office/drawing/2014/main" id="{01A64F04-7AF7-48B9-A1B0-956BBCEEFE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60" name="Freeform 5">
              <a:extLst>
                <a:ext uri="{FF2B5EF4-FFF2-40B4-BE49-F238E27FC236}">
                  <a16:creationId xmlns:a16="http://schemas.microsoft.com/office/drawing/2014/main" id="{989ABE99-7694-4211-A627-459BE5422B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61" name="Freeform 5">
              <a:extLst>
                <a:ext uri="{FF2B5EF4-FFF2-40B4-BE49-F238E27FC236}">
                  <a16:creationId xmlns:a16="http://schemas.microsoft.com/office/drawing/2014/main" id="{254B4214-6F53-497C-8322-9CE8158AA3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63" name="Rectangle 62">
            <a:extLst>
              <a:ext uri="{FF2B5EF4-FFF2-40B4-BE49-F238E27FC236}">
                <a16:creationId xmlns:a16="http://schemas.microsoft.com/office/drawing/2014/main" id="{20E145FF-1D18-4246-A2BA-9F6B4D5336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65" name="Rectangle 64">
            <a:extLst>
              <a:ext uri="{FF2B5EF4-FFF2-40B4-BE49-F238E27FC236}">
                <a16:creationId xmlns:a16="http://schemas.microsoft.com/office/drawing/2014/main" id="{01109B5D-BC35-4376-98A2-F53B03E4E1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" name="Freeform 5">
            <a:extLst>
              <a:ext uri="{FF2B5EF4-FFF2-40B4-BE49-F238E27FC236}">
                <a16:creationId xmlns:a16="http://schemas.microsoft.com/office/drawing/2014/main" id="{94D90C11-98A3-40E3-B04C-A3025D6458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0"/>
            <a:ext cx="9144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7A9C3E-BA31-EFFF-A1D3-9BD8DA9E6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9321" y="835962"/>
            <a:ext cx="6685358" cy="45651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https://financialservices.ecu.edu/establishing-an-itf/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A3B28FB1-97C9-4A9E-A45B-356508C2C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Content Placeholder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442FF1EF-1F41-B212-BA49-7BAAC90925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48" y="1425575"/>
            <a:ext cx="7149166" cy="4746625"/>
          </a:xfrm>
        </p:spPr>
      </p:pic>
    </p:spTree>
    <p:extLst>
      <p:ext uri="{BB962C8B-B14F-4D97-AF65-F5344CB8AC3E}">
        <p14:creationId xmlns:p14="http://schemas.microsoft.com/office/powerpoint/2010/main" val="37306418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084313B-C03D-4981-9786-879159A60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99190B9-52DD-45DC-BE21-AACE88FEC7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D1EE260A-12FB-4D71-A318-71BED7FF31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52EC39A-8D44-4CEF-820F-A442CFA42D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2D010773-529F-4A3D-A0AB-E7CE12DC61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D7582733-2D5B-4103-A63C-0D0D817804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D073C2A-0E86-458E-88D4-27124FDADC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01A64F04-7AF7-48B9-A1B0-956BBCEEFE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989ABE99-7694-4211-A627-459BE5422B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254B4214-6F53-497C-8322-9CE8158AA3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20E145FF-1D18-4246-A2BA-9F6B4D5336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01109B5D-BC35-4376-98A2-F53B03E4E1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Freeform 5">
            <a:extLst>
              <a:ext uri="{FF2B5EF4-FFF2-40B4-BE49-F238E27FC236}">
                <a16:creationId xmlns:a16="http://schemas.microsoft.com/office/drawing/2014/main" id="{94D90C11-98A3-40E3-B04C-A3025D6458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0"/>
            <a:ext cx="9144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A51F77-8253-A31B-E87A-30F54D340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851932"/>
            <a:ext cx="7102516" cy="41549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https://financialservices.ecu.edu/forms-reports-and-training-accounting-services/</a:t>
            </a:r>
            <a:br>
              <a:rPr lang="en-US" sz="1600" dirty="0">
                <a:solidFill>
                  <a:schemeClr val="tx1"/>
                </a:solidFill>
              </a:rPr>
            </a:b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3B28FB1-97C9-4A9E-A45B-356508C2C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Content Placeholder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CF49D73E-5657-F3A1-79DE-9312171B6B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587885"/>
            <a:ext cx="7469453" cy="4613211"/>
          </a:xfrm>
        </p:spPr>
      </p:pic>
    </p:spTree>
    <p:extLst>
      <p:ext uri="{BB962C8B-B14F-4D97-AF65-F5344CB8AC3E}">
        <p14:creationId xmlns:p14="http://schemas.microsoft.com/office/powerpoint/2010/main" val="19154522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93E10248-AF0E-477D-B4D2-47C02CE4E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33010C2-2DA5-460F-A40C-5317F567A0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17CB0634-F963-4EC9-A6F6-8EA46BD1F1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73C0A186-7444-4460-9C37-532E7671E9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1ECA4FE-7D2F-4576-B767-3A5F5ABFE9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 useBgFill="1">
          <p:nvSpPr>
            <p:cNvPr id="15" name="Rectangle 14">
              <a:extLst>
                <a:ext uri="{FF2B5EF4-FFF2-40B4-BE49-F238E27FC236}">
                  <a16:creationId xmlns:a16="http://schemas.microsoft.com/office/drawing/2014/main" id="{5969441E-5462-4859-86CD-1737FDE360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596BD4B5-6833-40CC-96FE-EDC6756342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D7131E6-3BFB-2FE7-69A5-4C853A285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108" y="4953000"/>
            <a:ext cx="7541418" cy="38100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br>
              <a:rPr lang="en-US" sz="2000" b="1" dirty="0">
                <a:solidFill>
                  <a:schemeClr val="tx1"/>
                </a:solidFill>
              </a:rPr>
            </a:br>
            <a:br>
              <a:rPr lang="en-US" sz="2000" b="1" dirty="0">
                <a:solidFill>
                  <a:schemeClr val="tx1"/>
                </a:solidFill>
              </a:rPr>
            </a:br>
            <a:br>
              <a:rPr lang="en-US" sz="2000" b="1" dirty="0">
                <a:solidFill>
                  <a:schemeClr val="tx1"/>
                </a:solidFill>
              </a:rPr>
            </a:br>
            <a:br>
              <a:rPr lang="en-US" sz="2000" b="1" dirty="0">
                <a:solidFill>
                  <a:schemeClr val="tx1"/>
                </a:solidFill>
              </a:rPr>
            </a:br>
            <a:br>
              <a:rPr lang="en-US" sz="2000" b="1" dirty="0">
                <a:solidFill>
                  <a:schemeClr val="tx1"/>
                </a:solidFill>
              </a:rPr>
            </a:br>
            <a:br>
              <a:rPr lang="en-US" sz="2000" b="1" dirty="0">
                <a:solidFill>
                  <a:schemeClr val="tx1"/>
                </a:solidFill>
              </a:rPr>
            </a:br>
            <a:br>
              <a:rPr lang="en-US" sz="2000" b="1" dirty="0">
                <a:solidFill>
                  <a:schemeClr val="tx1"/>
                </a:solidFill>
              </a:rPr>
            </a:br>
            <a:br>
              <a:rPr lang="en-US" sz="2000" b="1" dirty="0">
                <a:solidFill>
                  <a:schemeClr val="tx1"/>
                </a:solidFill>
              </a:rPr>
            </a:br>
            <a:br>
              <a:rPr lang="en-US" sz="2000" b="1" dirty="0">
                <a:solidFill>
                  <a:schemeClr val="tx1"/>
                </a:solidFill>
              </a:rPr>
            </a:br>
            <a:r>
              <a:rPr lang="en-US" sz="2000" b="1" dirty="0">
                <a:solidFill>
                  <a:schemeClr val="tx1"/>
                </a:solidFill>
              </a:rPr>
              <a:t>*</a:t>
            </a:r>
            <a:r>
              <a:rPr lang="en-US" sz="2000" dirty="0">
                <a:solidFill>
                  <a:schemeClr val="tx1"/>
                </a:solidFill>
              </a:rPr>
              <a:t>Banner security access may be required to view this report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81F53E2-F556-42FA-8D24-113839EE19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18686" y="4166888"/>
            <a:ext cx="506627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37E6DCF7-8FC5-E243-6A65-5EB7C64D49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143000"/>
            <a:ext cx="7467600" cy="3590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7811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6503EB0F-2257-4A3E-A73B-E1DE769B4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7012B2A-0D78-433A-8C68-8889D3DCDD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119D0202-ED3F-47CC-90E9-4E963BCDAB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670D6F2B-93AF-47D6-9378-5E54BE0AC6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6962ED-FB65-58B2-3432-EF6CA6971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216" y="4834467"/>
            <a:ext cx="6619243" cy="58638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900">
                <a:solidFill>
                  <a:schemeClr val="bg2"/>
                </a:solidFill>
              </a:rPr>
              <a:t>Use Banner 9 Admin Pages to view ITF fund activity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20ADEB-764F-0465-3B66-71EAB9CCC5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6216" y="5420847"/>
            <a:ext cx="6619243" cy="58202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400" cap="all"/>
              <a:t>Self Service Banner is not recommended for ITF funds!</a:t>
            </a:r>
          </a:p>
        </p:txBody>
      </p:sp>
      <p:pic>
        <p:nvPicPr>
          <p:cNvPr id="7" name="Picture Placeholder 6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6377882E-F7E8-3190-FB77-FA1F2C07C31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4" r="-1" b="2473"/>
          <a:stretch/>
        </p:blipFill>
        <p:spPr>
          <a:xfrm>
            <a:off x="866214" y="1143006"/>
            <a:ext cx="6619245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701695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37">
            <a:extLst>
              <a:ext uri="{FF2B5EF4-FFF2-40B4-BE49-F238E27FC236}">
                <a16:creationId xmlns:a16="http://schemas.microsoft.com/office/drawing/2014/main" id="{7084313B-C03D-4981-9786-879159A60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A99190B9-52DD-45DC-BE21-AACE88FEC7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D1EE260A-12FB-4D71-A318-71BED7FF31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B52EC39A-8D44-4CEF-820F-A442CFA42D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2D010773-529F-4A3D-A0AB-E7CE12DC61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D7582733-2D5B-4103-A63C-0D0D817804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6D073C2A-0E86-458E-88D4-27124FDADC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5" name="Freeform 5">
              <a:extLst>
                <a:ext uri="{FF2B5EF4-FFF2-40B4-BE49-F238E27FC236}">
                  <a16:creationId xmlns:a16="http://schemas.microsoft.com/office/drawing/2014/main" id="{01A64F04-7AF7-48B9-A1B0-956BBCEEFE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46" name="Freeform 5">
              <a:extLst>
                <a:ext uri="{FF2B5EF4-FFF2-40B4-BE49-F238E27FC236}">
                  <a16:creationId xmlns:a16="http://schemas.microsoft.com/office/drawing/2014/main" id="{989ABE99-7694-4211-A627-459BE5422B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47" name="Freeform 5">
              <a:extLst>
                <a:ext uri="{FF2B5EF4-FFF2-40B4-BE49-F238E27FC236}">
                  <a16:creationId xmlns:a16="http://schemas.microsoft.com/office/drawing/2014/main" id="{254B4214-6F53-497C-8322-9CE8158AA3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60" name="Rectangle 48">
            <a:extLst>
              <a:ext uri="{FF2B5EF4-FFF2-40B4-BE49-F238E27FC236}">
                <a16:creationId xmlns:a16="http://schemas.microsoft.com/office/drawing/2014/main" id="{20E145FF-1D18-4246-A2BA-9F6B4D5336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61" name="Rectangle 50">
            <a:extLst>
              <a:ext uri="{FF2B5EF4-FFF2-40B4-BE49-F238E27FC236}">
                <a16:creationId xmlns:a16="http://schemas.microsoft.com/office/drawing/2014/main" id="{01109B5D-BC35-4376-98A2-F53B03E4E1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" name="Freeform 5">
            <a:extLst>
              <a:ext uri="{FF2B5EF4-FFF2-40B4-BE49-F238E27FC236}">
                <a16:creationId xmlns:a16="http://schemas.microsoft.com/office/drawing/2014/main" id="{94D90C11-98A3-40E3-B04C-A3025D6458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0"/>
            <a:ext cx="9144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250606-6EE2-1427-5740-2D023B386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843" y="1449324"/>
            <a:ext cx="1966300" cy="439164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Helpful Banner 9 Screens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A3B28FB1-97C9-4A9E-A45B-356508C2C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A5AAD8-94D8-9587-1764-575F66BA77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812794" y="1143000"/>
            <a:ext cx="4672665" cy="4697964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r>
              <a:rPr lang="en-US" sz="1600" b="1" dirty="0">
                <a:solidFill>
                  <a:srgbClr val="00B0F0"/>
                </a:solidFill>
              </a:rPr>
              <a:t>FGITBSR</a:t>
            </a:r>
            <a:r>
              <a:rPr lang="en-US" sz="1600" dirty="0">
                <a:solidFill>
                  <a:schemeClr val="tx1"/>
                </a:solidFill>
              </a:rPr>
              <a:t> – Trial Balance Summary                        </a:t>
            </a:r>
          </a:p>
          <a:p>
            <a:r>
              <a:rPr lang="en-US" sz="1600" dirty="0">
                <a:solidFill>
                  <a:schemeClr val="tx1"/>
                </a:solidFill>
              </a:rPr>
              <a:t>    -This screen will list </a:t>
            </a:r>
            <a:r>
              <a:rPr lang="en-US" sz="1600" u="sng" dirty="0">
                <a:solidFill>
                  <a:schemeClr val="tx1"/>
                </a:solidFill>
              </a:rPr>
              <a:t>every</a:t>
            </a:r>
            <a:r>
              <a:rPr lang="en-US" sz="1600" dirty="0">
                <a:solidFill>
                  <a:schemeClr val="tx1"/>
                </a:solidFill>
              </a:rPr>
              <a:t> transaction that          	impacts the fund.</a:t>
            </a:r>
          </a:p>
          <a:p>
            <a:endParaRPr lang="en-US" sz="1600" dirty="0">
              <a:solidFill>
                <a:schemeClr val="tx1"/>
              </a:solidFill>
            </a:endParaRPr>
          </a:p>
          <a:p>
            <a:r>
              <a:rPr lang="en-US" sz="1600" b="1" dirty="0">
                <a:solidFill>
                  <a:srgbClr val="00B0F0"/>
                </a:solidFill>
              </a:rPr>
              <a:t>FGIBDST</a:t>
            </a:r>
            <a:r>
              <a:rPr lang="en-US" sz="1600" dirty="0">
                <a:solidFill>
                  <a:schemeClr val="tx1"/>
                </a:solidFill>
              </a:rPr>
              <a:t> – Organization Budget Status</a:t>
            </a:r>
          </a:p>
          <a:p>
            <a:r>
              <a:rPr lang="en-US" sz="1600" dirty="0">
                <a:solidFill>
                  <a:schemeClr val="tx1"/>
                </a:solidFill>
              </a:rPr>
              <a:t>    -This screen shows the adjusted budget as 	well as the actual cash revenue and      	expense transactions.</a:t>
            </a:r>
          </a:p>
          <a:p>
            <a:endParaRPr lang="en-US" sz="1600" dirty="0">
              <a:solidFill>
                <a:schemeClr val="tx1"/>
              </a:solidFill>
            </a:endParaRPr>
          </a:p>
          <a:p>
            <a:r>
              <a:rPr lang="en-US" sz="1600" b="1" dirty="0">
                <a:solidFill>
                  <a:srgbClr val="00B0F0"/>
                </a:solidFill>
              </a:rPr>
              <a:t>FGITRND</a:t>
            </a:r>
            <a:r>
              <a:rPr lang="en-US" sz="1600" dirty="0">
                <a:solidFill>
                  <a:schemeClr val="tx1"/>
                </a:solidFill>
              </a:rPr>
              <a:t> -  Detail Transaction Activity</a:t>
            </a:r>
          </a:p>
          <a:p>
            <a:r>
              <a:rPr lang="en-US" sz="1600" dirty="0">
                <a:solidFill>
                  <a:schemeClr val="tx1"/>
                </a:solidFill>
              </a:rPr>
              <a:t>    -Looks up transactions with various query    	filters</a:t>
            </a:r>
          </a:p>
          <a:p>
            <a:endParaRPr lang="en-US" sz="1600" dirty="0">
              <a:solidFill>
                <a:schemeClr val="tx1"/>
              </a:solidFill>
            </a:endParaRPr>
          </a:p>
          <a:p>
            <a:r>
              <a:rPr lang="en-US" sz="1600" dirty="0">
                <a:solidFill>
                  <a:schemeClr val="tx1"/>
                </a:solidFill>
              </a:rPr>
              <a:t>*Click on account code, press F3 to drill down for further details</a:t>
            </a:r>
          </a:p>
        </p:txBody>
      </p:sp>
    </p:spTree>
    <p:extLst>
      <p:ext uri="{BB962C8B-B14F-4D97-AF65-F5344CB8AC3E}">
        <p14:creationId xmlns:p14="http://schemas.microsoft.com/office/powerpoint/2010/main" val="5177394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A226652-0B75-317D-DA0A-29166E1F3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57200"/>
            <a:ext cx="7848599" cy="368678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DF4E551-983C-4C71-7B96-3C1E73AEFF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6441" y="5334000"/>
            <a:ext cx="6422004" cy="68579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FGITBSR screen – Use current balance column.</a:t>
            </a:r>
          </a:p>
          <a:p>
            <a:r>
              <a:rPr lang="en-US" dirty="0"/>
              <a:t>Expenditure control = expenses </a:t>
            </a:r>
          </a:p>
        </p:txBody>
      </p:sp>
      <p:pic>
        <p:nvPicPr>
          <p:cNvPr id="12" name="Picture 11" descr="A screenshot of a computer&#10;&#10;Description automatically generated">
            <a:extLst>
              <a:ext uri="{FF2B5EF4-FFF2-40B4-BE49-F238E27FC236}">
                <a16:creationId xmlns:a16="http://schemas.microsoft.com/office/drawing/2014/main" id="{1ADE974A-29F5-D7DF-2966-29A954D4EA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57200"/>
            <a:ext cx="8534399" cy="465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371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E5D4A15D-C852-47D7-A7E3-7F8FEE9FCA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06AA6A2-9E5B-46E6-82B0-8FC1CA7231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1E7C01A-5F5B-4E17-B91B-26FA9ADB54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1DA43BF-6FE1-458D-A112-1687677B00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FAA5FF03-83FF-43B9-B66B-5FD05A9589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C4D7AA7-0424-4C72-AE55-4B413DD471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BC2D80F1-5DC4-4396-B0E1-C774E82EC7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48171057-920A-4188-A18E-97D710A359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1C871B74-1D69-47F0-A28D-8F3454779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63001BDC-368C-49CC-9F3F-EAF38A0A49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6288FC2F-B192-42B2-90BE-517E1039BE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F448CB3-7B4F-45D7-B7C0-DF553DF61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5C5305EA-7A88-413D-BE8A-47A02476F0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>
              <a:extLst>
                <a:ext uri="{FF2B5EF4-FFF2-40B4-BE49-F238E27FC236}">
                  <a16:creationId xmlns:a16="http://schemas.microsoft.com/office/drawing/2014/main" id="{FCA94DB5-FE56-4A3D-BC48-31B559519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5" y="973668"/>
            <a:ext cx="6571060" cy="70696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ITF Staff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9ED434F-8767-46CC-B26B-5AF62FF01E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78220" y="2324100"/>
            <a:ext cx="3111748" cy="3422683"/>
          </a:xfrm>
        </p:spPr>
        <p:txBody>
          <a:bodyPr>
            <a:normAutofit fontScale="92500" lnSpcReduction="20000"/>
          </a:bodyPr>
          <a:lstStyle/>
          <a:p>
            <a:pPr marL="257175" indent="-257175" defTabSz="342900">
              <a:lnSpc>
                <a:spcPct val="90000"/>
              </a:lnSpc>
              <a:spcBef>
                <a:spcPts val="300"/>
              </a:spcBef>
              <a:buClr>
                <a:srgbClr val="7030A0"/>
              </a:buClr>
              <a:buNone/>
              <a:defRPr/>
            </a:pPr>
            <a:r>
              <a:rPr lang="en-US"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Mary Ann Hunter, CPA</a:t>
            </a:r>
          </a:p>
          <a:p>
            <a:pPr marL="257175" indent="-257175" defTabSz="342900">
              <a:lnSpc>
                <a:spcPct val="90000"/>
              </a:lnSpc>
              <a:spcBef>
                <a:spcPts val="300"/>
              </a:spcBef>
              <a:buClr>
                <a:srgbClr val="7030A0"/>
              </a:buClr>
              <a:buFont typeface="Wingdings" panose="05000000000000000000" pitchFamily="2" charset="2"/>
              <a:buChar char="§"/>
              <a:defRPr/>
            </a:pPr>
            <a:endParaRPr lang="en-US" sz="1600" b="0" i="0" kern="120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endParaRPr>
          </a:p>
          <a:p>
            <a:pPr marL="257175" indent="-257175" defTabSz="342900">
              <a:lnSpc>
                <a:spcPct val="90000"/>
              </a:lnSpc>
              <a:spcBef>
                <a:spcPts val="300"/>
              </a:spcBef>
              <a:buClr>
                <a:srgbClr val="7030A0"/>
              </a:buClr>
              <a:buFont typeface="Wingdings" panose="05000000000000000000" pitchFamily="2" charset="2"/>
              <a:buChar char="§"/>
              <a:defRPr/>
            </a:pPr>
            <a:r>
              <a:rPr lang="en-US"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737-1138</a:t>
            </a:r>
          </a:p>
          <a:p>
            <a:pPr marL="257175" indent="-257175" defTabSz="342900">
              <a:lnSpc>
                <a:spcPct val="90000"/>
              </a:lnSpc>
              <a:spcBef>
                <a:spcPts val="300"/>
              </a:spcBef>
              <a:buClr>
                <a:srgbClr val="7030A0"/>
              </a:buClr>
              <a:buFont typeface="Wingdings" panose="05000000000000000000" pitchFamily="2" charset="2"/>
              <a:buChar char="§"/>
              <a:defRPr/>
            </a:pPr>
            <a:endParaRPr lang="en-US" sz="1600" b="0" i="0" kern="120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endParaRPr>
          </a:p>
          <a:p>
            <a:pPr marL="257175" indent="-257175" defTabSz="342900">
              <a:lnSpc>
                <a:spcPct val="90000"/>
              </a:lnSpc>
              <a:spcBef>
                <a:spcPts val="300"/>
              </a:spcBef>
              <a:buClr>
                <a:srgbClr val="7030A0"/>
              </a:buClr>
              <a:buNone/>
              <a:defRPr/>
            </a:pPr>
            <a:r>
              <a:rPr lang="en-US"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	</a:t>
            </a:r>
            <a:r>
              <a:rPr lang="en-US"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  <a:hlinkClick r:id="rId3"/>
              </a:rPr>
              <a:t>huntermary15@ecu.edu</a:t>
            </a:r>
            <a:endParaRPr lang="en-US" sz="1600" b="0" i="0" kern="120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endParaRPr>
          </a:p>
          <a:p>
            <a:pPr marL="257175" indent="-257175" defTabSz="342900">
              <a:lnSpc>
                <a:spcPct val="90000"/>
              </a:lnSpc>
              <a:spcBef>
                <a:spcPts val="300"/>
              </a:spcBef>
              <a:buClr>
                <a:srgbClr val="7030A0"/>
              </a:buClr>
              <a:buNone/>
              <a:defRPr/>
            </a:pPr>
            <a:r>
              <a:rPr lang="en-US"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	New Fund Requests, JVEs, Spending Questions/Approvals</a:t>
            </a:r>
          </a:p>
          <a:p>
            <a:pPr marL="48006" indent="0" defTabSz="342900">
              <a:lnSpc>
                <a:spcPct val="90000"/>
              </a:lnSpc>
              <a:spcBef>
                <a:spcPts val="300"/>
              </a:spcBef>
              <a:buClr>
                <a:srgbClr val="7030A0"/>
              </a:buClr>
              <a:buNone/>
              <a:defRPr/>
            </a:pPr>
            <a:endParaRPr lang="en-US" sz="1600" b="0" i="0" kern="120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endParaRPr>
          </a:p>
          <a:p>
            <a:pPr marL="257175" indent="-257175" defTabSz="342900">
              <a:lnSpc>
                <a:spcPct val="90000"/>
              </a:lnSpc>
              <a:spcBef>
                <a:spcPts val="300"/>
              </a:spcBef>
              <a:buClr>
                <a:srgbClr val="7030A0"/>
              </a:buClr>
              <a:buNone/>
              <a:defRPr/>
            </a:pPr>
            <a:endParaRPr lang="en-US" sz="1600" b="1" i="0" kern="120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endParaRPr>
          </a:p>
          <a:p>
            <a:pPr marL="257175" indent="-257175" defTabSz="342900">
              <a:lnSpc>
                <a:spcPct val="90000"/>
              </a:lnSpc>
              <a:spcBef>
                <a:spcPts val="300"/>
              </a:spcBef>
              <a:buClr>
                <a:srgbClr val="7030A0"/>
              </a:buClr>
              <a:buNone/>
              <a:defRPr/>
            </a:pPr>
            <a:r>
              <a:rPr lang="en-US"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Debra Bailey, CPA</a:t>
            </a:r>
          </a:p>
          <a:p>
            <a:pPr marL="257175" indent="-257175" defTabSz="342900">
              <a:lnSpc>
                <a:spcPct val="90000"/>
              </a:lnSpc>
              <a:spcBef>
                <a:spcPts val="300"/>
              </a:spcBef>
              <a:buClr>
                <a:srgbClr val="7030A0"/>
              </a:buClr>
              <a:buFont typeface="Wingdings" panose="05000000000000000000" pitchFamily="2" charset="2"/>
              <a:buChar char="§"/>
              <a:defRPr/>
            </a:pPr>
            <a:endParaRPr lang="en-US" sz="1600" b="0" i="0" kern="120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endParaRPr>
          </a:p>
          <a:p>
            <a:pPr marL="257175" indent="-257175" defTabSz="342900">
              <a:lnSpc>
                <a:spcPct val="90000"/>
              </a:lnSpc>
              <a:spcBef>
                <a:spcPts val="300"/>
              </a:spcBef>
              <a:buClr>
                <a:srgbClr val="7030A0"/>
              </a:buClr>
              <a:buFont typeface="Wingdings" panose="05000000000000000000" pitchFamily="2" charset="2"/>
              <a:buChar char="§"/>
              <a:defRPr/>
            </a:pPr>
            <a:r>
              <a:rPr lang="en-US"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737-4916</a:t>
            </a:r>
          </a:p>
          <a:p>
            <a:pPr marL="257175" indent="-257175" defTabSz="342900">
              <a:lnSpc>
                <a:spcPct val="90000"/>
              </a:lnSpc>
              <a:spcBef>
                <a:spcPts val="300"/>
              </a:spcBef>
              <a:buClr>
                <a:srgbClr val="7030A0"/>
              </a:buClr>
              <a:buNone/>
              <a:defRPr/>
            </a:pPr>
            <a:r>
              <a:rPr lang="en-US"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	</a:t>
            </a:r>
          </a:p>
          <a:p>
            <a:pPr marL="257175" indent="-257175" defTabSz="342900">
              <a:lnSpc>
                <a:spcPct val="90000"/>
              </a:lnSpc>
              <a:spcBef>
                <a:spcPts val="300"/>
              </a:spcBef>
              <a:buClr>
                <a:srgbClr val="7030A0"/>
              </a:buClr>
              <a:buNone/>
              <a:defRPr/>
            </a:pPr>
            <a:r>
              <a:rPr lang="en-US"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Accounting Manager, Financial Statements</a:t>
            </a:r>
          </a:p>
          <a:p>
            <a:pPr marL="257175" indent="-257175" defTabSz="342900">
              <a:lnSpc>
                <a:spcPct val="90000"/>
              </a:lnSpc>
              <a:spcBef>
                <a:spcPts val="300"/>
              </a:spcBef>
              <a:buClr>
                <a:srgbClr val="7030A0"/>
              </a:buClr>
              <a:buNone/>
              <a:defRPr/>
            </a:pPr>
            <a:endParaRPr lang="en-US" sz="1600" b="0" i="0" kern="120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90000"/>
              </a:lnSpc>
            </a:pPr>
            <a:endParaRPr lang="en-US" sz="160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130" y="2324100"/>
            <a:ext cx="2931086" cy="3422683"/>
          </a:xfrm>
        </p:spPr>
        <p:txBody>
          <a:bodyPr>
            <a:normAutofit fontScale="92500" lnSpcReduction="20000"/>
          </a:bodyPr>
          <a:lstStyle/>
          <a:p>
            <a:pPr marL="257175" indent="-257175" defTabSz="342900">
              <a:lnSpc>
                <a:spcPct val="90000"/>
              </a:lnSpc>
              <a:spcBef>
                <a:spcPts val="750"/>
              </a:spcBef>
              <a:buNone/>
              <a:defRPr/>
            </a:pPr>
            <a:r>
              <a:rPr lang="en-US"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Arturo Aguilar</a:t>
            </a:r>
          </a:p>
          <a:p>
            <a:pPr marL="257175" indent="-257175" defTabSz="342900">
              <a:lnSpc>
                <a:spcPct val="90000"/>
              </a:lnSpc>
              <a:spcBef>
                <a:spcPts val="750"/>
              </a:spcBef>
              <a:buFont typeface="Wingdings" panose="05000000000000000000" pitchFamily="2" charset="2"/>
              <a:buChar char="§"/>
              <a:defRPr/>
            </a:pPr>
            <a:r>
              <a:rPr lang="en-US"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737-1143</a:t>
            </a:r>
          </a:p>
          <a:p>
            <a:pPr marL="257175" indent="-257175" defTabSz="342900">
              <a:lnSpc>
                <a:spcPct val="90000"/>
              </a:lnSpc>
              <a:spcBef>
                <a:spcPts val="750"/>
              </a:spcBef>
              <a:buNone/>
              <a:defRPr/>
            </a:pPr>
            <a:r>
              <a:rPr lang="en-US"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	</a:t>
            </a:r>
            <a:r>
              <a:rPr lang="en-US"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  <a:hlinkClick r:id="rId4"/>
              </a:rPr>
              <a:t>bechtela16@ecu.edu</a:t>
            </a:r>
            <a:r>
              <a:rPr lang="en-US"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  </a:t>
            </a:r>
          </a:p>
          <a:p>
            <a:pPr marL="257175" indent="-257175" defTabSz="342900">
              <a:lnSpc>
                <a:spcPct val="90000"/>
              </a:lnSpc>
              <a:spcBef>
                <a:spcPts val="750"/>
              </a:spcBef>
              <a:buNone/>
              <a:defRPr/>
            </a:pPr>
            <a:r>
              <a:rPr lang="en-US"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	Payroll Redistributions, JVEs, Spending Questions/Approvals</a:t>
            </a:r>
          </a:p>
          <a:p>
            <a:pPr marL="257175" indent="-257175" defTabSz="342900">
              <a:lnSpc>
                <a:spcPct val="90000"/>
              </a:lnSpc>
              <a:spcBef>
                <a:spcPts val="750"/>
              </a:spcBef>
              <a:buNone/>
              <a:defRPr/>
            </a:pPr>
            <a:endParaRPr lang="en-US" sz="1600" b="0" i="0" kern="120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endParaRPr>
          </a:p>
          <a:p>
            <a:pPr marL="257175" indent="-257175" defTabSz="342900">
              <a:lnSpc>
                <a:spcPct val="90000"/>
              </a:lnSpc>
              <a:spcBef>
                <a:spcPts val="750"/>
              </a:spcBef>
              <a:buNone/>
              <a:defRPr/>
            </a:pPr>
            <a:r>
              <a:rPr lang="en-US"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Vacant</a:t>
            </a:r>
          </a:p>
          <a:p>
            <a:pPr marL="257175" indent="-257175" defTabSz="342900">
              <a:lnSpc>
                <a:spcPct val="90000"/>
              </a:lnSpc>
              <a:spcBef>
                <a:spcPts val="750"/>
              </a:spcBef>
              <a:buFont typeface="Wingdings" panose="05000000000000000000" pitchFamily="2" charset="2"/>
              <a:buChar char="§"/>
              <a:defRPr/>
            </a:pPr>
            <a:endParaRPr lang="en-US" sz="1600" b="0" i="0" kern="120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endParaRPr>
          </a:p>
          <a:p>
            <a:pPr marL="257175" indent="-257175" defTabSz="342900">
              <a:lnSpc>
                <a:spcPct val="90000"/>
              </a:lnSpc>
              <a:spcBef>
                <a:spcPts val="750"/>
              </a:spcBef>
              <a:buNone/>
              <a:defRPr/>
            </a:pPr>
            <a:r>
              <a:rPr lang="en-US"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	JVEs, Endowments, Scholarships, Distinguished Professorships</a:t>
            </a:r>
          </a:p>
          <a:p>
            <a:pPr marL="48006" indent="0" defTabSz="342900">
              <a:lnSpc>
                <a:spcPct val="90000"/>
              </a:lnSpc>
              <a:spcBef>
                <a:spcPts val="750"/>
              </a:spcBef>
              <a:buNone/>
              <a:defRPr/>
            </a:pPr>
            <a:endParaRPr lang="en-US" sz="1600" b="0" i="0" kern="1200">
              <a:solidFill>
                <a:srgbClr val="7030A0"/>
              </a:solidFill>
              <a:latin typeface="+mn-lt"/>
              <a:ea typeface="+mn-ea"/>
              <a:cs typeface="+mn-cs"/>
            </a:endParaRPr>
          </a:p>
          <a:p>
            <a:pPr marL="514350" lvl="1" indent="-212598" defTabSz="342900">
              <a:lnSpc>
                <a:spcPct val="90000"/>
              </a:lnSpc>
              <a:spcBef>
                <a:spcPts val="750"/>
              </a:spcBef>
              <a:buFont typeface="Wingdings" pitchFamily="2" charset="2"/>
              <a:buChar char="Ø"/>
              <a:defRPr/>
            </a:pPr>
            <a:endParaRPr lang="en-US" b="0" i="0" kern="1200">
              <a:solidFill>
                <a:srgbClr val="7030A0"/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90000"/>
              </a:lnSpc>
            </a:pP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33539837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F772E430-C7FD-455D-B43A-BE822C5978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0"/>
            <a:ext cx="90995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1362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24E43EB-867C-4B35-9A5C-E435157C7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7C0F5DA-B59F-4F13-8BB8-FFD8F2C57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9CEA1DEC-CC9E-4776-9E08-048A15BFA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1942938" y="1881194"/>
            <a:ext cx="3299407" cy="330693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CE399CF-F4B8-4832-A8CB-B93F6B1EF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3122264" y="751601"/>
            <a:ext cx="6053670" cy="5354799"/>
          </a:xfrm>
          <a:custGeom>
            <a:avLst/>
            <a:gdLst>
              <a:gd name="connsiteX0" fmla="*/ 6053670 w 6053670"/>
              <a:gd name="connsiteY0" fmla="*/ 1098 h 7139732"/>
              <a:gd name="connsiteX1" fmla="*/ 6053670 w 6053670"/>
              <a:gd name="connsiteY1" fmla="*/ 1084479 h 7139732"/>
              <a:gd name="connsiteX2" fmla="*/ 6053670 w 6053670"/>
              <a:gd name="connsiteY2" fmla="*/ 1254558 h 7139732"/>
              <a:gd name="connsiteX3" fmla="*/ 6053670 w 6053670"/>
              <a:gd name="connsiteY3" fmla="*/ 7139732 h 7139732"/>
              <a:gd name="connsiteX4" fmla="*/ 0 w 6053670"/>
              <a:gd name="connsiteY4" fmla="*/ 7139732 h 7139732"/>
              <a:gd name="connsiteX5" fmla="*/ 0 w 6053670"/>
              <a:gd name="connsiteY5" fmla="*/ 1249853 h 7139732"/>
              <a:gd name="connsiteX6" fmla="*/ 0 w 6053670"/>
              <a:gd name="connsiteY6" fmla="*/ 1084479 h 7139732"/>
              <a:gd name="connsiteX7" fmla="*/ 0 w 6053670"/>
              <a:gd name="connsiteY7" fmla="*/ 0 h 7139732"/>
              <a:gd name="connsiteX8" fmla="*/ 35717 w 6053670"/>
              <a:gd name="connsiteY8" fmla="*/ 5488 h 7139732"/>
              <a:gd name="connsiteX9" fmla="*/ 140445 w 6053670"/>
              <a:gd name="connsiteY9" fmla="*/ 21641 h 7139732"/>
              <a:gd name="connsiteX10" fmla="*/ 216722 w 6053670"/>
              <a:gd name="connsiteY10" fmla="*/ 32932 h 7139732"/>
              <a:gd name="connsiteX11" fmla="*/ 307527 w 6053670"/>
              <a:gd name="connsiteY11" fmla="*/ 44850 h 7139732"/>
              <a:gd name="connsiteX12" fmla="*/ 415282 w 6053670"/>
              <a:gd name="connsiteY12" fmla="*/ 59121 h 7139732"/>
              <a:gd name="connsiteX13" fmla="*/ 534539 w 6053670"/>
              <a:gd name="connsiteY13" fmla="*/ 74175 h 7139732"/>
              <a:gd name="connsiteX14" fmla="*/ 668931 w 6053670"/>
              <a:gd name="connsiteY14" fmla="*/ 90014 h 7139732"/>
              <a:gd name="connsiteX15" fmla="*/ 815430 w 6053670"/>
              <a:gd name="connsiteY15" fmla="*/ 106794 h 7139732"/>
              <a:gd name="connsiteX16" fmla="*/ 974641 w 6053670"/>
              <a:gd name="connsiteY16" fmla="*/ 123574 h 7139732"/>
              <a:gd name="connsiteX17" fmla="*/ 1144144 w 6053670"/>
              <a:gd name="connsiteY17" fmla="*/ 140667 h 7139732"/>
              <a:gd name="connsiteX18" fmla="*/ 1326965 w 6053670"/>
              <a:gd name="connsiteY18" fmla="*/ 156506 h 7139732"/>
              <a:gd name="connsiteX19" fmla="*/ 1518261 w 6053670"/>
              <a:gd name="connsiteY19" fmla="*/ 171717 h 7139732"/>
              <a:gd name="connsiteX20" fmla="*/ 1720453 w 6053670"/>
              <a:gd name="connsiteY20" fmla="*/ 185518 h 7139732"/>
              <a:gd name="connsiteX21" fmla="*/ 1931121 w 6053670"/>
              <a:gd name="connsiteY21" fmla="*/ 198690 h 7139732"/>
              <a:gd name="connsiteX22" fmla="*/ 2150869 w 6053670"/>
              <a:gd name="connsiteY22" fmla="*/ 211079 h 7139732"/>
              <a:gd name="connsiteX23" fmla="*/ 2263467 w 6053670"/>
              <a:gd name="connsiteY23" fmla="*/ 215470 h 7139732"/>
              <a:gd name="connsiteX24" fmla="*/ 2378487 w 6053670"/>
              <a:gd name="connsiteY24" fmla="*/ 220332 h 7139732"/>
              <a:gd name="connsiteX25" fmla="*/ 2495323 w 6053670"/>
              <a:gd name="connsiteY25" fmla="*/ 224879 h 7139732"/>
              <a:gd name="connsiteX26" fmla="*/ 2612764 w 6053670"/>
              <a:gd name="connsiteY26" fmla="*/ 227859 h 7139732"/>
              <a:gd name="connsiteX27" fmla="*/ 2732627 w 6053670"/>
              <a:gd name="connsiteY27" fmla="*/ 230525 h 7139732"/>
              <a:gd name="connsiteX28" fmla="*/ 2853700 w 6053670"/>
              <a:gd name="connsiteY28" fmla="*/ 233348 h 7139732"/>
              <a:gd name="connsiteX29" fmla="*/ 2977195 w 6053670"/>
              <a:gd name="connsiteY29" fmla="*/ 235229 h 7139732"/>
              <a:gd name="connsiteX30" fmla="*/ 3101901 w 6053670"/>
              <a:gd name="connsiteY30" fmla="*/ 235229 h 7139732"/>
              <a:gd name="connsiteX31" fmla="*/ 3227817 w 6053670"/>
              <a:gd name="connsiteY31" fmla="*/ 236170 h 7139732"/>
              <a:gd name="connsiteX32" fmla="*/ 3354944 w 6053670"/>
              <a:gd name="connsiteY32" fmla="*/ 235229 h 7139732"/>
              <a:gd name="connsiteX33" fmla="*/ 3483887 w 6053670"/>
              <a:gd name="connsiteY33" fmla="*/ 233348 h 7139732"/>
              <a:gd name="connsiteX34" fmla="*/ 3612830 w 6053670"/>
              <a:gd name="connsiteY34" fmla="*/ 231623 h 7139732"/>
              <a:gd name="connsiteX35" fmla="*/ 3743590 w 6053670"/>
              <a:gd name="connsiteY35" fmla="*/ 227859 h 7139732"/>
              <a:gd name="connsiteX36" fmla="*/ 3875560 w 6053670"/>
              <a:gd name="connsiteY36" fmla="*/ 223938 h 7139732"/>
              <a:gd name="connsiteX37" fmla="*/ 4007530 w 6053670"/>
              <a:gd name="connsiteY37" fmla="*/ 219391 h 7139732"/>
              <a:gd name="connsiteX38" fmla="*/ 4140710 w 6053670"/>
              <a:gd name="connsiteY38" fmla="*/ 212961 h 7139732"/>
              <a:gd name="connsiteX39" fmla="*/ 4275102 w 6053670"/>
              <a:gd name="connsiteY39" fmla="*/ 205277 h 7139732"/>
              <a:gd name="connsiteX40" fmla="*/ 4410098 w 6053670"/>
              <a:gd name="connsiteY40" fmla="*/ 197907 h 7139732"/>
              <a:gd name="connsiteX41" fmla="*/ 4545096 w 6053670"/>
              <a:gd name="connsiteY41" fmla="*/ 188498 h 7139732"/>
              <a:gd name="connsiteX42" fmla="*/ 4681909 w 6053670"/>
              <a:gd name="connsiteY42" fmla="*/ 177207 h 7139732"/>
              <a:gd name="connsiteX43" fmla="*/ 4816905 w 6053670"/>
              <a:gd name="connsiteY43" fmla="*/ 165916 h 7139732"/>
              <a:gd name="connsiteX44" fmla="*/ 4954323 w 6053670"/>
              <a:gd name="connsiteY44" fmla="*/ 152899 h 7139732"/>
              <a:gd name="connsiteX45" fmla="*/ 5092347 w 6053670"/>
              <a:gd name="connsiteY45" fmla="*/ 138629 h 7139732"/>
              <a:gd name="connsiteX46" fmla="*/ 5228555 w 6053670"/>
              <a:gd name="connsiteY46" fmla="*/ 123574 h 7139732"/>
              <a:gd name="connsiteX47" fmla="*/ 5366578 w 6053670"/>
              <a:gd name="connsiteY47" fmla="*/ 106010 h 7139732"/>
              <a:gd name="connsiteX48" fmla="*/ 5503997 w 6053670"/>
              <a:gd name="connsiteY48" fmla="*/ 87192 h 7139732"/>
              <a:gd name="connsiteX49" fmla="*/ 5642020 w 6053670"/>
              <a:gd name="connsiteY49" fmla="*/ 68530 h 7139732"/>
              <a:gd name="connsiteX50" fmla="*/ 5779438 w 6053670"/>
              <a:gd name="connsiteY50" fmla="*/ 46733 h 7139732"/>
              <a:gd name="connsiteX51" fmla="*/ 5916251 w 6053670"/>
              <a:gd name="connsiteY51" fmla="*/ 24464 h 7139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7139732">
                <a:moveTo>
                  <a:pt x="6053670" y="1098"/>
                </a:moveTo>
                <a:lnTo>
                  <a:pt x="6053670" y="1084479"/>
                </a:lnTo>
                <a:lnTo>
                  <a:pt x="6053670" y="1254558"/>
                </a:lnTo>
                <a:lnTo>
                  <a:pt x="6053670" y="7139732"/>
                </a:lnTo>
                <a:lnTo>
                  <a:pt x="0" y="7139732"/>
                </a:lnTo>
                <a:lnTo>
                  <a:pt x="0" y="1249853"/>
                </a:lnTo>
                <a:lnTo>
                  <a:pt x="0" y="1084479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1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90" y="227859"/>
                </a:lnTo>
                <a:lnTo>
                  <a:pt x="3875560" y="223938"/>
                </a:lnTo>
                <a:lnTo>
                  <a:pt x="4007530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1F23E73A-FDC8-462C-83C1-3AA896144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9144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5565" y="1130603"/>
            <a:ext cx="2506831" cy="4596794"/>
          </a:xfrm>
        </p:spPr>
        <p:txBody>
          <a:bodyPr anchor="ctr">
            <a:normAutofit/>
          </a:bodyPr>
          <a:lstStyle/>
          <a:p>
            <a:r>
              <a:rPr lang="en-US" sz="2800">
                <a:solidFill>
                  <a:srgbClr val="EBEBEB"/>
                </a:solidFill>
              </a:rPr>
              <a:t>What are Institutional Trust Funds?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7557" y="437513"/>
            <a:ext cx="4126961" cy="5954325"/>
          </a:xfrm>
        </p:spPr>
        <p:txBody>
          <a:bodyPr anchor="ctr">
            <a:normAutofit/>
          </a:bodyPr>
          <a:lstStyle/>
          <a:p>
            <a:endParaRPr lang="en-US" sz="1700"/>
          </a:p>
          <a:p>
            <a:r>
              <a:rPr lang="en-US" sz="1700"/>
              <a:t>Are established at the University level by authority of Chapter 116, Article 1 of the General Statutes</a:t>
            </a:r>
          </a:p>
          <a:p>
            <a:r>
              <a:rPr lang="en-US" sz="1700"/>
              <a:t>Are set up for specific business purposes as determined by the approved Fund Authority, and in compliance with UNC-FIT and University guidelines</a:t>
            </a:r>
          </a:p>
          <a:p>
            <a:r>
              <a:rPr lang="en-US" sz="1700"/>
              <a:t>Are NOT state appropriated</a:t>
            </a:r>
          </a:p>
          <a:p>
            <a:r>
              <a:rPr lang="en-US" sz="1700"/>
              <a:t>Are NOT for personal benefit</a:t>
            </a:r>
          </a:p>
          <a:p>
            <a:pPr marL="0" indent="0">
              <a:buNone/>
            </a:pPr>
            <a:endParaRPr lang="en-US" sz="1700"/>
          </a:p>
          <a:p>
            <a:pPr marL="64008" indent="0">
              <a:buNone/>
            </a:pPr>
            <a:r>
              <a:rPr lang="en-US" sz="1700">
                <a:hlinkClick r:id="rId2"/>
              </a:rPr>
              <a:t>G.S. 116-36.1</a:t>
            </a:r>
            <a:endParaRPr lang="en-US" sz="1700"/>
          </a:p>
          <a:p>
            <a:endParaRPr lang="en-US" sz="1700"/>
          </a:p>
        </p:txBody>
      </p:sp>
    </p:spTree>
    <p:extLst>
      <p:ext uri="{BB962C8B-B14F-4D97-AF65-F5344CB8AC3E}">
        <p14:creationId xmlns:p14="http://schemas.microsoft.com/office/powerpoint/2010/main" val="773996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08BCF048-8940-4354-B9EC-5AD74E283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024C14A-78BD-44B0-82BE-6A0D0A270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09F3D29-EDB1-4F1C-A0E0-36F28CE171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5282F4AB-C7B8-4A86-9927-AA106AA27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0B26874-5AFA-4D1E-94A9-53AF9790D7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A1DA6C95-40F8-4305-89F6-17F6167C0B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A2FA2D29-AEEE-4FFA-B233-94FBE84C9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6DA5143E-FA8E-4EC1-99F7-35AE5AD4E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973667"/>
            <a:ext cx="2206657" cy="4833745"/>
          </a:xfrm>
        </p:spPr>
        <p:txBody>
          <a:bodyPr>
            <a:normAutofit/>
          </a:bodyPr>
          <a:lstStyle/>
          <a:p>
            <a:r>
              <a:rPr lang="en-US" altLang="en-US" sz="2700">
                <a:solidFill>
                  <a:srgbClr val="EBEBEB"/>
                </a:solidFill>
              </a:rPr>
              <a:t>Types of Institutional Trust Funds</a:t>
            </a:r>
            <a:endParaRPr lang="en-US" sz="2700">
              <a:solidFill>
                <a:srgbClr val="EBEBEB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C28BCC9-4093-4FD5-83EB-7EC297F51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95725" y="1852454"/>
            <a:ext cx="4793456" cy="230108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91144" y="4314633"/>
            <a:ext cx="3478376" cy="6956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19674">
              <a:spcAft>
                <a:spcPts val="552"/>
              </a:spcAft>
            </a:pPr>
            <a:r>
              <a:rPr lang="en-US" sz="1259" kern="1200">
                <a:solidFill>
                  <a:schemeClr val="lt1"/>
                </a:solidFill>
                <a:latin typeface="+mn-lt"/>
                <a:ea typeface="+mn-ea"/>
                <a:cs typeface="+mn-cs"/>
              </a:rPr>
              <a:t>All numbered funds except:</a:t>
            </a:r>
          </a:p>
          <a:p>
            <a:pPr algn="ctr" defTabSz="319674">
              <a:spcAft>
                <a:spcPts val="552"/>
              </a:spcAft>
            </a:pPr>
            <a:r>
              <a:rPr lang="en-US" sz="1259" kern="1200">
                <a:solidFill>
                  <a:schemeClr val="lt1"/>
                </a:solidFill>
                <a:latin typeface="+mn-lt"/>
                <a:ea typeface="+mn-ea"/>
                <a:cs typeface="+mn-cs"/>
              </a:rPr>
              <a:t>11 (state), 15 &amp; 21 (grants), 314 &amp; 315 (ECUP) A, E, M (foundations)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250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24E43EB-867C-4B35-9A5C-E435157C7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7C0F5DA-B59F-4F13-8BB8-FFD8F2C57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9CEA1DEC-CC9E-4776-9E08-048A15BFA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1942938" y="1881194"/>
            <a:ext cx="3299407" cy="330693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CE399CF-F4B8-4832-A8CB-B93F6B1EF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3122264" y="751601"/>
            <a:ext cx="6053670" cy="5354799"/>
          </a:xfrm>
          <a:custGeom>
            <a:avLst/>
            <a:gdLst>
              <a:gd name="connsiteX0" fmla="*/ 6053670 w 6053670"/>
              <a:gd name="connsiteY0" fmla="*/ 1098 h 7139732"/>
              <a:gd name="connsiteX1" fmla="*/ 6053670 w 6053670"/>
              <a:gd name="connsiteY1" fmla="*/ 1084479 h 7139732"/>
              <a:gd name="connsiteX2" fmla="*/ 6053670 w 6053670"/>
              <a:gd name="connsiteY2" fmla="*/ 1254558 h 7139732"/>
              <a:gd name="connsiteX3" fmla="*/ 6053670 w 6053670"/>
              <a:gd name="connsiteY3" fmla="*/ 7139732 h 7139732"/>
              <a:gd name="connsiteX4" fmla="*/ 0 w 6053670"/>
              <a:gd name="connsiteY4" fmla="*/ 7139732 h 7139732"/>
              <a:gd name="connsiteX5" fmla="*/ 0 w 6053670"/>
              <a:gd name="connsiteY5" fmla="*/ 1249853 h 7139732"/>
              <a:gd name="connsiteX6" fmla="*/ 0 w 6053670"/>
              <a:gd name="connsiteY6" fmla="*/ 1084479 h 7139732"/>
              <a:gd name="connsiteX7" fmla="*/ 0 w 6053670"/>
              <a:gd name="connsiteY7" fmla="*/ 0 h 7139732"/>
              <a:gd name="connsiteX8" fmla="*/ 35717 w 6053670"/>
              <a:gd name="connsiteY8" fmla="*/ 5488 h 7139732"/>
              <a:gd name="connsiteX9" fmla="*/ 140445 w 6053670"/>
              <a:gd name="connsiteY9" fmla="*/ 21641 h 7139732"/>
              <a:gd name="connsiteX10" fmla="*/ 216722 w 6053670"/>
              <a:gd name="connsiteY10" fmla="*/ 32932 h 7139732"/>
              <a:gd name="connsiteX11" fmla="*/ 307527 w 6053670"/>
              <a:gd name="connsiteY11" fmla="*/ 44850 h 7139732"/>
              <a:gd name="connsiteX12" fmla="*/ 415282 w 6053670"/>
              <a:gd name="connsiteY12" fmla="*/ 59121 h 7139732"/>
              <a:gd name="connsiteX13" fmla="*/ 534539 w 6053670"/>
              <a:gd name="connsiteY13" fmla="*/ 74175 h 7139732"/>
              <a:gd name="connsiteX14" fmla="*/ 668931 w 6053670"/>
              <a:gd name="connsiteY14" fmla="*/ 90014 h 7139732"/>
              <a:gd name="connsiteX15" fmla="*/ 815430 w 6053670"/>
              <a:gd name="connsiteY15" fmla="*/ 106794 h 7139732"/>
              <a:gd name="connsiteX16" fmla="*/ 974641 w 6053670"/>
              <a:gd name="connsiteY16" fmla="*/ 123574 h 7139732"/>
              <a:gd name="connsiteX17" fmla="*/ 1144144 w 6053670"/>
              <a:gd name="connsiteY17" fmla="*/ 140667 h 7139732"/>
              <a:gd name="connsiteX18" fmla="*/ 1326965 w 6053670"/>
              <a:gd name="connsiteY18" fmla="*/ 156506 h 7139732"/>
              <a:gd name="connsiteX19" fmla="*/ 1518261 w 6053670"/>
              <a:gd name="connsiteY19" fmla="*/ 171717 h 7139732"/>
              <a:gd name="connsiteX20" fmla="*/ 1720453 w 6053670"/>
              <a:gd name="connsiteY20" fmla="*/ 185518 h 7139732"/>
              <a:gd name="connsiteX21" fmla="*/ 1931121 w 6053670"/>
              <a:gd name="connsiteY21" fmla="*/ 198690 h 7139732"/>
              <a:gd name="connsiteX22" fmla="*/ 2150869 w 6053670"/>
              <a:gd name="connsiteY22" fmla="*/ 211079 h 7139732"/>
              <a:gd name="connsiteX23" fmla="*/ 2263467 w 6053670"/>
              <a:gd name="connsiteY23" fmla="*/ 215470 h 7139732"/>
              <a:gd name="connsiteX24" fmla="*/ 2378487 w 6053670"/>
              <a:gd name="connsiteY24" fmla="*/ 220332 h 7139732"/>
              <a:gd name="connsiteX25" fmla="*/ 2495323 w 6053670"/>
              <a:gd name="connsiteY25" fmla="*/ 224879 h 7139732"/>
              <a:gd name="connsiteX26" fmla="*/ 2612764 w 6053670"/>
              <a:gd name="connsiteY26" fmla="*/ 227859 h 7139732"/>
              <a:gd name="connsiteX27" fmla="*/ 2732627 w 6053670"/>
              <a:gd name="connsiteY27" fmla="*/ 230525 h 7139732"/>
              <a:gd name="connsiteX28" fmla="*/ 2853700 w 6053670"/>
              <a:gd name="connsiteY28" fmla="*/ 233348 h 7139732"/>
              <a:gd name="connsiteX29" fmla="*/ 2977195 w 6053670"/>
              <a:gd name="connsiteY29" fmla="*/ 235229 h 7139732"/>
              <a:gd name="connsiteX30" fmla="*/ 3101901 w 6053670"/>
              <a:gd name="connsiteY30" fmla="*/ 235229 h 7139732"/>
              <a:gd name="connsiteX31" fmla="*/ 3227817 w 6053670"/>
              <a:gd name="connsiteY31" fmla="*/ 236170 h 7139732"/>
              <a:gd name="connsiteX32" fmla="*/ 3354944 w 6053670"/>
              <a:gd name="connsiteY32" fmla="*/ 235229 h 7139732"/>
              <a:gd name="connsiteX33" fmla="*/ 3483887 w 6053670"/>
              <a:gd name="connsiteY33" fmla="*/ 233348 h 7139732"/>
              <a:gd name="connsiteX34" fmla="*/ 3612830 w 6053670"/>
              <a:gd name="connsiteY34" fmla="*/ 231623 h 7139732"/>
              <a:gd name="connsiteX35" fmla="*/ 3743590 w 6053670"/>
              <a:gd name="connsiteY35" fmla="*/ 227859 h 7139732"/>
              <a:gd name="connsiteX36" fmla="*/ 3875560 w 6053670"/>
              <a:gd name="connsiteY36" fmla="*/ 223938 h 7139732"/>
              <a:gd name="connsiteX37" fmla="*/ 4007530 w 6053670"/>
              <a:gd name="connsiteY37" fmla="*/ 219391 h 7139732"/>
              <a:gd name="connsiteX38" fmla="*/ 4140710 w 6053670"/>
              <a:gd name="connsiteY38" fmla="*/ 212961 h 7139732"/>
              <a:gd name="connsiteX39" fmla="*/ 4275102 w 6053670"/>
              <a:gd name="connsiteY39" fmla="*/ 205277 h 7139732"/>
              <a:gd name="connsiteX40" fmla="*/ 4410098 w 6053670"/>
              <a:gd name="connsiteY40" fmla="*/ 197907 h 7139732"/>
              <a:gd name="connsiteX41" fmla="*/ 4545096 w 6053670"/>
              <a:gd name="connsiteY41" fmla="*/ 188498 h 7139732"/>
              <a:gd name="connsiteX42" fmla="*/ 4681909 w 6053670"/>
              <a:gd name="connsiteY42" fmla="*/ 177207 h 7139732"/>
              <a:gd name="connsiteX43" fmla="*/ 4816905 w 6053670"/>
              <a:gd name="connsiteY43" fmla="*/ 165916 h 7139732"/>
              <a:gd name="connsiteX44" fmla="*/ 4954323 w 6053670"/>
              <a:gd name="connsiteY44" fmla="*/ 152899 h 7139732"/>
              <a:gd name="connsiteX45" fmla="*/ 5092347 w 6053670"/>
              <a:gd name="connsiteY45" fmla="*/ 138629 h 7139732"/>
              <a:gd name="connsiteX46" fmla="*/ 5228555 w 6053670"/>
              <a:gd name="connsiteY46" fmla="*/ 123574 h 7139732"/>
              <a:gd name="connsiteX47" fmla="*/ 5366578 w 6053670"/>
              <a:gd name="connsiteY47" fmla="*/ 106010 h 7139732"/>
              <a:gd name="connsiteX48" fmla="*/ 5503997 w 6053670"/>
              <a:gd name="connsiteY48" fmla="*/ 87192 h 7139732"/>
              <a:gd name="connsiteX49" fmla="*/ 5642020 w 6053670"/>
              <a:gd name="connsiteY49" fmla="*/ 68530 h 7139732"/>
              <a:gd name="connsiteX50" fmla="*/ 5779438 w 6053670"/>
              <a:gd name="connsiteY50" fmla="*/ 46733 h 7139732"/>
              <a:gd name="connsiteX51" fmla="*/ 5916251 w 6053670"/>
              <a:gd name="connsiteY51" fmla="*/ 24464 h 7139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7139732">
                <a:moveTo>
                  <a:pt x="6053670" y="1098"/>
                </a:moveTo>
                <a:lnTo>
                  <a:pt x="6053670" y="1084479"/>
                </a:lnTo>
                <a:lnTo>
                  <a:pt x="6053670" y="1254558"/>
                </a:lnTo>
                <a:lnTo>
                  <a:pt x="6053670" y="7139732"/>
                </a:lnTo>
                <a:lnTo>
                  <a:pt x="0" y="7139732"/>
                </a:lnTo>
                <a:lnTo>
                  <a:pt x="0" y="1249853"/>
                </a:lnTo>
                <a:lnTo>
                  <a:pt x="0" y="1084479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1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90" y="227859"/>
                </a:lnTo>
                <a:lnTo>
                  <a:pt x="3875560" y="223938"/>
                </a:lnTo>
                <a:lnTo>
                  <a:pt x="4007530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1F23E73A-FDC8-462C-83C1-3AA896144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9144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5565" y="1130603"/>
            <a:ext cx="2506831" cy="4596794"/>
          </a:xfrm>
        </p:spPr>
        <p:txBody>
          <a:bodyPr anchor="ctr">
            <a:normAutofit/>
          </a:bodyPr>
          <a:lstStyle/>
          <a:p>
            <a:r>
              <a:rPr lang="en-US" altLang="en-US" sz="2400">
                <a:solidFill>
                  <a:srgbClr val="EBEBEB"/>
                </a:solidFill>
              </a:rPr>
              <a:t>Overhead/F&amp;A Funds</a:t>
            </a:r>
            <a:endParaRPr lang="en-US" sz="2400">
              <a:solidFill>
                <a:srgbClr val="EBEBEB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7557" y="437513"/>
            <a:ext cx="4126961" cy="5954325"/>
          </a:xfrm>
        </p:spPr>
        <p:txBody>
          <a:bodyPr anchor="ctr">
            <a:normAutofit/>
          </a:bodyPr>
          <a:lstStyle/>
          <a:p>
            <a:r>
              <a:rPr lang="en-US" altLang="en-US" sz="1700"/>
              <a:t>Begin with 12xxxx</a:t>
            </a:r>
          </a:p>
          <a:p>
            <a:r>
              <a:rPr lang="en-US" altLang="en-US" sz="1700"/>
              <a:t>Indirect cost earned from grants</a:t>
            </a:r>
          </a:p>
          <a:p>
            <a:pPr lvl="1"/>
            <a:r>
              <a:rPr lang="en-US" altLang="en-US" sz="1700"/>
              <a:t>50412 - Grant and Contract F&amp;A Distribution</a:t>
            </a:r>
          </a:p>
          <a:p>
            <a:pPr lvl="1"/>
            <a:r>
              <a:rPr lang="en-US" altLang="en-US" sz="1700"/>
              <a:t>58259 – Indirect Cost Transfer (overhead to overhead)</a:t>
            </a:r>
          </a:p>
          <a:p>
            <a:r>
              <a:rPr lang="en-US" altLang="en-US" sz="1700"/>
              <a:t>Expenditures must be </a:t>
            </a:r>
            <a:r>
              <a:rPr lang="en-US" altLang="en-US" sz="1700" b="1" u="sng"/>
              <a:t>research related</a:t>
            </a:r>
          </a:p>
          <a:p>
            <a:r>
              <a:rPr lang="en-US" altLang="en-US" sz="1700"/>
              <a:t>Established at college or division level</a:t>
            </a:r>
          </a:p>
          <a:p>
            <a:endParaRPr lang="en-US" sz="1700"/>
          </a:p>
        </p:txBody>
      </p:sp>
    </p:spTree>
    <p:extLst>
      <p:ext uri="{BB962C8B-B14F-4D97-AF65-F5344CB8AC3E}">
        <p14:creationId xmlns:p14="http://schemas.microsoft.com/office/powerpoint/2010/main" val="36829788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24E43EB-867C-4B35-9A5C-E435157C7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7C0F5DA-B59F-4F13-8BB8-FFD8F2C57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9CEA1DEC-CC9E-4776-9E08-048A15BFA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1942938" y="1881194"/>
            <a:ext cx="3299407" cy="330693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CE399CF-F4B8-4832-A8CB-B93F6B1EF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3122264" y="751601"/>
            <a:ext cx="6053670" cy="5354799"/>
          </a:xfrm>
          <a:custGeom>
            <a:avLst/>
            <a:gdLst>
              <a:gd name="connsiteX0" fmla="*/ 6053670 w 6053670"/>
              <a:gd name="connsiteY0" fmla="*/ 1098 h 7139732"/>
              <a:gd name="connsiteX1" fmla="*/ 6053670 w 6053670"/>
              <a:gd name="connsiteY1" fmla="*/ 1084479 h 7139732"/>
              <a:gd name="connsiteX2" fmla="*/ 6053670 w 6053670"/>
              <a:gd name="connsiteY2" fmla="*/ 1254558 h 7139732"/>
              <a:gd name="connsiteX3" fmla="*/ 6053670 w 6053670"/>
              <a:gd name="connsiteY3" fmla="*/ 7139732 h 7139732"/>
              <a:gd name="connsiteX4" fmla="*/ 0 w 6053670"/>
              <a:gd name="connsiteY4" fmla="*/ 7139732 h 7139732"/>
              <a:gd name="connsiteX5" fmla="*/ 0 w 6053670"/>
              <a:gd name="connsiteY5" fmla="*/ 1249853 h 7139732"/>
              <a:gd name="connsiteX6" fmla="*/ 0 w 6053670"/>
              <a:gd name="connsiteY6" fmla="*/ 1084479 h 7139732"/>
              <a:gd name="connsiteX7" fmla="*/ 0 w 6053670"/>
              <a:gd name="connsiteY7" fmla="*/ 0 h 7139732"/>
              <a:gd name="connsiteX8" fmla="*/ 35717 w 6053670"/>
              <a:gd name="connsiteY8" fmla="*/ 5488 h 7139732"/>
              <a:gd name="connsiteX9" fmla="*/ 140445 w 6053670"/>
              <a:gd name="connsiteY9" fmla="*/ 21641 h 7139732"/>
              <a:gd name="connsiteX10" fmla="*/ 216722 w 6053670"/>
              <a:gd name="connsiteY10" fmla="*/ 32932 h 7139732"/>
              <a:gd name="connsiteX11" fmla="*/ 307527 w 6053670"/>
              <a:gd name="connsiteY11" fmla="*/ 44850 h 7139732"/>
              <a:gd name="connsiteX12" fmla="*/ 415282 w 6053670"/>
              <a:gd name="connsiteY12" fmla="*/ 59121 h 7139732"/>
              <a:gd name="connsiteX13" fmla="*/ 534539 w 6053670"/>
              <a:gd name="connsiteY13" fmla="*/ 74175 h 7139732"/>
              <a:gd name="connsiteX14" fmla="*/ 668931 w 6053670"/>
              <a:gd name="connsiteY14" fmla="*/ 90014 h 7139732"/>
              <a:gd name="connsiteX15" fmla="*/ 815430 w 6053670"/>
              <a:gd name="connsiteY15" fmla="*/ 106794 h 7139732"/>
              <a:gd name="connsiteX16" fmla="*/ 974641 w 6053670"/>
              <a:gd name="connsiteY16" fmla="*/ 123574 h 7139732"/>
              <a:gd name="connsiteX17" fmla="*/ 1144144 w 6053670"/>
              <a:gd name="connsiteY17" fmla="*/ 140667 h 7139732"/>
              <a:gd name="connsiteX18" fmla="*/ 1326965 w 6053670"/>
              <a:gd name="connsiteY18" fmla="*/ 156506 h 7139732"/>
              <a:gd name="connsiteX19" fmla="*/ 1518261 w 6053670"/>
              <a:gd name="connsiteY19" fmla="*/ 171717 h 7139732"/>
              <a:gd name="connsiteX20" fmla="*/ 1720453 w 6053670"/>
              <a:gd name="connsiteY20" fmla="*/ 185518 h 7139732"/>
              <a:gd name="connsiteX21" fmla="*/ 1931121 w 6053670"/>
              <a:gd name="connsiteY21" fmla="*/ 198690 h 7139732"/>
              <a:gd name="connsiteX22" fmla="*/ 2150869 w 6053670"/>
              <a:gd name="connsiteY22" fmla="*/ 211079 h 7139732"/>
              <a:gd name="connsiteX23" fmla="*/ 2263467 w 6053670"/>
              <a:gd name="connsiteY23" fmla="*/ 215470 h 7139732"/>
              <a:gd name="connsiteX24" fmla="*/ 2378487 w 6053670"/>
              <a:gd name="connsiteY24" fmla="*/ 220332 h 7139732"/>
              <a:gd name="connsiteX25" fmla="*/ 2495323 w 6053670"/>
              <a:gd name="connsiteY25" fmla="*/ 224879 h 7139732"/>
              <a:gd name="connsiteX26" fmla="*/ 2612764 w 6053670"/>
              <a:gd name="connsiteY26" fmla="*/ 227859 h 7139732"/>
              <a:gd name="connsiteX27" fmla="*/ 2732627 w 6053670"/>
              <a:gd name="connsiteY27" fmla="*/ 230525 h 7139732"/>
              <a:gd name="connsiteX28" fmla="*/ 2853700 w 6053670"/>
              <a:gd name="connsiteY28" fmla="*/ 233348 h 7139732"/>
              <a:gd name="connsiteX29" fmla="*/ 2977195 w 6053670"/>
              <a:gd name="connsiteY29" fmla="*/ 235229 h 7139732"/>
              <a:gd name="connsiteX30" fmla="*/ 3101901 w 6053670"/>
              <a:gd name="connsiteY30" fmla="*/ 235229 h 7139732"/>
              <a:gd name="connsiteX31" fmla="*/ 3227817 w 6053670"/>
              <a:gd name="connsiteY31" fmla="*/ 236170 h 7139732"/>
              <a:gd name="connsiteX32" fmla="*/ 3354944 w 6053670"/>
              <a:gd name="connsiteY32" fmla="*/ 235229 h 7139732"/>
              <a:gd name="connsiteX33" fmla="*/ 3483887 w 6053670"/>
              <a:gd name="connsiteY33" fmla="*/ 233348 h 7139732"/>
              <a:gd name="connsiteX34" fmla="*/ 3612830 w 6053670"/>
              <a:gd name="connsiteY34" fmla="*/ 231623 h 7139732"/>
              <a:gd name="connsiteX35" fmla="*/ 3743590 w 6053670"/>
              <a:gd name="connsiteY35" fmla="*/ 227859 h 7139732"/>
              <a:gd name="connsiteX36" fmla="*/ 3875560 w 6053670"/>
              <a:gd name="connsiteY36" fmla="*/ 223938 h 7139732"/>
              <a:gd name="connsiteX37" fmla="*/ 4007530 w 6053670"/>
              <a:gd name="connsiteY37" fmla="*/ 219391 h 7139732"/>
              <a:gd name="connsiteX38" fmla="*/ 4140710 w 6053670"/>
              <a:gd name="connsiteY38" fmla="*/ 212961 h 7139732"/>
              <a:gd name="connsiteX39" fmla="*/ 4275102 w 6053670"/>
              <a:gd name="connsiteY39" fmla="*/ 205277 h 7139732"/>
              <a:gd name="connsiteX40" fmla="*/ 4410098 w 6053670"/>
              <a:gd name="connsiteY40" fmla="*/ 197907 h 7139732"/>
              <a:gd name="connsiteX41" fmla="*/ 4545096 w 6053670"/>
              <a:gd name="connsiteY41" fmla="*/ 188498 h 7139732"/>
              <a:gd name="connsiteX42" fmla="*/ 4681909 w 6053670"/>
              <a:gd name="connsiteY42" fmla="*/ 177207 h 7139732"/>
              <a:gd name="connsiteX43" fmla="*/ 4816905 w 6053670"/>
              <a:gd name="connsiteY43" fmla="*/ 165916 h 7139732"/>
              <a:gd name="connsiteX44" fmla="*/ 4954323 w 6053670"/>
              <a:gd name="connsiteY44" fmla="*/ 152899 h 7139732"/>
              <a:gd name="connsiteX45" fmla="*/ 5092347 w 6053670"/>
              <a:gd name="connsiteY45" fmla="*/ 138629 h 7139732"/>
              <a:gd name="connsiteX46" fmla="*/ 5228555 w 6053670"/>
              <a:gd name="connsiteY46" fmla="*/ 123574 h 7139732"/>
              <a:gd name="connsiteX47" fmla="*/ 5366578 w 6053670"/>
              <a:gd name="connsiteY47" fmla="*/ 106010 h 7139732"/>
              <a:gd name="connsiteX48" fmla="*/ 5503997 w 6053670"/>
              <a:gd name="connsiteY48" fmla="*/ 87192 h 7139732"/>
              <a:gd name="connsiteX49" fmla="*/ 5642020 w 6053670"/>
              <a:gd name="connsiteY49" fmla="*/ 68530 h 7139732"/>
              <a:gd name="connsiteX50" fmla="*/ 5779438 w 6053670"/>
              <a:gd name="connsiteY50" fmla="*/ 46733 h 7139732"/>
              <a:gd name="connsiteX51" fmla="*/ 5916251 w 6053670"/>
              <a:gd name="connsiteY51" fmla="*/ 24464 h 7139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7139732">
                <a:moveTo>
                  <a:pt x="6053670" y="1098"/>
                </a:moveTo>
                <a:lnTo>
                  <a:pt x="6053670" y="1084479"/>
                </a:lnTo>
                <a:lnTo>
                  <a:pt x="6053670" y="1254558"/>
                </a:lnTo>
                <a:lnTo>
                  <a:pt x="6053670" y="7139732"/>
                </a:lnTo>
                <a:lnTo>
                  <a:pt x="0" y="7139732"/>
                </a:lnTo>
                <a:lnTo>
                  <a:pt x="0" y="1249853"/>
                </a:lnTo>
                <a:lnTo>
                  <a:pt x="0" y="1084479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1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90" y="227859"/>
                </a:lnTo>
                <a:lnTo>
                  <a:pt x="3875560" y="223938"/>
                </a:lnTo>
                <a:lnTo>
                  <a:pt x="4007530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1F23E73A-FDC8-462C-83C1-3AA896144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9144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5565" y="1130603"/>
            <a:ext cx="2506831" cy="4596794"/>
          </a:xfrm>
        </p:spPr>
        <p:txBody>
          <a:bodyPr anchor="ctr">
            <a:normAutofit/>
          </a:bodyPr>
          <a:lstStyle/>
          <a:p>
            <a:r>
              <a:rPr lang="en-US" altLang="en-US" sz="2800">
                <a:solidFill>
                  <a:srgbClr val="EBEBEB"/>
                </a:solidFill>
              </a:rPr>
              <a:t>Institutional Trust - General</a:t>
            </a:r>
            <a:endParaRPr lang="en-US" sz="2800">
              <a:solidFill>
                <a:srgbClr val="EBEBEB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7557" y="437513"/>
            <a:ext cx="4126961" cy="5954325"/>
          </a:xfrm>
        </p:spPr>
        <p:txBody>
          <a:bodyPr anchor="ctr">
            <a:normAutofit/>
          </a:bodyPr>
          <a:lstStyle/>
          <a:p>
            <a:r>
              <a:rPr lang="en-US" altLang="en-US" sz="1700" dirty="0"/>
              <a:t>Begin with 13xxx – 14xxxx (not 143xxx)</a:t>
            </a:r>
          </a:p>
          <a:p>
            <a:r>
              <a:rPr lang="en-US" altLang="en-US" sz="1700" dirty="0"/>
              <a:t>All expenses must be in accordance with approved fund authority form, University policies, and UNC-FIT guidelines</a:t>
            </a:r>
          </a:p>
          <a:p>
            <a:r>
              <a:rPr lang="en-US" altLang="en-US" sz="1700" dirty="0"/>
              <a:t>Examples</a:t>
            </a:r>
          </a:p>
          <a:p>
            <a:pPr lvl="1"/>
            <a:r>
              <a:rPr lang="en-US" altLang="en-US" sz="1700" dirty="0"/>
              <a:t>Student activity programs </a:t>
            </a:r>
          </a:p>
          <a:p>
            <a:pPr lvl="1"/>
            <a:r>
              <a:rPr lang="en-US" altLang="en-US" sz="1700" dirty="0"/>
              <a:t>Fees for services (i.e. registration, training, etc.) </a:t>
            </a:r>
          </a:p>
          <a:p>
            <a:pPr lvl="1"/>
            <a:r>
              <a:rPr lang="en-US" altLang="en-US" sz="1700" dirty="0"/>
              <a:t>Royalties, patents, copyrights</a:t>
            </a:r>
          </a:p>
          <a:p>
            <a:pPr lvl="1"/>
            <a:endParaRPr lang="en-US" altLang="en-US" sz="1700" dirty="0"/>
          </a:p>
          <a:p>
            <a:pPr lvl="1"/>
            <a:endParaRPr lang="en-US" altLang="en-US" sz="1700" dirty="0"/>
          </a:p>
          <a:p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9672976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24E43EB-867C-4B35-9A5C-E435157C7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7C0F5DA-B59F-4F13-8BB8-FFD8F2C57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9CEA1DEC-CC9E-4776-9E08-048A15BFA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1942938" y="1881194"/>
            <a:ext cx="3299407" cy="330693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CE399CF-F4B8-4832-A8CB-B93F6B1EF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3122264" y="751601"/>
            <a:ext cx="6053670" cy="5354799"/>
          </a:xfrm>
          <a:custGeom>
            <a:avLst/>
            <a:gdLst>
              <a:gd name="connsiteX0" fmla="*/ 6053670 w 6053670"/>
              <a:gd name="connsiteY0" fmla="*/ 1098 h 7139732"/>
              <a:gd name="connsiteX1" fmla="*/ 6053670 w 6053670"/>
              <a:gd name="connsiteY1" fmla="*/ 1084479 h 7139732"/>
              <a:gd name="connsiteX2" fmla="*/ 6053670 w 6053670"/>
              <a:gd name="connsiteY2" fmla="*/ 1254558 h 7139732"/>
              <a:gd name="connsiteX3" fmla="*/ 6053670 w 6053670"/>
              <a:gd name="connsiteY3" fmla="*/ 7139732 h 7139732"/>
              <a:gd name="connsiteX4" fmla="*/ 0 w 6053670"/>
              <a:gd name="connsiteY4" fmla="*/ 7139732 h 7139732"/>
              <a:gd name="connsiteX5" fmla="*/ 0 w 6053670"/>
              <a:gd name="connsiteY5" fmla="*/ 1249853 h 7139732"/>
              <a:gd name="connsiteX6" fmla="*/ 0 w 6053670"/>
              <a:gd name="connsiteY6" fmla="*/ 1084479 h 7139732"/>
              <a:gd name="connsiteX7" fmla="*/ 0 w 6053670"/>
              <a:gd name="connsiteY7" fmla="*/ 0 h 7139732"/>
              <a:gd name="connsiteX8" fmla="*/ 35717 w 6053670"/>
              <a:gd name="connsiteY8" fmla="*/ 5488 h 7139732"/>
              <a:gd name="connsiteX9" fmla="*/ 140445 w 6053670"/>
              <a:gd name="connsiteY9" fmla="*/ 21641 h 7139732"/>
              <a:gd name="connsiteX10" fmla="*/ 216722 w 6053670"/>
              <a:gd name="connsiteY10" fmla="*/ 32932 h 7139732"/>
              <a:gd name="connsiteX11" fmla="*/ 307527 w 6053670"/>
              <a:gd name="connsiteY11" fmla="*/ 44850 h 7139732"/>
              <a:gd name="connsiteX12" fmla="*/ 415282 w 6053670"/>
              <a:gd name="connsiteY12" fmla="*/ 59121 h 7139732"/>
              <a:gd name="connsiteX13" fmla="*/ 534539 w 6053670"/>
              <a:gd name="connsiteY13" fmla="*/ 74175 h 7139732"/>
              <a:gd name="connsiteX14" fmla="*/ 668931 w 6053670"/>
              <a:gd name="connsiteY14" fmla="*/ 90014 h 7139732"/>
              <a:gd name="connsiteX15" fmla="*/ 815430 w 6053670"/>
              <a:gd name="connsiteY15" fmla="*/ 106794 h 7139732"/>
              <a:gd name="connsiteX16" fmla="*/ 974641 w 6053670"/>
              <a:gd name="connsiteY16" fmla="*/ 123574 h 7139732"/>
              <a:gd name="connsiteX17" fmla="*/ 1144144 w 6053670"/>
              <a:gd name="connsiteY17" fmla="*/ 140667 h 7139732"/>
              <a:gd name="connsiteX18" fmla="*/ 1326965 w 6053670"/>
              <a:gd name="connsiteY18" fmla="*/ 156506 h 7139732"/>
              <a:gd name="connsiteX19" fmla="*/ 1518261 w 6053670"/>
              <a:gd name="connsiteY19" fmla="*/ 171717 h 7139732"/>
              <a:gd name="connsiteX20" fmla="*/ 1720453 w 6053670"/>
              <a:gd name="connsiteY20" fmla="*/ 185518 h 7139732"/>
              <a:gd name="connsiteX21" fmla="*/ 1931121 w 6053670"/>
              <a:gd name="connsiteY21" fmla="*/ 198690 h 7139732"/>
              <a:gd name="connsiteX22" fmla="*/ 2150869 w 6053670"/>
              <a:gd name="connsiteY22" fmla="*/ 211079 h 7139732"/>
              <a:gd name="connsiteX23" fmla="*/ 2263467 w 6053670"/>
              <a:gd name="connsiteY23" fmla="*/ 215470 h 7139732"/>
              <a:gd name="connsiteX24" fmla="*/ 2378487 w 6053670"/>
              <a:gd name="connsiteY24" fmla="*/ 220332 h 7139732"/>
              <a:gd name="connsiteX25" fmla="*/ 2495323 w 6053670"/>
              <a:gd name="connsiteY25" fmla="*/ 224879 h 7139732"/>
              <a:gd name="connsiteX26" fmla="*/ 2612764 w 6053670"/>
              <a:gd name="connsiteY26" fmla="*/ 227859 h 7139732"/>
              <a:gd name="connsiteX27" fmla="*/ 2732627 w 6053670"/>
              <a:gd name="connsiteY27" fmla="*/ 230525 h 7139732"/>
              <a:gd name="connsiteX28" fmla="*/ 2853700 w 6053670"/>
              <a:gd name="connsiteY28" fmla="*/ 233348 h 7139732"/>
              <a:gd name="connsiteX29" fmla="*/ 2977195 w 6053670"/>
              <a:gd name="connsiteY29" fmla="*/ 235229 h 7139732"/>
              <a:gd name="connsiteX30" fmla="*/ 3101901 w 6053670"/>
              <a:gd name="connsiteY30" fmla="*/ 235229 h 7139732"/>
              <a:gd name="connsiteX31" fmla="*/ 3227817 w 6053670"/>
              <a:gd name="connsiteY31" fmla="*/ 236170 h 7139732"/>
              <a:gd name="connsiteX32" fmla="*/ 3354944 w 6053670"/>
              <a:gd name="connsiteY32" fmla="*/ 235229 h 7139732"/>
              <a:gd name="connsiteX33" fmla="*/ 3483887 w 6053670"/>
              <a:gd name="connsiteY33" fmla="*/ 233348 h 7139732"/>
              <a:gd name="connsiteX34" fmla="*/ 3612830 w 6053670"/>
              <a:gd name="connsiteY34" fmla="*/ 231623 h 7139732"/>
              <a:gd name="connsiteX35" fmla="*/ 3743590 w 6053670"/>
              <a:gd name="connsiteY35" fmla="*/ 227859 h 7139732"/>
              <a:gd name="connsiteX36" fmla="*/ 3875560 w 6053670"/>
              <a:gd name="connsiteY36" fmla="*/ 223938 h 7139732"/>
              <a:gd name="connsiteX37" fmla="*/ 4007530 w 6053670"/>
              <a:gd name="connsiteY37" fmla="*/ 219391 h 7139732"/>
              <a:gd name="connsiteX38" fmla="*/ 4140710 w 6053670"/>
              <a:gd name="connsiteY38" fmla="*/ 212961 h 7139732"/>
              <a:gd name="connsiteX39" fmla="*/ 4275102 w 6053670"/>
              <a:gd name="connsiteY39" fmla="*/ 205277 h 7139732"/>
              <a:gd name="connsiteX40" fmla="*/ 4410098 w 6053670"/>
              <a:gd name="connsiteY40" fmla="*/ 197907 h 7139732"/>
              <a:gd name="connsiteX41" fmla="*/ 4545096 w 6053670"/>
              <a:gd name="connsiteY41" fmla="*/ 188498 h 7139732"/>
              <a:gd name="connsiteX42" fmla="*/ 4681909 w 6053670"/>
              <a:gd name="connsiteY42" fmla="*/ 177207 h 7139732"/>
              <a:gd name="connsiteX43" fmla="*/ 4816905 w 6053670"/>
              <a:gd name="connsiteY43" fmla="*/ 165916 h 7139732"/>
              <a:gd name="connsiteX44" fmla="*/ 4954323 w 6053670"/>
              <a:gd name="connsiteY44" fmla="*/ 152899 h 7139732"/>
              <a:gd name="connsiteX45" fmla="*/ 5092347 w 6053670"/>
              <a:gd name="connsiteY45" fmla="*/ 138629 h 7139732"/>
              <a:gd name="connsiteX46" fmla="*/ 5228555 w 6053670"/>
              <a:gd name="connsiteY46" fmla="*/ 123574 h 7139732"/>
              <a:gd name="connsiteX47" fmla="*/ 5366578 w 6053670"/>
              <a:gd name="connsiteY47" fmla="*/ 106010 h 7139732"/>
              <a:gd name="connsiteX48" fmla="*/ 5503997 w 6053670"/>
              <a:gd name="connsiteY48" fmla="*/ 87192 h 7139732"/>
              <a:gd name="connsiteX49" fmla="*/ 5642020 w 6053670"/>
              <a:gd name="connsiteY49" fmla="*/ 68530 h 7139732"/>
              <a:gd name="connsiteX50" fmla="*/ 5779438 w 6053670"/>
              <a:gd name="connsiteY50" fmla="*/ 46733 h 7139732"/>
              <a:gd name="connsiteX51" fmla="*/ 5916251 w 6053670"/>
              <a:gd name="connsiteY51" fmla="*/ 24464 h 7139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7139732">
                <a:moveTo>
                  <a:pt x="6053670" y="1098"/>
                </a:moveTo>
                <a:lnTo>
                  <a:pt x="6053670" y="1084479"/>
                </a:lnTo>
                <a:lnTo>
                  <a:pt x="6053670" y="1254558"/>
                </a:lnTo>
                <a:lnTo>
                  <a:pt x="6053670" y="7139732"/>
                </a:lnTo>
                <a:lnTo>
                  <a:pt x="0" y="7139732"/>
                </a:lnTo>
                <a:lnTo>
                  <a:pt x="0" y="1249853"/>
                </a:lnTo>
                <a:lnTo>
                  <a:pt x="0" y="1084479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1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90" y="227859"/>
                </a:lnTo>
                <a:lnTo>
                  <a:pt x="3875560" y="223938"/>
                </a:lnTo>
                <a:lnTo>
                  <a:pt x="4007530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1F23E73A-FDC8-462C-83C1-3AA896144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9144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5565" y="1130603"/>
            <a:ext cx="2506831" cy="4596794"/>
          </a:xfrm>
        </p:spPr>
        <p:txBody>
          <a:bodyPr anchor="ctr">
            <a:normAutofit/>
          </a:bodyPr>
          <a:lstStyle/>
          <a:p>
            <a:r>
              <a:rPr lang="en-US" altLang="en-US" sz="2800">
                <a:solidFill>
                  <a:srgbClr val="EBEBEB"/>
                </a:solidFill>
              </a:rPr>
              <a:t>Institutional Trust - Residual Funds</a:t>
            </a:r>
            <a:endParaRPr lang="en-US" sz="2800">
              <a:solidFill>
                <a:srgbClr val="EBEBEB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7557" y="437513"/>
            <a:ext cx="4126961" cy="5954325"/>
          </a:xfrm>
        </p:spPr>
        <p:txBody>
          <a:bodyPr anchor="ctr">
            <a:normAutofit/>
          </a:bodyPr>
          <a:lstStyle/>
          <a:p>
            <a:r>
              <a:rPr lang="en-US" altLang="en-US" sz="1700"/>
              <a:t>Begin with 143xxx</a:t>
            </a:r>
          </a:p>
          <a:p>
            <a:r>
              <a:rPr lang="en-US" altLang="en-US" sz="1700"/>
              <a:t>143xxx are residual balances transferred from grants</a:t>
            </a:r>
          </a:p>
          <a:p>
            <a:pPr lvl="1"/>
            <a:r>
              <a:rPr lang="en-US" altLang="en-US" sz="1700"/>
              <a:t>Revenue/Income should only show in account code 58253 - Nonmandatory Restricted</a:t>
            </a:r>
          </a:p>
          <a:p>
            <a:pPr lvl="1"/>
            <a:r>
              <a:rPr lang="en-US" altLang="en-US" sz="1700"/>
              <a:t>No other funding should be deposited or transferred into these funds</a:t>
            </a:r>
          </a:p>
          <a:p>
            <a:r>
              <a:rPr lang="en-US" altLang="en-US" sz="1700"/>
              <a:t>Expenditures must be </a:t>
            </a:r>
            <a:r>
              <a:rPr lang="en-US" altLang="en-US" sz="1700" b="1" u="sng"/>
              <a:t>research related</a:t>
            </a:r>
          </a:p>
          <a:p>
            <a:r>
              <a:rPr lang="en-US" altLang="en-US" sz="1700"/>
              <a:t>Established at college or division level</a:t>
            </a:r>
          </a:p>
          <a:p>
            <a:endParaRPr lang="en-US" sz="1700"/>
          </a:p>
        </p:txBody>
      </p:sp>
    </p:spTree>
    <p:extLst>
      <p:ext uri="{BB962C8B-B14F-4D97-AF65-F5344CB8AC3E}">
        <p14:creationId xmlns:p14="http://schemas.microsoft.com/office/powerpoint/2010/main" val="9933972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24E43EB-867C-4B35-9A5C-E435157C7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7C0F5DA-B59F-4F13-8BB8-FFD8F2C57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9CEA1DEC-CC9E-4776-9E08-048A15BFA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1942938" y="1881194"/>
            <a:ext cx="3299407" cy="330693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CE399CF-F4B8-4832-A8CB-B93F6B1EF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3122264" y="751601"/>
            <a:ext cx="6053670" cy="5354799"/>
          </a:xfrm>
          <a:custGeom>
            <a:avLst/>
            <a:gdLst>
              <a:gd name="connsiteX0" fmla="*/ 6053670 w 6053670"/>
              <a:gd name="connsiteY0" fmla="*/ 1098 h 7139732"/>
              <a:gd name="connsiteX1" fmla="*/ 6053670 w 6053670"/>
              <a:gd name="connsiteY1" fmla="*/ 1084479 h 7139732"/>
              <a:gd name="connsiteX2" fmla="*/ 6053670 w 6053670"/>
              <a:gd name="connsiteY2" fmla="*/ 1254558 h 7139732"/>
              <a:gd name="connsiteX3" fmla="*/ 6053670 w 6053670"/>
              <a:gd name="connsiteY3" fmla="*/ 7139732 h 7139732"/>
              <a:gd name="connsiteX4" fmla="*/ 0 w 6053670"/>
              <a:gd name="connsiteY4" fmla="*/ 7139732 h 7139732"/>
              <a:gd name="connsiteX5" fmla="*/ 0 w 6053670"/>
              <a:gd name="connsiteY5" fmla="*/ 1249853 h 7139732"/>
              <a:gd name="connsiteX6" fmla="*/ 0 w 6053670"/>
              <a:gd name="connsiteY6" fmla="*/ 1084479 h 7139732"/>
              <a:gd name="connsiteX7" fmla="*/ 0 w 6053670"/>
              <a:gd name="connsiteY7" fmla="*/ 0 h 7139732"/>
              <a:gd name="connsiteX8" fmla="*/ 35717 w 6053670"/>
              <a:gd name="connsiteY8" fmla="*/ 5488 h 7139732"/>
              <a:gd name="connsiteX9" fmla="*/ 140445 w 6053670"/>
              <a:gd name="connsiteY9" fmla="*/ 21641 h 7139732"/>
              <a:gd name="connsiteX10" fmla="*/ 216722 w 6053670"/>
              <a:gd name="connsiteY10" fmla="*/ 32932 h 7139732"/>
              <a:gd name="connsiteX11" fmla="*/ 307527 w 6053670"/>
              <a:gd name="connsiteY11" fmla="*/ 44850 h 7139732"/>
              <a:gd name="connsiteX12" fmla="*/ 415282 w 6053670"/>
              <a:gd name="connsiteY12" fmla="*/ 59121 h 7139732"/>
              <a:gd name="connsiteX13" fmla="*/ 534539 w 6053670"/>
              <a:gd name="connsiteY13" fmla="*/ 74175 h 7139732"/>
              <a:gd name="connsiteX14" fmla="*/ 668931 w 6053670"/>
              <a:gd name="connsiteY14" fmla="*/ 90014 h 7139732"/>
              <a:gd name="connsiteX15" fmla="*/ 815430 w 6053670"/>
              <a:gd name="connsiteY15" fmla="*/ 106794 h 7139732"/>
              <a:gd name="connsiteX16" fmla="*/ 974641 w 6053670"/>
              <a:gd name="connsiteY16" fmla="*/ 123574 h 7139732"/>
              <a:gd name="connsiteX17" fmla="*/ 1144144 w 6053670"/>
              <a:gd name="connsiteY17" fmla="*/ 140667 h 7139732"/>
              <a:gd name="connsiteX18" fmla="*/ 1326965 w 6053670"/>
              <a:gd name="connsiteY18" fmla="*/ 156506 h 7139732"/>
              <a:gd name="connsiteX19" fmla="*/ 1518261 w 6053670"/>
              <a:gd name="connsiteY19" fmla="*/ 171717 h 7139732"/>
              <a:gd name="connsiteX20" fmla="*/ 1720453 w 6053670"/>
              <a:gd name="connsiteY20" fmla="*/ 185518 h 7139732"/>
              <a:gd name="connsiteX21" fmla="*/ 1931121 w 6053670"/>
              <a:gd name="connsiteY21" fmla="*/ 198690 h 7139732"/>
              <a:gd name="connsiteX22" fmla="*/ 2150869 w 6053670"/>
              <a:gd name="connsiteY22" fmla="*/ 211079 h 7139732"/>
              <a:gd name="connsiteX23" fmla="*/ 2263467 w 6053670"/>
              <a:gd name="connsiteY23" fmla="*/ 215470 h 7139732"/>
              <a:gd name="connsiteX24" fmla="*/ 2378487 w 6053670"/>
              <a:gd name="connsiteY24" fmla="*/ 220332 h 7139732"/>
              <a:gd name="connsiteX25" fmla="*/ 2495323 w 6053670"/>
              <a:gd name="connsiteY25" fmla="*/ 224879 h 7139732"/>
              <a:gd name="connsiteX26" fmla="*/ 2612764 w 6053670"/>
              <a:gd name="connsiteY26" fmla="*/ 227859 h 7139732"/>
              <a:gd name="connsiteX27" fmla="*/ 2732627 w 6053670"/>
              <a:gd name="connsiteY27" fmla="*/ 230525 h 7139732"/>
              <a:gd name="connsiteX28" fmla="*/ 2853700 w 6053670"/>
              <a:gd name="connsiteY28" fmla="*/ 233348 h 7139732"/>
              <a:gd name="connsiteX29" fmla="*/ 2977195 w 6053670"/>
              <a:gd name="connsiteY29" fmla="*/ 235229 h 7139732"/>
              <a:gd name="connsiteX30" fmla="*/ 3101901 w 6053670"/>
              <a:gd name="connsiteY30" fmla="*/ 235229 h 7139732"/>
              <a:gd name="connsiteX31" fmla="*/ 3227817 w 6053670"/>
              <a:gd name="connsiteY31" fmla="*/ 236170 h 7139732"/>
              <a:gd name="connsiteX32" fmla="*/ 3354944 w 6053670"/>
              <a:gd name="connsiteY32" fmla="*/ 235229 h 7139732"/>
              <a:gd name="connsiteX33" fmla="*/ 3483887 w 6053670"/>
              <a:gd name="connsiteY33" fmla="*/ 233348 h 7139732"/>
              <a:gd name="connsiteX34" fmla="*/ 3612830 w 6053670"/>
              <a:gd name="connsiteY34" fmla="*/ 231623 h 7139732"/>
              <a:gd name="connsiteX35" fmla="*/ 3743590 w 6053670"/>
              <a:gd name="connsiteY35" fmla="*/ 227859 h 7139732"/>
              <a:gd name="connsiteX36" fmla="*/ 3875560 w 6053670"/>
              <a:gd name="connsiteY36" fmla="*/ 223938 h 7139732"/>
              <a:gd name="connsiteX37" fmla="*/ 4007530 w 6053670"/>
              <a:gd name="connsiteY37" fmla="*/ 219391 h 7139732"/>
              <a:gd name="connsiteX38" fmla="*/ 4140710 w 6053670"/>
              <a:gd name="connsiteY38" fmla="*/ 212961 h 7139732"/>
              <a:gd name="connsiteX39" fmla="*/ 4275102 w 6053670"/>
              <a:gd name="connsiteY39" fmla="*/ 205277 h 7139732"/>
              <a:gd name="connsiteX40" fmla="*/ 4410098 w 6053670"/>
              <a:gd name="connsiteY40" fmla="*/ 197907 h 7139732"/>
              <a:gd name="connsiteX41" fmla="*/ 4545096 w 6053670"/>
              <a:gd name="connsiteY41" fmla="*/ 188498 h 7139732"/>
              <a:gd name="connsiteX42" fmla="*/ 4681909 w 6053670"/>
              <a:gd name="connsiteY42" fmla="*/ 177207 h 7139732"/>
              <a:gd name="connsiteX43" fmla="*/ 4816905 w 6053670"/>
              <a:gd name="connsiteY43" fmla="*/ 165916 h 7139732"/>
              <a:gd name="connsiteX44" fmla="*/ 4954323 w 6053670"/>
              <a:gd name="connsiteY44" fmla="*/ 152899 h 7139732"/>
              <a:gd name="connsiteX45" fmla="*/ 5092347 w 6053670"/>
              <a:gd name="connsiteY45" fmla="*/ 138629 h 7139732"/>
              <a:gd name="connsiteX46" fmla="*/ 5228555 w 6053670"/>
              <a:gd name="connsiteY46" fmla="*/ 123574 h 7139732"/>
              <a:gd name="connsiteX47" fmla="*/ 5366578 w 6053670"/>
              <a:gd name="connsiteY47" fmla="*/ 106010 h 7139732"/>
              <a:gd name="connsiteX48" fmla="*/ 5503997 w 6053670"/>
              <a:gd name="connsiteY48" fmla="*/ 87192 h 7139732"/>
              <a:gd name="connsiteX49" fmla="*/ 5642020 w 6053670"/>
              <a:gd name="connsiteY49" fmla="*/ 68530 h 7139732"/>
              <a:gd name="connsiteX50" fmla="*/ 5779438 w 6053670"/>
              <a:gd name="connsiteY50" fmla="*/ 46733 h 7139732"/>
              <a:gd name="connsiteX51" fmla="*/ 5916251 w 6053670"/>
              <a:gd name="connsiteY51" fmla="*/ 24464 h 7139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7139732">
                <a:moveTo>
                  <a:pt x="6053670" y="1098"/>
                </a:moveTo>
                <a:lnTo>
                  <a:pt x="6053670" y="1084479"/>
                </a:lnTo>
                <a:lnTo>
                  <a:pt x="6053670" y="1254558"/>
                </a:lnTo>
                <a:lnTo>
                  <a:pt x="6053670" y="7139732"/>
                </a:lnTo>
                <a:lnTo>
                  <a:pt x="0" y="7139732"/>
                </a:lnTo>
                <a:lnTo>
                  <a:pt x="0" y="1249853"/>
                </a:lnTo>
                <a:lnTo>
                  <a:pt x="0" y="1084479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1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90" y="227859"/>
                </a:lnTo>
                <a:lnTo>
                  <a:pt x="3875560" y="223938"/>
                </a:lnTo>
                <a:lnTo>
                  <a:pt x="4007530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1F23E73A-FDC8-462C-83C1-3AA896144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9144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5565" y="1130603"/>
            <a:ext cx="2506831" cy="4596794"/>
          </a:xfrm>
        </p:spPr>
        <p:txBody>
          <a:bodyPr anchor="ctr">
            <a:normAutofit/>
          </a:bodyPr>
          <a:lstStyle/>
          <a:p>
            <a:r>
              <a:rPr lang="en-US" altLang="en-US" sz="2800">
                <a:solidFill>
                  <a:srgbClr val="EBEBEB"/>
                </a:solidFill>
              </a:rPr>
              <a:t>Auxiliary Funds</a:t>
            </a:r>
            <a:endParaRPr lang="en-US" sz="2800">
              <a:solidFill>
                <a:srgbClr val="EBEBEB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7557" y="437513"/>
            <a:ext cx="4126961" cy="5954325"/>
          </a:xfrm>
        </p:spPr>
        <p:txBody>
          <a:bodyPr anchor="ctr">
            <a:normAutofit/>
          </a:bodyPr>
          <a:lstStyle/>
          <a:p>
            <a:r>
              <a:rPr lang="en-US" altLang="en-US" sz="1700"/>
              <a:t>Begin with 31xxxx</a:t>
            </a:r>
          </a:p>
          <a:p>
            <a:r>
              <a:rPr lang="en-US" altLang="en-US" sz="1700"/>
              <a:t>Includes student auxiliaries, institutional auxiliaries, and service center operations</a:t>
            </a:r>
          </a:p>
          <a:p>
            <a:r>
              <a:rPr lang="en-US" altLang="en-US" sz="1700"/>
              <a:t>Self-supporting entities</a:t>
            </a:r>
          </a:p>
          <a:p>
            <a:r>
              <a:rPr lang="en-US" altLang="en-US" sz="1700"/>
              <a:t>Examples</a:t>
            </a:r>
          </a:p>
          <a:p>
            <a:pPr lvl="1"/>
            <a:r>
              <a:rPr lang="en-US" altLang="en-US" sz="1700"/>
              <a:t>Parking and Transportation</a:t>
            </a:r>
          </a:p>
          <a:p>
            <a:pPr lvl="1"/>
            <a:r>
              <a:rPr lang="en-US" altLang="en-US" sz="1700"/>
              <a:t>Student Health Center</a:t>
            </a:r>
          </a:p>
          <a:p>
            <a:pPr lvl="1"/>
            <a:r>
              <a:rPr lang="en-US" altLang="en-US" sz="1700"/>
              <a:t>Housing and Dining</a:t>
            </a:r>
          </a:p>
          <a:p>
            <a:pPr lvl="1"/>
            <a:r>
              <a:rPr lang="en-US" altLang="en-US" sz="1700"/>
              <a:t>Student Stores</a:t>
            </a:r>
          </a:p>
          <a:p>
            <a:endParaRPr lang="en-US" sz="1700"/>
          </a:p>
        </p:txBody>
      </p:sp>
    </p:spTree>
    <p:extLst>
      <p:ext uri="{BB962C8B-B14F-4D97-AF65-F5344CB8AC3E}">
        <p14:creationId xmlns:p14="http://schemas.microsoft.com/office/powerpoint/2010/main" val="17563680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24E43EB-867C-4B35-9A5C-E435157C7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7C0F5DA-B59F-4F13-8BB8-FFD8F2C57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9CEA1DEC-CC9E-4776-9E08-048A15BFA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1942938" y="1881194"/>
            <a:ext cx="3299407" cy="330693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CE399CF-F4B8-4832-A8CB-B93F6B1EF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3122264" y="751601"/>
            <a:ext cx="6053670" cy="5354799"/>
          </a:xfrm>
          <a:custGeom>
            <a:avLst/>
            <a:gdLst>
              <a:gd name="connsiteX0" fmla="*/ 6053670 w 6053670"/>
              <a:gd name="connsiteY0" fmla="*/ 1098 h 7139732"/>
              <a:gd name="connsiteX1" fmla="*/ 6053670 w 6053670"/>
              <a:gd name="connsiteY1" fmla="*/ 1084479 h 7139732"/>
              <a:gd name="connsiteX2" fmla="*/ 6053670 w 6053670"/>
              <a:gd name="connsiteY2" fmla="*/ 1254558 h 7139732"/>
              <a:gd name="connsiteX3" fmla="*/ 6053670 w 6053670"/>
              <a:gd name="connsiteY3" fmla="*/ 7139732 h 7139732"/>
              <a:gd name="connsiteX4" fmla="*/ 0 w 6053670"/>
              <a:gd name="connsiteY4" fmla="*/ 7139732 h 7139732"/>
              <a:gd name="connsiteX5" fmla="*/ 0 w 6053670"/>
              <a:gd name="connsiteY5" fmla="*/ 1249853 h 7139732"/>
              <a:gd name="connsiteX6" fmla="*/ 0 w 6053670"/>
              <a:gd name="connsiteY6" fmla="*/ 1084479 h 7139732"/>
              <a:gd name="connsiteX7" fmla="*/ 0 w 6053670"/>
              <a:gd name="connsiteY7" fmla="*/ 0 h 7139732"/>
              <a:gd name="connsiteX8" fmla="*/ 35717 w 6053670"/>
              <a:gd name="connsiteY8" fmla="*/ 5488 h 7139732"/>
              <a:gd name="connsiteX9" fmla="*/ 140445 w 6053670"/>
              <a:gd name="connsiteY9" fmla="*/ 21641 h 7139732"/>
              <a:gd name="connsiteX10" fmla="*/ 216722 w 6053670"/>
              <a:gd name="connsiteY10" fmla="*/ 32932 h 7139732"/>
              <a:gd name="connsiteX11" fmla="*/ 307527 w 6053670"/>
              <a:gd name="connsiteY11" fmla="*/ 44850 h 7139732"/>
              <a:gd name="connsiteX12" fmla="*/ 415282 w 6053670"/>
              <a:gd name="connsiteY12" fmla="*/ 59121 h 7139732"/>
              <a:gd name="connsiteX13" fmla="*/ 534539 w 6053670"/>
              <a:gd name="connsiteY13" fmla="*/ 74175 h 7139732"/>
              <a:gd name="connsiteX14" fmla="*/ 668931 w 6053670"/>
              <a:gd name="connsiteY14" fmla="*/ 90014 h 7139732"/>
              <a:gd name="connsiteX15" fmla="*/ 815430 w 6053670"/>
              <a:gd name="connsiteY15" fmla="*/ 106794 h 7139732"/>
              <a:gd name="connsiteX16" fmla="*/ 974641 w 6053670"/>
              <a:gd name="connsiteY16" fmla="*/ 123574 h 7139732"/>
              <a:gd name="connsiteX17" fmla="*/ 1144144 w 6053670"/>
              <a:gd name="connsiteY17" fmla="*/ 140667 h 7139732"/>
              <a:gd name="connsiteX18" fmla="*/ 1326965 w 6053670"/>
              <a:gd name="connsiteY18" fmla="*/ 156506 h 7139732"/>
              <a:gd name="connsiteX19" fmla="*/ 1518261 w 6053670"/>
              <a:gd name="connsiteY19" fmla="*/ 171717 h 7139732"/>
              <a:gd name="connsiteX20" fmla="*/ 1720453 w 6053670"/>
              <a:gd name="connsiteY20" fmla="*/ 185518 h 7139732"/>
              <a:gd name="connsiteX21" fmla="*/ 1931121 w 6053670"/>
              <a:gd name="connsiteY21" fmla="*/ 198690 h 7139732"/>
              <a:gd name="connsiteX22" fmla="*/ 2150869 w 6053670"/>
              <a:gd name="connsiteY22" fmla="*/ 211079 h 7139732"/>
              <a:gd name="connsiteX23" fmla="*/ 2263467 w 6053670"/>
              <a:gd name="connsiteY23" fmla="*/ 215470 h 7139732"/>
              <a:gd name="connsiteX24" fmla="*/ 2378487 w 6053670"/>
              <a:gd name="connsiteY24" fmla="*/ 220332 h 7139732"/>
              <a:gd name="connsiteX25" fmla="*/ 2495323 w 6053670"/>
              <a:gd name="connsiteY25" fmla="*/ 224879 h 7139732"/>
              <a:gd name="connsiteX26" fmla="*/ 2612764 w 6053670"/>
              <a:gd name="connsiteY26" fmla="*/ 227859 h 7139732"/>
              <a:gd name="connsiteX27" fmla="*/ 2732627 w 6053670"/>
              <a:gd name="connsiteY27" fmla="*/ 230525 h 7139732"/>
              <a:gd name="connsiteX28" fmla="*/ 2853700 w 6053670"/>
              <a:gd name="connsiteY28" fmla="*/ 233348 h 7139732"/>
              <a:gd name="connsiteX29" fmla="*/ 2977195 w 6053670"/>
              <a:gd name="connsiteY29" fmla="*/ 235229 h 7139732"/>
              <a:gd name="connsiteX30" fmla="*/ 3101901 w 6053670"/>
              <a:gd name="connsiteY30" fmla="*/ 235229 h 7139732"/>
              <a:gd name="connsiteX31" fmla="*/ 3227817 w 6053670"/>
              <a:gd name="connsiteY31" fmla="*/ 236170 h 7139732"/>
              <a:gd name="connsiteX32" fmla="*/ 3354944 w 6053670"/>
              <a:gd name="connsiteY32" fmla="*/ 235229 h 7139732"/>
              <a:gd name="connsiteX33" fmla="*/ 3483887 w 6053670"/>
              <a:gd name="connsiteY33" fmla="*/ 233348 h 7139732"/>
              <a:gd name="connsiteX34" fmla="*/ 3612830 w 6053670"/>
              <a:gd name="connsiteY34" fmla="*/ 231623 h 7139732"/>
              <a:gd name="connsiteX35" fmla="*/ 3743590 w 6053670"/>
              <a:gd name="connsiteY35" fmla="*/ 227859 h 7139732"/>
              <a:gd name="connsiteX36" fmla="*/ 3875560 w 6053670"/>
              <a:gd name="connsiteY36" fmla="*/ 223938 h 7139732"/>
              <a:gd name="connsiteX37" fmla="*/ 4007530 w 6053670"/>
              <a:gd name="connsiteY37" fmla="*/ 219391 h 7139732"/>
              <a:gd name="connsiteX38" fmla="*/ 4140710 w 6053670"/>
              <a:gd name="connsiteY38" fmla="*/ 212961 h 7139732"/>
              <a:gd name="connsiteX39" fmla="*/ 4275102 w 6053670"/>
              <a:gd name="connsiteY39" fmla="*/ 205277 h 7139732"/>
              <a:gd name="connsiteX40" fmla="*/ 4410098 w 6053670"/>
              <a:gd name="connsiteY40" fmla="*/ 197907 h 7139732"/>
              <a:gd name="connsiteX41" fmla="*/ 4545096 w 6053670"/>
              <a:gd name="connsiteY41" fmla="*/ 188498 h 7139732"/>
              <a:gd name="connsiteX42" fmla="*/ 4681909 w 6053670"/>
              <a:gd name="connsiteY42" fmla="*/ 177207 h 7139732"/>
              <a:gd name="connsiteX43" fmla="*/ 4816905 w 6053670"/>
              <a:gd name="connsiteY43" fmla="*/ 165916 h 7139732"/>
              <a:gd name="connsiteX44" fmla="*/ 4954323 w 6053670"/>
              <a:gd name="connsiteY44" fmla="*/ 152899 h 7139732"/>
              <a:gd name="connsiteX45" fmla="*/ 5092347 w 6053670"/>
              <a:gd name="connsiteY45" fmla="*/ 138629 h 7139732"/>
              <a:gd name="connsiteX46" fmla="*/ 5228555 w 6053670"/>
              <a:gd name="connsiteY46" fmla="*/ 123574 h 7139732"/>
              <a:gd name="connsiteX47" fmla="*/ 5366578 w 6053670"/>
              <a:gd name="connsiteY47" fmla="*/ 106010 h 7139732"/>
              <a:gd name="connsiteX48" fmla="*/ 5503997 w 6053670"/>
              <a:gd name="connsiteY48" fmla="*/ 87192 h 7139732"/>
              <a:gd name="connsiteX49" fmla="*/ 5642020 w 6053670"/>
              <a:gd name="connsiteY49" fmla="*/ 68530 h 7139732"/>
              <a:gd name="connsiteX50" fmla="*/ 5779438 w 6053670"/>
              <a:gd name="connsiteY50" fmla="*/ 46733 h 7139732"/>
              <a:gd name="connsiteX51" fmla="*/ 5916251 w 6053670"/>
              <a:gd name="connsiteY51" fmla="*/ 24464 h 7139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7139732">
                <a:moveTo>
                  <a:pt x="6053670" y="1098"/>
                </a:moveTo>
                <a:lnTo>
                  <a:pt x="6053670" y="1084479"/>
                </a:lnTo>
                <a:lnTo>
                  <a:pt x="6053670" y="1254558"/>
                </a:lnTo>
                <a:lnTo>
                  <a:pt x="6053670" y="7139732"/>
                </a:lnTo>
                <a:lnTo>
                  <a:pt x="0" y="7139732"/>
                </a:lnTo>
                <a:lnTo>
                  <a:pt x="0" y="1249853"/>
                </a:lnTo>
                <a:lnTo>
                  <a:pt x="0" y="1084479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1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90" y="227859"/>
                </a:lnTo>
                <a:lnTo>
                  <a:pt x="3875560" y="223938"/>
                </a:lnTo>
                <a:lnTo>
                  <a:pt x="4007530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1F23E73A-FDC8-462C-83C1-3AA896144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9144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5565" y="1130603"/>
            <a:ext cx="2506831" cy="4596794"/>
          </a:xfrm>
        </p:spPr>
        <p:txBody>
          <a:bodyPr anchor="ctr">
            <a:normAutofit/>
          </a:bodyPr>
          <a:lstStyle/>
          <a:p>
            <a:r>
              <a:rPr lang="en-US" altLang="en-US" sz="2800">
                <a:solidFill>
                  <a:srgbClr val="EBEBEB"/>
                </a:solidFill>
              </a:rPr>
              <a:t>Restricted Trust Funds</a:t>
            </a:r>
            <a:endParaRPr lang="en-US" sz="2800">
              <a:solidFill>
                <a:srgbClr val="EBEBEB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7557" y="437513"/>
            <a:ext cx="4126961" cy="5954325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en-US" sz="1700"/>
              <a:t>Must be used only for the donor-restricted purpose</a:t>
            </a:r>
          </a:p>
          <a:p>
            <a:pPr>
              <a:lnSpc>
                <a:spcPct val="90000"/>
              </a:lnSpc>
              <a:defRPr/>
            </a:pPr>
            <a:r>
              <a:rPr lang="en-US" altLang="en-US" sz="1700"/>
              <a:t>Restricted Trust Funds begin with 23, 24, 25, 27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sz="1700"/>
              <a:t>23	-	Scholarships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sz="1700"/>
              <a:t>24	-	Professorships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sz="1700"/>
              <a:t>25	-	Departmental Use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sz="1700"/>
              <a:t>27	-	Other Restricted</a:t>
            </a:r>
          </a:p>
          <a:p>
            <a:pPr>
              <a:lnSpc>
                <a:spcPct val="90000"/>
              </a:lnSpc>
              <a:defRPr/>
            </a:pPr>
            <a:r>
              <a:rPr lang="en-US" altLang="en-US" sz="1700"/>
              <a:t>Restricted Endowments begin with 2E, 6C, 6Z, 6R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sz="1700"/>
              <a:t>3 parts: Corpus (6C or 6Z), Restricted (6R), Spendable (2E)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sz="1700"/>
              <a:t>Corpus and Restricted Funds </a:t>
            </a:r>
            <a:r>
              <a:rPr lang="en-US" altLang="en-US" sz="1700" b="1"/>
              <a:t>cannot</a:t>
            </a:r>
            <a:r>
              <a:rPr lang="en-US" altLang="en-US" sz="1700"/>
              <a:t> be spent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sz="1700"/>
              <a:t>Principal is invested and interest earned is allocated annually to the spendable fund in accordance with ECU’s endowment policy. </a:t>
            </a:r>
          </a:p>
          <a:p>
            <a:pPr marL="64008" indent="0">
              <a:lnSpc>
                <a:spcPct val="90000"/>
              </a:lnSpc>
              <a:buNone/>
            </a:pPr>
            <a:endParaRPr lang="en-US" sz="1700"/>
          </a:p>
        </p:txBody>
      </p:sp>
    </p:spTree>
    <p:extLst>
      <p:ext uri="{BB962C8B-B14F-4D97-AF65-F5344CB8AC3E}">
        <p14:creationId xmlns:p14="http://schemas.microsoft.com/office/powerpoint/2010/main" val="42717609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15590</TotalTime>
  <Words>801</Words>
  <Application>Microsoft Office PowerPoint</Application>
  <PresentationFormat>On-screen Show (4:3)</PresentationFormat>
  <Paragraphs>122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Century Gothic</vt:lpstr>
      <vt:lpstr>Wingdings</vt:lpstr>
      <vt:lpstr>Wingdings 3</vt:lpstr>
      <vt:lpstr>Ion Boardroom</vt:lpstr>
      <vt:lpstr>Institutional Trust Funds Overview</vt:lpstr>
      <vt:lpstr>ITF Staff</vt:lpstr>
      <vt:lpstr>What are Institutional Trust Funds?</vt:lpstr>
      <vt:lpstr>Types of Institutional Trust Funds</vt:lpstr>
      <vt:lpstr>Overhead/F&amp;A Funds</vt:lpstr>
      <vt:lpstr>Institutional Trust - General</vt:lpstr>
      <vt:lpstr>Institutional Trust - Residual Funds</vt:lpstr>
      <vt:lpstr>Auxiliary Funds</vt:lpstr>
      <vt:lpstr>Restricted Trust Funds</vt:lpstr>
      <vt:lpstr>Agency  Funds</vt:lpstr>
      <vt:lpstr>Operation and Use of Trust Funds</vt:lpstr>
      <vt:lpstr>DocuSign –Fund Authorities</vt:lpstr>
      <vt:lpstr>https://financialservices.ecu.edu/itf-overview/</vt:lpstr>
      <vt:lpstr>https://financialservices.ecu.edu/establishing-an-itf/</vt:lpstr>
      <vt:lpstr>https://financialservices.ecu.edu/forms-reports-and-training-accounting-services/ </vt:lpstr>
      <vt:lpstr>         *Banner security access may be required to view this report</vt:lpstr>
      <vt:lpstr>Use Banner 9 Admin Pages to view ITF fund activity</vt:lpstr>
      <vt:lpstr>Helpful Banner 9 Screens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Reporting Progress or Status</dc:title>
  <dc:creator>Bechtel, Anthony Terrance</dc:creator>
  <cp:lastModifiedBy>Hunter, Mary Ann</cp:lastModifiedBy>
  <cp:revision>61</cp:revision>
  <cp:lastPrinted>2019-03-15T14:56:26Z</cp:lastPrinted>
  <dcterms:created xsi:type="dcterms:W3CDTF">2017-12-28T09:19:42Z</dcterms:created>
  <dcterms:modified xsi:type="dcterms:W3CDTF">2023-04-23T21:31:42Z</dcterms:modified>
</cp:coreProperties>
</file>