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3"/>
  </p:notesMasterIdLst>
  <p:sldIdLst>
    <p:sldId id="292" r:id="rId2"/>
    <p:sldId id="312" r:id="rId3"/>
    <p:sldId id="260" r:id="rId4"/>
    <p:sldId id="375" r:id="rId5"/>
    <p:sldId id="372" r:id="rId6"/>
    <p:sldId id="261" r:id="rId7"/>
    <p:sldId id="390" r:id="rId8"/>
    <p:sldId id="341" r:id="rId9"/>
    <p:sldId id="267" r:id="rId10"/>
    <p:sldId id="275" r:id="rId11"/>
    <p:sldId id="342" r:id="rId12"/>
    <p:sldId id="397" r:id="rId13"/>
    <p:sldId id="378" r:id="rId14"/>
    <p:sldId id="393" r:id="rId15"/>
    <p:sldId id="310" r:id="rId16"/>
    <p:sldId id="422" r:id="rId17"/>
    <p:sldId id="421" r:id="rId18"/>
    <p:sldId id="280" r:id="rId19"/>
    <p:sldId id="391" r:id="rId20"/>
    <p:sldId id="263" r:id="rId21"/>
    <p:sldId id="272" r:id="rId22"/>
    <p:sldId id="276" r:id="rId23"/>
    <p:sldId id="374" r:id="rId24"/>
    <p:sldId id="296" r:id="rId25"/>
    <p:sldId id="298" r:id="rId26"/>
    <p:sldId id="317" r:id="rId27"/>
    <p:sldId id="318" r:id="rId28"/>
    <p:sldId id="319" r:id="rId29"/>
    <p:sldId id="320" r:id="rId30"/>
    <p:sldId id="323" r:id="rId31"/>
    <p:sldId id="273" r:id="rId32"/>
    <p:sldId id="416" r:id="rId33"/>
    <p:sldId id="429" r:id="rId34"/>
    <p:sldId id="281" r:id="rId35"/>
    <p:sldId id="285" r:id="rId36"/>
    <p:sldId id="284" r:id="rId37"/>
    <p:sldId id="286" r:id="rId38"/>
    <p:sldId id="287" r:id="rId39"/>
    <p:sldId id="288" r:id="rId40"/>
    <p:sldId id="289" r:id="rId41"/>
    <p:sldId id="290" r:id="rId42"/>
    <p:sldId id="291" r:id="rId43"/>
    <p:sldId id="389" r:id="rId44"/>
    <p:sldId id="343" r:id="rId45"/>
    <p:sldId id="430" r:id="rId46"/>
    <p:sldId id="376" r:id="rId47"/>
    <p:sldId id="423" r:id="rId48"/>
    <p:sldId id="347" r:id="rId49"/>
    <p:sldId id="350" r:id="rId50"/>
    <p:sldId id="424" r:id="rId51"/>
    <p:sldId id="425" r:id="rId52"/>
    <p:sldId id="351" r:id="rId53"/>
    <p:sldId id="352" r:id="rId54"/>
    <p:sldId id="353" r:id="rId55"/>
    <p:sldId id="354" r:id="rId56"/>
    <p:sldId id="355" r:id="rId57"/>
    <p:sldId id="377" r:id="rId58"/>
    <p:sldId id="373" r:id="rId59"/>
    <p:sldId id="348" r:id="rId60"/>
    <p:sldId id="407" r:id="rId61"/>
    <p:sldId id="431" r:id="rId62"/>
    <p:sldId id="409" r:id="rId63"/>
    <p:sldId id="410" r:id="rId64"/>
    <p:sldId id="414" r:id="rId65"/>
    <p:sldId id="415" r:id="rId66"/>
    <p:sldId id="380" r:id="rId67"/>
    <p:sldId id="381" r:id="rId68"/>
    <p:sldId id="299" r:id="rId69"/>
    <p:sldId id="433" r:id="rId70"/>
    <p:sldId id="324" r:id="rId71"/>
    <p:sldId id="325" r:id="rId72"/>
    <p:sldId id="332" r:id="rId73"/>
    <p:sldId id="333" r:id="rId74"/>
    <p:sldId id="384" r:id="rId75"/>
    <p:sldId id="383" r:id="rId76"/>
    <p:sldId id="334" r:id="rId77"/>
    <p:sldId id="432" r:id="rId78"/>
    <p:sldId id="335" r:id="rId79"/>
    <p:sldId id="336" r:id="rId80"/>
    <p:sldId id="338" r:id="rId81"/>
    <p:sldId id="418" r:id="rId82"/>
    <p:sldId id="388" r:id="rId83"/>
    <p:sldId id="385" r:id="rId84"/>
    <p:sldId id="406" r:id="rId85"/>
    <p:sldId id="405" r:id="rId86"/>
    <p:sldId id="419" r:id="rId87"/>
    <p:sldId id="356" r:id="rId88"/>
    <p:sldId id="420" r:id="rId89"/>
    <p:sldId id="386" r:id="rId90"/>
    <p:sldId id="387" r:id="rId91"/>
    <p:sldId id="392" r:id="rId92"/>
    <p:sldId id="357" r:id="rId93"/>
    <p:sldId id="426" r:id="rId94"/>
    <p:sldId id="340" r:id="rId95"/>
    <p:sldId id="274" r:id="rId96"/>
    <p:sldId id="358" r:id="rId97"/>
    <p:sldId id="313" r:id="rId98"/>
    <p:sldId id="314" r:id="rId99"/>
    <p:sldId id="316" r:id="rId100"/>
    <p:sldId id="360" r:id="rId101"/>
    <p:sldId id="364" r:id="rId10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3801" autoAdjust="0"/>
  </p:normalViewPr>
  <p:slideViewPr>
    <p:cSldViewPr snapToGrid="0" showGuides="1">
      <p:cViewPr varScale="1">
        <p:scale>
          <a:sx n="71" d="100"/>
          <a:sy n="71" d="100"/>
        </p:scale>
        <p:origin x="792" y="8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6B39A10-B07F-4DE2-8EF9-79B4E2996EA6}" type="datetimeFigureOut">
              <a:rPr lang="en-US" smtClean="0"/>
              <a:t>1/29/2020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073DB0B-BBF3-479F-84E0-A04A6C2A599C}" type="slidenum">
              <a:rPr lang="en-US" smtClean="0"/>
              <a:t>‹#›</a:t>
            </a:fld>
            <a:endParaRPr lang="en-US" dirty="0"/>
          </a:p>
        </p:txBody>
      </p:sp>
    </p:spTree>
    <p:extLst>
      <p:ext uri="{BB962C8B-B14F-4D97-AF65-F5344CB8AC3E}">
        <p14:creationId xmlns:p14="http://schemas.microsoft.com/office/powerpoint/2010/main" val="383101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10</a:t>
            </a:fld>
            <a:endParaRPr lang="en-US" dirty="0"/>
          </a:p>
        </p:txBody>
      </p:sp>
    </p:spTree>
    <p:extLst>
      <p:ext uri="{BB962C8B-B14F-4D97-AF65-F5344CB8AC3E}">
        <p14:creationId xmlns:p14="http://schemas.microsoft.com/office/powerpoint/2010/main" val="383408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48</a:t>
            </a:fld>
            <a:endParaRPr lang="en-US" dirty="0"/>
          </a:p>
        </p:txBody>
      </p:sp>
    </p:spTree>
    <p:extLst>
      <p:ext uri="{BB962C8B-B14F-4D97-AF65-F5344CB8AC3E}">
        <p14:creationId xmlns:p14="http://schemas.microsoft.com/office/powerpoint/2010/main" val="261262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49</a:t>
            </a:fld>
            <a:endParaRPr lang="en-US" dirty="0"/>
          </a:p>
        </p:txBody>
      </p:sp>
    </p:spTree>
    <p:extLst>
      <p:ext uri="{BB962C8B-B14F-4D97-AF65-F5344CB8AC3E}">
        <p14:creationId xmlns:p14="http://schemas.microsoft.com/office/powerpoint/2010/main" val="350648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52</a:t>
            </a:fld>
            <a:endParaRPr lang="en-US" dirty="0"/>
          </a:p>
        </p:txBody>
      </p:sp>
    </p:spTree>
    <p:extLst>
      <p:ext uri="{BB962C8B-B14F-4D97-AF65-F5344CB8AC3E}">
        <p14:creationId xmlns:p14="http://schemas.microsoft.com/office/powerpoint/2010/main" val="493066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53</a:t>
            </a:fld>
            <a:endParaRPr lang="en-US" dirty="0"/>
          </a:p>
        </p:txBody>
      </p:sp>
    </p:spTree>
    <p:extLst>
      <p:ext uri="{BB962C8B-B14F-4D97-AF65-F5344CB8AC3E}">
        <p14:creationId xmlns:p14="http://schemas.microsoft.com/office/powerpoint/2010/main" val="2775341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54</a:t>
            </a:fld>
            <a:endParaRPr lang="en-US" dirty="0"/>
          </a:p>
        </p:txBody>
      </p:sp>
    </p:spTree>
    <p:extLst>
      <p:ext uri="{BB962C8B-B14F-4D97-AF65-F5344CB8AC3E}">
        <p14:creationId xmlns:p14="http://schemas.microsoft.com/office/powerpoint/2010/main" val="3657081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55</a:t>
            </a:fld>
            <a:endParaRPr lang="en-US" dirty="0"/>
          </a:p>
        </p:txBody>
      </p:sp>
    </p:spTree>
    <p:extLst>
      <p:ext uri="{BB962C8B-B14F-4D97-AF65-F5344CB8AC3E}">
        <p14:creationId xmlns:p14="http://schemas.microsoft.com/office/powerpoint/2010/main" val="2459744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56</a:t>
            </a:fld>
            <a:endParaRPr lang="en-US" dirty="0"/>
          </a:p>
        </p:txBody>
      </p:sp>
    </p:spTree>
    <p:extLst>
      <p:ext uri="{BB962C8B-B14F-4D97-AF65-F5344CB8AC3E}">
        <p14:creationId xmlns:p14="http://schemas.microsoft.com/office/powerpoint/2010/main" val="3512047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57</a:t>
            </a:fld>
            <a:endParaRPr lang="en-US" dirty="0"/>
          </a:p>
        </p:txBody>
      </p:sp>
    </p:spTree>
    <p:extLst>
      <p:ext uri="{BB962C8B-B14F-4D97-AF65-F5344CB8AC3E}">
        <p14:creationId xmlns:p14="http://schemas.microsoft.com/office/powerpoint/2010/main" val="3873205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58</a:t>
            </a:fld>
            <a:endParaRPr lang="en-US" dirty="0"/>
          </a:p>
        </p:txBody>
      </p:sp>
    </p:spTree>
    <p:extLst>
      <p:ext uri="{BB962C8B-B14F-4D97-AF65-F5344CB8AC3E}">
        <p14:creationId xmlns:p14="http://schemas.microsoft.com/office/powerpoint/2010/main" val="102140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79</a:t>
            </a:fld>
            <a:endParaRPr lang="en-US" dirty="0"/>
          </a:p>
        </p:txBody>
      </p:sp>
    </p:spTree>
    <p:extLst>
      <p:ext uri="{BB962C8B-B14F-4D97-AF65-F5344CB8AC3E}">
        <p14:creationId xmlns:p14="http://schemas.microsoft.com/office/powerpoint/2010/main" val="341718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16</a:t>
            </a:fld>
            <a:endParaRPr lang="en-US" dirty="0"/>
          </a:p>
        </p:txBody>
      </p:sp>
    </p:spTree>
    <p:extLst>
      <p:ext uri="{BB962C8B-B14F-4D97-AF65-F5344CB8AC3E}">
        <p14:creationId xmlns:p14="http://schemas.microsoft.com/office/powerpoint/2010/main" val="39957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23</a:t>
            </a:fld>
            <a:endParaRPr lang="en-US" dirty="0"/>
          </a:p>
        </p:txBody>
      </p:sp>
    </p:spTree>
    <p:extLst>
      <p:ext uri="{BB962C8B-B14F-4D97-AF65-F5344CB8AC3E}">
        <p14:creationId xmlns:p14="http://schemas.microsoft.com/office/powerpoint/2010/main" val="52261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36</a:t>
            </a:fld>
            <a:endParaRPr lang="en-US" dirty="0"/>
          </a:p>
        </p:txBody>
      </p:sp>
    </p:spTree>
    <p:extLst>
      <p:ext uri="{BB962C8B-B14F-4D97-AF65-F5344CB8AC3E}">
        <p14:creationId xmlns:p14="http://schemas.microsoft.com/office/powerpoint/2010/main" val="129283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37</a:t>
            </a:fld>
            <a:endParaRPr lang="en-US" dirty="0"/>
          </a:p>
        </p:txBody>
      </p:sp>
    </p:spTree>
    <p:extLst>
      <p:ext uri="{BB962C8B-B14F-4D97-AF65-F5344CB8AC3E}">
        <p14:creationId xmlns:p14="http://schemas.microsoft.com/office/powerpoint/2010/main" val="26902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38</a:t>
            </a:fld>
            <a:endParaRPr lang="en-US" dirty="0"/>
          </a:p>
        </p:txBody>
      </p:sp>
    </p:spTree>
    <p:extLst>
      <p:ext uri="{BB962C8B-B14F-4D97-AF65-F5344CB8AC3E}">
        <p14:creationId xmlns:p14="http://schemas.microsoft.com/office/powerpoint/2010/main" val="122499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39</a:t>
            </a:fld>
            <a:endParaRPr lang="en-US" dirty="0"/>
          </a:p>
        </p:txBody>
      </p:sp>
    </p:spTree>
    <p:extLst>
      <p:ext uri="{BB962C8B-B14F-4D97-AF65-F5344CB8AC3E}">
        <p14:creationId xmlns:p14="http://schemas.microsoft.com/office/powerpoint/2010/main" val="299740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40</a:t>
            </a:fld>
            <a:endParaRPr lang="en-US" dirty="0"/>
          </a:p>
        </p:txBody>
      </p:sp>
    </p:spTree>
    <p:extLst>
      <p:ext uri="{BB962C8B-B14F-4D97-AF65-F5344CB8AC3E}">
        <p14:creationId xmlns:p14="http://schemas.microsoft.com/office/powerpoint/2010/main" val="583140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https://app.ca1.chromeriver.com/login</a:t>
            </a:r>
          </a:p>
          <a:p>
            <a:endParaRPr lang="en-US" dirty="0"/>
          </a:p>
        </p:txBody>
      </p:sp>
      <p:sp>
        <p:nvSpPr>
          <p:cNvPr id="4" name="Slide Number Placeholder 3"/>
          <p:cNvSpPr>
            <a:spLocks noGrp="1"/>
          </p:cNvSpPr>
          <p:nvPr>
            <p:ph type="sldNum" sz="quarter" idx="10"/>
          </p:nvPr>
        </p:nvSpPr>
        <p:spPr/>
        <p:txBody>
          <a:bodyPr/>
          <a:lstStyle/>
          <a:p>
            <a:fld id="{CA355016-1856-4DEF-802B-DE6CAC94D1B3}" type="slidenum">
              <a:rPr lang="en-US" smtClean="0"/>
              <a:t>41</a:t>
            </a:fld>
            <a:endParaRPr lang="en-US" dirty="0"/>
          </a:p>
        </p:txBody>
      </p:sp>
    </p:spTree>
    <p:extLst>
      <p:ext uri="{BB962C8B-B14F-4D97-AF65-F5344CB8AC3E}">
        <p14:creationId xmlns:p14="http://schemas.microsoft.com/office/powerpoint/2010/main" val="152125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45B3EA-329A-46AB-A7E1-613600EC6D0C}"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8AD0B1-2457-4C86-95F1-B91C3C3DAFF2}" type="datetime1">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21A9340-A6B8-43FF-B7D4-7E3341114039}"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5DEA88F-5961-43DF-924B-C64EC880540A}"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A4851A-09AA-4550-B2EE-2D873D9673EC}"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4A22363-23C7-4CDD-A0DD-D04706C681DB}" type="datetime1">
              <a:rPr lang="en-US" smtClean="0"/>
              <a:t>1/29/2020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B1511E-BED5-424B-A852-CA8721BB45A6}" type="datetime1">
              <a:rPr lang="en-US" smtClean="0"/>
              <a:t>1/29/2020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8F332-95E0-4D5F-A810-7F525F1FC1A2}"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8191B-D97C-4810-86D4-17525BDA1F09}"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9053B-2464-4D32-A6F6-836D8462D151}"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94B5E5-9942-43AA-BD66-88C54D77DBFC}"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EB796F-9310-436D-82D2-0F816876DC68}" type="datetime1">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5D6669-4BCD-405C-8F64-59EBB3FEF83A}" type="datetime1">
              <a:rPr lang="en-US" smtClean="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0EF0A24-1F71-4C84-9820-CEF19C1D1BE3}" type="datetime1">
              <a:rPr lang="en-US" smtClean="0"/>
              <a:t>1/29/2020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1EB77B7-D54A-4DDA-87CA-9CF59E3B5875}" type="datetime1">
              <a:rPr lang="en-US" smtClean="0"/>
              <a:t>1/29/2020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F902F1F-2A60-4E69-8AC8-2DB8507C0AF1}" type="datetime1">
              <a:rPr lang="en-US" smtClean="0"/>
              <a:t>1/29/2020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9DBEBA-0C6C-43C3-ACA3-0AF0184CE1ED}" type="datetime1">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52CE6D9-B604-4CEF-B20F-C352727CD6C2}" type="datetime1">
              <a:rPr lang="en-US" smtClean="0"/>
              <a:t>1/29/2020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ediasite.ecu.edu/MS/Play/868bc8af1eac46108f9772fa894593e71d?catalog=dce19b28448b470d8002cc4db7691e702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financialservices.ecu.edu/wp-content/pv-uploads/sites/27/2018/05/Direct_payment_form.x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inancialservices.ecu.edu/wp-content/pv-uploads/sites/27/2018/05/Combined-Business-and-Personal-Travel-Memo.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Worksheet.xlsx"/></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inancialservices.ecu.edu/wp-content/pv-uploads/sites/27/2018/05/Direct_payment_form.xls" TargetMode="External"/><Relationship Id="rId2" Type="http://schemas.openxmlformats.org/officeDocument/2006/relationships/hyperlink" Target="https://financialservices.ecu.edu/wp-content/pv-uploads/sites/27/2019/02/Manual-Form-for-Travel-Authorization-Reimbursement.xls" TargetMode="External"/><Relationship Id="rId1" Type="http://schemas.openxmlformats.org/officeDocument/2006/relationships/slideLayout" Target="../slideLayouts/slideLayout2.xml"/><Relationship Id="rId4" Type="http://schemas.openxmlformats.org/officeDocument/2006/relationships/hyperlink" Target="https://mediasite.ecu.edu/MS/Play/868bc8af1eac46108f9772fa894593e71d?catalog=dce19b28448b470d8002cc4db7691e702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package" Target="../embeddings/Microsoft_Excel_Worksheet1.xlsx"/></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purchasing.ecu.edu/wp-content/pv-uploads/sites/39/2018/08/3rd-Party_Lodging_Pre-Approval.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financialservices.ecu.edu/wp-content/pv-uploads/sites/27/2018/05/Combined-Business-and-Personal-Travel-Memo.pdf" TargetMode="External"/><Relationship Id="rId2" Type="http://schemas.openxmlformats.org/officeDocument/2006/relationships/hyperlink" Target="http://www.ecu.edu/cs-admin/financial_serv/customcf/combined_business_and_personal_travel_memo.pdf" TargetMode="External"/><Relationship Id="rId1" Type="http://schemas.openxmlformats.org/officeDocument/2006/relationships/slideLayout" Target="../slideLayouts/slideLayout2.xml"/><Relationship Id="rId4" Type="http://schemas.openxmlformats.org/officeDocument/2006/relationships/hyperlink" Target="https://financialservices.ecu.edu/travel-offic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mediasite.ecu.edu/MS/Play/074d3393d2024216a669e7c779e28f091d?catalog=dce19b28448b470d8002cc4db7691e702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hyperlink" Target="https://mediasite.ecu.edu/MS/Play/72417d4015e649ad89c7072af11720fd1d?catalog=dce19b28448b470d8002cc4db7691e702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ecu.teamdynamix.com/TDClient/Login.aspx?ReturnUrl=%2fTDClient%2fRequests%2fServiceCatalog%3fCategoryID%3d1159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ediasite.ecu.edu/MS/Play/2893c6de9f764f48a0e1ab9b2db67ad61d?catalog=dce19b28448b470d8002cc4db7691e7021"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mediasite.ecu.edu/MS/Play/349c239465b54d2d8ac91108df939ddf1d?catalog=dce19b28448b470d8002cc4db7691e7021"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itcs.ecu.edu/services/training/cornerstone-employee-training-porta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mediasite.ecu.edu/MS/Play/a0320550bc6b4ce9a8ed23a8cd32698c1d?catalog=dce19b28448b470d8002cc4db7691e7021" TargetMode="Externa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hyperlink" Target="https://ecu.teamdynamix.com/TDClient/Login.aspx?ReturnUrl=%2fTDClient%2fRequests%2fServiceCatalog%3fCategoryID%3d11594" TargetMode="Externa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hyperlink" Target="https://itcs.ecu.edu/services/training/cornerstone-employee-training-portal/" TargetMode="External"/><Relationship Id="rId2" Type="http://schemas.openxmlformats.org/officeDocument/2006/relationships/hyperlink" Target="https://mediasite.ecu.edu/MS/Catalog/catalogs/chrome-river" TargetMode="External"/><Relationship Id="rId1" Type="http://schemas.openxmlformats.org/officeDocument/2006/relationships/slideLayout" Target="../slideLayouts/slideLayout6.xml"/><Relationship Id="rId4" Type="http://schemas.openxmlformats.org/officeDocument/2006/relationships/hyperlink" Target="http://www.ecu.edu/cs-admin/financial_serv/customcf/cr_webex.pdf"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financialservices.ecu.edu/travel-office/" TargetMode="External"/><Relationship Id="rId2" Type="http://schemas.openxmlformats.org/officeDocument/2006/relationships/hyperlink" Target="mailto:ecu_chrome_river@ecu.edu" TargetMode="External"/><Relationship Id="rId1" Type="http://schemas.openxmlformats.org/officeDocument/2006/relationships/slideLayout" Target="../slideLayouts/slideLayout6.xml"/><Relationship Id="rId5" Type="http://schemas.openxmlformats.org/officeDocument/2006/relationships/hyperlink" Target="https://financialservices.ecu.edu/procard/" TargetMode="External"/><Relationship Id="rId4" Type="http://schemas.openxmlformats.org/officeDocument/2006/relationships/hyperlink" Target="mailto:procard@ecu.edu"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68" y="191589"/>
            <a:ext cx="10164872" cy="5669280"/>
          </a:xfrm>
          <a:prstGeom prst="rect">
            <a:avLst/>
          </a:prstGeom>
        </p:spPr>
      </p:pic>
      <p:sp>
        <p:nvSpPr>
          <p:cNvPr id="3" name="Subtitle 2"/>
          <p:cNvSpPr txBox="1">
            <a:spLocks/>
          </p:cNvSpPr>
          <p:nvPr/>
        </p:nvSpPr>
        <p:spPr>
          <a:xfrm>
            <a:off x="187668" y="5811178"/>
            <a:ext cx="10164872" cy="855233"/>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dirty="0"/>
          </a:p>
          <a:p>
            <a:pPr marL="0" indent="0">
              <a:buNone/>
            </a:pPr>
            <a:r>
              <a:rPr lang="en-US" dirty="0"/>
              <a:t>Chrome River Training               Penney Doughtie, Trainer	          January 29, 2020</a:t>
            </a:r>
          </a:p>
        </p:txBody>
      </p:sp>
      <p:sp>
        <p:nvSpPr>
          <p:cNvPr id="5" name="Slide Number Placeholder 4">
            <a:extLst>
              <a:ext uri="{FF2B5EF4-FFF2-40B4-BE49-F238E27FC236}">
                <a16:creationId xmlns:a16="http://schemas.microsoft.com/office/drawing/2014/main" id="{88E373C7-8F24-45CD-9008-C7950E8B7CD3}"/>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9023163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265729" cy="1400530"/>
          </a:xfrm>
        </p:spPr>
        <p:txBody>
          <a:bodyPr>
            <a:normAutofit/>
          </a:bodyPr>
          <a:lstStyle/>
          <a:p>
            <a:r>
              <a:rPr lang="en-US" dirty="0"/>
              <a:t>Chrome River Dashboard</a:t>
            </a:r>
          </a:p>
        </p:txBody>
      </p:sp>
      <p:sp>
        <p:nvSpPr>
          <p:cNvPr id="3" name="Content Placeholder 2"/>
          <p:cNvSpPr>
            <a:spLocks noGrp="1"/>
          </p:cNvSpPr>
          <p:nvPr>
            <p:ph idx="1"/>
          </p:nvPr>
        </p:nvSpPr>
        <p:spPr>
          <a:xfrm>
            <a:off x="269337" y="1237837"/>
            <a:ext cx="11276551" cy="5370064"/>
          </a:xfrm>
        </p:spPr>
        <p:txBody>
          <a:bodyPr>
            <a:normAutofit fontScale="92500"/>
          </a:bodyPr>
          <a:lstStyle/>
          <a:p>
            <a:r>
              <a:rPr lang="en-US" dirty="0"/>
              <a:t>Upper right corner of the Chrome River navigation bar displays the user name.  </a:t>
            </a:r>
          </a:p>
          <a:p>
            <a:pPr lvl="1"/>
            <a:r>
              <a:rPr lang="en-US" dirty="0"/>
              <a:t>To select another delegate Click Name in right corner to view dropdown list with delegate names</a:t>
            </a:r>
          </a:p>
          <a:p>
            <a:pPr lvl="1"/>
            <a:r>
              <a:rPr lang="en-US" dirty="0"/>
              <a:t>Settings</a:t>
            </a:r>
          </a:p>
          <a:p>
            <a:pPr lvl="1"/>
            <a:r>
              <a:rPr lang="en-US" dirty="0"/>
              <a:t>Help – this link has video task instructions created by Chrome River that provides brief step by step instructions</a:t>
            </a:r>
          </a:p>
          <a:p>
            <a:r>
              <a:rPr lang="en-US" dirty="0"/>
              <a:t>Dashboard Left side displays</a:t>
            </a:r>
          </a:p>
          <a:p>
            <a:pPr lvl="1"/>
            <a:r>
              <a:rPr lang="en-US" dirty="0"/>
              <a:t>Expenses – Non-Travel and Travel</a:t>
            </a:r>
          </a:p>
          <a:p>
            <a:pPr lvl="1"/>
            <a:r>
              <a:rPr lang="en-US" dirty="0"/>
              <a:t>PreApprovals</a:t>
            </a:r>
          </a:p>
          <a:p>
            <a:pPr lvl="1"/>
            <a:r>
              <a:rPr lang="en-US" dirty="0"/>
              <a:t>Approval Queue</a:t>
            </a:r>
          </a:p>
          <a:p>
            <a:r>
              <a:rPr lang="en-US" dirty="0"/>
              <a:t>Dashboard Right side displays</a:t>
            </a:r>
          </a:p>
          <a:p>
            <a:pPr lvl="1"/>
            <a:r>
              <a:rPr lang="en-US" dirty="0"/>
              <a:t>Contact Information, Helpful Tips</a:t>
            </a:r>
          </a:p>
          <a:p>
            <a:r>
              <a:rPr lang="en-US" dirty="0"/>
              <a:t>Click the menu icon       in the upper left corner of the Chrome River navigation bar.</a:t>
            </a:r>
          </a:p>
          <a:p>
            <a:pPr lvl="1"/>
            <a:r>
              <a:rPr lang="en-US" dirty="0"/>
              <a:t>eWallet, eReceipts, Drafts, Returns, Recently Submitted</a:t>
            </a:r>
          </a:p>
          <a:p>
            <a:pPr lvl="1"/>
            <a:r>
              <a:rPr lang="en-US" dirty="0">
                <a:hlinkClick r:id="rId3"/>
              </a:rPr>
              <a:t>Chrome River Office Video: In depth Video Orientation Start at 2:30</a:t>
            </a:r>
            <a:endParaRPr lang="en-US" dirty="0"/>
          </a:p>
          <a:p>
            <a:pPr lvl="1"/>
            <a:endParaRPr lang="en-US" dirty="0"/>
          </a:p>
        </p:txBody>
      </p:sp>
      <p:pic>
        <p:nvPicPr>
          <p:cNvPr id="4" name="Picture 3"/>
          <p:cNvPicPr>
            <a:picLocks noChangeAspect="1"/>
          </p:cNvPicPr>
          <p:nvPr/>
        </p:nvPicPr>
        <p:blipFill>
          <a:blip r:embed="rId4"/>
          <a:stretch>
            <a:fillRect/>
          </a:stretch>
        </p:blipFill>
        <p:spPr>
          <a:xfrm>
            <a:off x="3152902" y="5482050"/>
            <a:ext cx="247650" cy="276225"/>
          </a:xfrm>
          <a:prstGeom prst="rect">
            <a:avLst/>
          </a:prstGeom>
        </p:spPr>
      </p:pic>
      <p:sp>
        <p:nvSpPr>
          <p:cNvPr id="6" name="Slide Number Placeholder 5">
            <a:extLst>
              <a:ext uri="{FF2B5EF4-FFF2-40B4-BE49-F238E27FC236}">
                <a16:creationId xmlns:a16="http://schemas.microsoft.com/office/drawing/2014/main" id="{3C01CAFC-CD32-4CB3-AD01-4D73DC5636B0}"/>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5146354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32080"/>
            <a:ext cx="10038522" cy="6534802"/>
          </a:xfrm>
        </p:spPr>
        <p:txBody>
          <a:bodyPr/>
          <a:lstStyle/>
          <a:p>
            <a:r>
              <a:rPr lang="en-US" sz="3200" b="1" dirty="0"/>
              <a:t>Glossary</a:t>
            </a:r>
            <a:br>
              <a:rPr lang="en-US" sz="800" b="1" dirty="0"/>
            </a:br>
            <a:br>
              <a:rPr lang="en-US" sz="1800" b="1" dirty="0"/>
            </a:br>
            <a:br>
              <a:rPr lang="en-US" sz="1800" b="1" dirty="0"/>
            </a:br>
            <a:r>
              <a:rPr lang="en-US" sz="1800" b="1" dirty="0"/>
              <a:t>Pre-Approval Report </a:t>
            </a:r>
            <a:r>
              <a:rPr lang="en-US" sz="1800" dirty="0"/>
              <a:t>– Chrome River report type used for Travel Approval to encumber funds.  The encumbered expense amount is deducted from the budget in the Encumbrance column in Banner Finance. </a:t>
            </a:r>
            <a:br>
              <a:rPr lang="en-US" sz="1800" dirty="0"/>
            </a:br>
            <a:br>
              <a:rPr lang="en-US" sz="1800" b="1" dirty="0"/>
            </a:br>
            <a:r>
              <a:rPr lang="en-US" sz="1800" b="1" dirty="0"/>
              <a:t>Prepaid Expense </a:t>
            </a:r>
            <a:r>
              <a:rPr lang="en-US" sz="1800" dirty="0"/>
              <a:t>– a travel-related expense paid via ProCard by someone other than the traveler.  A prepaid expense will be reported by the expense owner and the traveler/delegate.</a:t>
            </a:r>
            <a:br>
              <a:rPr lang="en-US" sz="1800" dirty="0"/>
            </a:br>
            <a:br>
              <a:rPr lang="en-US" sz="1800" dirty="0"/>
            </a:br>
            <a:r>
              <a:rPr lang="en-US" sz="1800" b="1" dirty="0"/>
              <a:t>Receipt Gallery/eReceipts </a:t>
            </a:r>
            <a:r>
              <a:rPr lang="en-US" sz="1800" dirty="0"/>
              <a:t>– scanned receipts and CR Snap receipts are held in the receipt gallery until the expense report is complete.</a:t>
            </a:r>
            <a:br>
              <a:rPr lang="en-US" sz="1800" dirty="0"/>
            </a:br>
            <a:br>
              <a:rPr lang="en-US" sz="1800" dirty="0"/>
            </a:br>
            <a:r>
              <a:rPr lang="en-US" sz="1800" b="1" dirty="0"/>
              <a:t>Report Header </a:t>
            </a:r>
            <a:r>
              <a:rPr lang="en-US" sz="1800" dirty="0"/>
              <a:t>– the first page of a Pre-Approval Report or Expense Report.  </a:t>
            </a:r>
            <a:br>
              <a:rPr lang="en-US" sz="1800" b="1" dirty="0"/>
            </a:br>
            <a:br>
              <a:rPr lang="en-US" sz="1800" b="1" dirty="0"/>
            </a:br>
            <a:r>
              <a:rPr lang="en-US" sz="1800" b="1" dirty="0"/>
              <a:t>Report Name </a:t>
            </a:r>
            <a:r>
              <a:rPr lang="en-US" sz="1800" dirty="0"/>
              <a:t>– the naming convention for Pre-Approval Reports and Expense Reports that the preparer creates.  (see slide #12) </a:t>
            </a:r>
            <a:br>
              <a:rPr lang="en-US" sz="1800" dirty="0"/>
            </a:br>
            <a:br>
              <a:rPr lang="en-US" sz="1800" dirty="0"/>
            </a:br>
            <a:r>
              <a:rPr lang="en-US" sz="1800" b="1" dirty="0"/>
              <a:t>Report Type </a:t>
            </a:r>
            <a:r>
              <a:rPr lang="en-US" sz="1800" dirty="0"/>
              <a:t>– Pre-Approval or Expense Report.  Pre-Approval Reports are used to approve travel prior to the travel date.  Expense Reports are used for ProCard Reconciliation, Travel Reimbursements and Employee Non-Travel Reimbursement.</a:t>
            </a:r>
          </a:p>
        </p:txBody>
      </p:sp>
      <p:sp>
        <p:nvSpPr>
          <p:cNvPr id="4" name="Slide Number Placeholder 3">
            <a:extLst>
              <a:ext uri="{FF2B5EF4-FFF2-40B4-BE49-F238E27FC236}">
                <a16:creationId xmlns:a16="http://schemas.microsoft.com/office/drawing/2014/main" id="{A2644C6C-B1CF-4D7E-BC84-D88BF5BD8FCD}"/>
              </a:ext>
            </a:extLst>
          </p:cNvPr>
          <p:cNvSpPr>
            <a:spLocks noGrp="1"/>
          </p:cNvSpPr>
          <p:nvPr>
            <p:ph type="sldNum" sz="quarter" idx="12"/>
          </p:nvPr>
        </p:nvSpPr>
        <p:spPr/>
        <p:txBody>
          <a:bodyPr/>
          <a:lstStyle/>
          <a:p>
            <a:fld id="{D57F1E4F-1CFF-5643-939E-02111984F565}" type="slidenum">
              <a:rPr lang="en-US" smtClean="0"/>
              <a:t>100</a:t>
            </a:fld>
            <a:endParaRPr lang="en-US" dirty="0"/>
          </a:p>
        </p:txBody>
      </p:sp>
    </p:spTree>
    <p:extLst>
      <p:ext uri="{BB962C8B-B14F-4D97-AF65-F5344CB8AC3E}">
        <p14:creationId xmlns:p14="http://schemas.microsoft.com/office/powerpoint/2010/main" val="7771345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12" y="219038"/>
            <a:ext cx="9879428" cy="6244644"/>
          </a:xfrm>
        </p:spPr>
        <p:txBody>
          <a:bodyPr/>
          <a:lstStyle/>
          <a:p>
            <a:r>
              <a:rPr lang="en-US" sz="3200" b="1" dirty="0"/>
              <a:t>Banner Document Descriptions</a:t>
            </a:r>
            <a:br>
              <a:rPr lang="en-US" sz="800" b="1" dirty="0"/>
            </a:br>
            <a:br>
              <a:rPr lang="en-US" sz="800" b="1" dirty="0"/>
            </a:br>
            <a:br>
              <a:rPr lang="en-US" sz="800" b="1" dirty="0"/>
            </a:br>
            <a:r>
              <a:rPr lang="en-US" sz="1800" b="1" dirty="0"/>
              <a:t>TO Documents </a:t>
            </a:r>
            <a:r>
              <a:rPr lang="en-US" sz="1800" dirty="0"/>
              <a:t>– Travel Create Original Encumbrance - Rule Class Code E10</a:t>
            </a:r>
            <a:br>
              <a:rPr lang="en-US" sz="1800" dirty="0"/>
            </a:br>
            <a:r>
              <a:rPr lang="en-US" sz="1800" dirty="0"/>
              <a:t>create the original encumbrance.  The encumbrance number will be a “T” and the last seven digits of the Chrome River Pre-Approval Report number.</a:t>
            </a:r>
            <a:br>
              <a:rPr lang="en-US" sz="1800" dirty="0"/>
            </a:br>
            <a:br>
              <a:rPr lang="en-US" sz="1800" b="1" dirty="0"/>
            </a:br>
            <a:r>
              <a:rPr lang="en-US" sz="1800" b="1" dirty="0"/>
              <a:t>PC Documents </a:t>
            </a:r>
            <a:r>
              <a:rPr lang="en-US" sz="1800" dirty="0"/>
              <a:t>– ProCard Journal Entry - Rule Class Code J60</a:t>
            </a:r>
            <a:br>
              <a:rPr lang="en-US" sz="1800" dirty="0"/>
            </a:br>
            <a:r>
              <a:rPr lang="en-US" sz="1800" dirty="0"/>
              <a:t>are assigned by Banner for ProCard transactions.  </a:t>
            </a:r>
            <a:br>
              <a:rPr lang="en-US" sz="1800" dirty="0"/>
            </a:br>
            <a:br>
              <a:rPr lang="en-US" sz="1800" dirty="0"/>
            </a:br>
            <a:r>
              <a:rPr lang="en-US" sz="1800" b="1" dirty="0"/>
              <a:t>TC Documents </a:t>
            </a:r>
            <a:r>
              <a:rPr lang="en-US" sz="1800" dirty="0"/>
              <a:t>– Chrome River Invoice -  Rule Class Code INNI</a:t>
            </a:r>
            <a:br>
              <a:rPr lang="en-US" sz="1800" dirty="0"/>
            </a:br>
            <a:r>
              <a:rPr lang="en-US" sz="1800" dirty="0"/>
              <a:t>Chrome River reimbursement transactions. 	</a:t>
            </a:r>
            <a:br>
              <a:rPr lang="en-US" sz="1800" dirty="0"/>
            </a:br>
            <a:br>
              <a:rPr lang="en-US" sz="1800" b="1" dirty="0"/>
            </a:br>
            <a:r>
              <a:rPr lang="en-US" sz="1800" b="1" dirty="0"/>
              <a:t>TA Documents </a:t>
            </a:r>
            <a:r>
              <a:rPr lang="en-US" sz="1800" dirty="0"/>
              <a:t>– Travel Encumbrance Adjustment - Rule Class Code E020</a:t>
            </a:r>
            <a:br>
              <a:rPr lang="en-US" sz="1800" dirty="0"/>
            </a:br>
            <a:r>
              <a:rPr lang="en-US" sz="1800" dirty="0"/>
              <a:t>are assigned by Banner for reimbursement transactions.  </a:t>
            </a:r>
            <a:br>
              <a:rPr lang="en-US" sz="1800" dirty="0"/>
            </a:br>
            <a:br>
              <a:rPr lang="en-US" sz="1800" dirty="0"/>
            </a:br>
            <a:r>
              <a:rPr lang="en-US" sz="1800" b="1" dirty="0"/>
              <a:t>TL Documents </a:t>
            </a:r>
            <a:r>
              <a:rPr lang="en-US" sz="1800" dirty="0"/>
              <a:t>– Chrome River Liquidation -  Rule Class Code E032</a:t>
            </a:r>
            <a:br>
              <a:rPr lang="en-US" sz="1800" dirty="0"/>
            </a:br>
            <a:r>
              <a:rPr lang="en-US" sz="1800" dirty="0"/>
              <a:t>liquidate the remaining balance of the original encumbrances and closes the encumbrance.	</a:t>
            </a:r>
            <a:br>
              <a:rPr lang="en-US" sz="1800" dirty="0"/>
            </a:br>
            <a:br>
              <a:rPr lang="en-US" sz="1800" dirty="0"/>
            </a:br>
            <a:endParaRPr lang="en-US" sz="1800" dirty="0"/>
          </a:p>
        </p:txBody>
      </p:sp>
      <p:sp>
        <p:nvSpPr>
          <p:cNvPr id="5" name="Slide Number Placeholder 4">
            <a:extLst>
              <a:ext uri="{FF2B5EF4-FFF2-40B4-BE49-F238E27FC236}">
                <a16:creationId xmlns:a16="http://schemas.microsoft.com/office/drawing/2014/main" id="{17CCB3CE-9CE1-49D5-A731-A9E5ACB9DB22}"/>
              </a:ext>
            </a:extLst>
          </p:cNvPr>
          <p:cNvSpPr>
            <a:spLocks noGrp="1"/>
          </p:cNvSpPr>
          <p:nvPr>
            <p:ph type="sldNum" sz="quarter" idx="12"/>
          </p:nvPr>
        </p:nvSpPr>
        <p:spPr/>
        <p:txBody>
          <a:bodyPr/>
          <a:lstStyle/>
          <a:p>
            <a:fld id="{D57F1E4F-1CFF-5643-939E-02111984F565}" type="slidenum">
              <a:rPr lang="en-US" smtClean="0"/>
              <a:t>101</a:t>
            </a:fld>
            <a:endParaRPr lang="en-US" dirty="0"/>
          </a:p>
        </p:txBody>
      </p:sp>
    </p:spTree>
    <p:extLst>
      <p:ext uri="{BB962C8B-B14F-4D97-AF65-F5344CB8AC3E}">
        <p14:creationId xmlns:p14="http://schemas.microsoft.com/office/powerpoint/2010/main" val="222641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326811"/>
            <a:ext cx="10572750" cy="705522"/>
          </a:xfrm>
        </p:spPr>
        <p:txBody>
          <a:bodyPr/>
          <a:lstStyle/>
          <a:p>
            <a:r>
              <a:rPr lang="en-US" sz="4000" dirty="0"/>
              <a:t>Chrome River Pre-Approval Report Types</a:t>
            </a:r>
          </a:p>
        </p:txBody>
      </p:sp>
      <p:sp>
        <p:nvSpPr>
          <p:cNvPr id="3" name="Content Placeholder 2"/>
          <p:cNvSpPr>
            <a:spLocks noGrp="1"/>
          </p:cNvSpPr>
          <p:nvPr>
            <p:ph idx="1"/>
          </p:nvPr>
        </p:nvSpPr>
        <p:spPr>
          <a:xfrm>
            <a:off x="282083" y="1126370"/>
            <a:ext cx="10760386" cy="1184366"/>
          </a:xfrm>
        </p:spPr>
        <p:txBody>
          <a:bodyPr>
            <a:normAutofit/>
          </a:bodyPr>
          <a:lstStyle/>
          <a:p>
            <a:r>
              <a:rPr lang="en-US" sz="1600" b="1" dirty="0"/>
              <a:t>Pre-Approval Travel – Employee - </a:t>
            </a:r>
            <a:r>
              <a:rPr lang="en-US" sz="1600" dirty="0"/>
              <a:t>replaces Travel Authorization in the current Online Travel Request System (Slides 26-30)</a:t>
            </a:r>
          </a:p>
          <a:p>
            <a:r>
              <a:rPr lang="en-US" sz="1600" b="1" dirty="0"/>
              <a:t>Pre-Approval Blanket -</a:t>
            </a:r>
            <a:r>
              <a:rPr lang="en-US" sz="1600" dirty="0"/>
              <a:t>replaces Blanket Travel in the Travel Request System (Slides 68-75)</a:t>
            </a:r>
          </a:p>
          <a:p>
            <a:endParaRPr lang="en-US" sz="1800" dirty="0"/>
          </a:p>
          <a:p>
            <a:pPr marL="0" indent="0">
              <a:buNone/>
            </a:pPr>
            <a:endParaRPr lang="en-US" dirty="0"/>
          </a:p>
        </p:txBody>
      </p:sp>
      <p:sp>
        <p:nvSpPr>
          <p:cNvPr id="5" name="Title 1">
            <a:extLst>
              <a:ext uri="{FF2B5EF4-FFF2-40B4-BE49-F238E27FC236}">
                <a16:creationId xmlns:a16="http://schemas.microsoft.com/office/drawing/2014/main" id="{2C236591-1531-4764-AFC8-5A4E6CB5BD00}"/>
              </a:ext>
            </a:extLst>
          </p:cNvPr>
          <p:cNvSpPr txBox="1">
            <a:spLocks/>
          </p:cNvSpPr>
          <p:nvPr/>
        </p:nvSpPr>
        <p:spPr>
          <a:xfrm>
            <a:off x="123825" y="2342607"/>
            <a:ext cx="9404723" cy="70552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Chrome River Expense Report Types</a:t>
            </a:r>
          </a:p>
        </p:txBody>
      </p:sp>
      <p:sp>
        <p:nvSpPr>
          <p:cNvPr id="6" name="Content Placeholder 2">
            <a:extLst>
              <a:ext uri="{FF2B5EF4-FFF2-40B4-BE49-F238E27FC236}">
                <a16:creationId xmlns:a16="http://schemas.microsoft.com/office/drawing/2014/main" id="{E8009EFD-3922-4DA2-8B0A-42F87183D625}"/>
              </a:ext>
            </a:extLst>
          </p:cNvPr>
          <p:cNvSpPr txBox="1">
            <a:spLocks/>
          </p:cNvSpPr>
          <p:nvPr/>
        </p:nvSpPr>
        <p:spPr>
          <a:xfrm>
            <a:off x="221121" y="3070263"/>
            <a:ext cx="11457073" cy="3492008"/>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1900" b="1" dirty="0"/>
              <a:t>ProCard Reconciliation – </a:t>
            </a:r>
            <a:r>
              <a:rPr lang="en-US" sz="1900" dirty="0"/>
              <a:t>this expense type replaces the monthly reconciliation in WORKS.  This process is for ProCard transactions that are Non-Travel Transactions (example: supplies, services, utilities, etc.). (Slides 18-25)</a:t>
            </a:r>
          </a:p>
          <a:p>
            <a:r>
              <a:rPr lang="en-US" sz="1900" b="1" dirty="0"/>
              <a:t>ProCard Travel Reconciliation – </a:t>
            </a:r>
            <a:r>
              <a:rPr lang="en-US" sz="1900" dirty="0"/>
              <a:t>this expense type is used for Non-Employee travel. A ProCard holder purchased an airfare for a candidate.  Also used if purchasing multiple expenses on one transaction for employees      (example: conference fees for five employees $500/person, receipt $2,500.).  (Slides 60-65)</a:t>
            </a:r>
          </a:p>
          <a:p>
            <a:r>
              <a:rPr lang="en-US" sz="1900" b="1" dirty="0"/>
              <a:t>Non-Travel - Employee Only – </a:t>
            </a:r>
            <a:r>
              <a:rPr lang="en-US" sz="1900" dirty="0"/>
              <a:t>this expense type replaces the Direct Payment Form for non-travel reimbursement to employees, including students, residents, fellows, and dental students.  Payments to non-employees will continue to use the </a:t>
            </a:r>
            <a:r>
              <a:rPr lang="en-US" sz="1900" dirty="0">
                <a:hlinkClick r:id="rId2"/>
              </a:rPr>
              <a:t>Direct Payment Form</a:t>
            </a:r>
            <a:r>
              <a:rPr lang="en-US" sz="1900" dirty="0"/>
              <a:t>. (Slides 26-30)</a:t>
            </a:r>
          </a:p>
          <a:p>
            <a:r>
              <a:rPr lang="en-US" sz="1900" b="1" dirty="0"/>
              <a:t>Travel – Employee - </a:t>
            </a:r>
            <a:r>
              <a:rPr lang="en-US" sz="1900" dirty="0"/>
              <a:t>replaces Post Travel in the current Online Travel Request System. This is the reimbursement process. (Slides 44-59)</a:t>
            </a:r>
          </a:p>
          <a:p>
            <a:r>
              <a:rPr lang="en-US" sz="1900" b="1" dirty="0"/>
              <a:t>Travel - Blanket - </a:t>
            </a:r>
            <a:r>
              <a:rPr lang="en-US" sz="1900" dirty="0"/>
              <a:t>replaces Blanket Travel in the current Online Travel Request System.  This is the reimbursement process. (Slides 76-79)</a:t>
            </a:r>
          </a:p>
          <a:p>
            <a:endParaRPr lang="en-US" sz="1900" dirty="0"/>
          </a:p>
          <a:p>
            <a:endParaRPr lang="en-US" sz="1800" dirty="0"/>
          </a:p>
          <a:p>
            <a:pPr marL="0" indent="0">
              <a:buFont typeface="Wingdings 3" charset="2"/>
              <a:buNone/>
            </a:pPr>
            <a:endParaRPr lang="en-US" dirty="0"/>
          </a:p>
        </p:txBody>
      </p:sp>
      <p:sp>
        <p:nvSpPr>
          <p:cNvPr id="7" name="Slide Number Placeholder 6">
            <a:extLst>
              <a:ext uri="{FF2B5EF4-FFF2-40B4-BE49-F238E27FC236}">
                <a16:creationId xmlns:a16="http://schemas.microsoft.com/office/drawing/2014/main" id="{1088DB86-1D6E-4C28-9F90-07D5B14E9C77}"/>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2595512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11C1-8BBE-4EBB-87D3-B60BF61458CA}"/>
              </a:ext>
            </a:extLst>
          </p:cNvPr>
          <p:cNvSpPr>
            <a:spLocks noGrp="1"/>
          </p:cNvSpPr>
          <p:nvPr>
            <p:ph type="title"/>
          </p:nvPr>
        </p:nvSpPr>
        <p:spPr>
          <a:xfrm>
            <a:off x="0" y="-2390"/>
            <a:ext cx="10600580" cy="767687"/>
          </a:xfrm>
        </p:spPr>
        <p:txBody>
          <a:bodyPr/>
          <a:lstStyle/>
          <a:p>
            <a:r>
              <a:rPr lang="en-US" dirty="0"/>
              <a:t>Naming Conventions on Report Header</a:t>
            </a:r>
          </a:p>
        </p:txBody>
      </p:sp>
      <p:sp>
        <p:nvSpPr>
          <p:cNvPr id="5" name="Content Placeholder 2">
            <a:extLst>
              <a:ext uri="{FF2B5EF4-FFF2-40B4-BE49-F238E27FC236}">
                <a16:creationId xmlns:a16="http://schemas.microsoft.com/office/drawing/2014/main" id="{D7BBC116-4665-4D4A-AAEF-99802BA36053}"/>
              </a:ext>
            </a:extLst>
          </p:cNvPr>
          <p:cNvSpPr txBox="1">
            <a:spLocks/>
          </p:cNvSpPr>
          <p:nvPr/>
        </p:nvSpPr>
        <p:spPr>
          <a:xfrm>
            <a:off x="439754" y="769861"/>
            <a:ext cx="10495724" cy="1596929"/>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107000"/>
              </a:lnSpc>
              <a:spcBef>
                <a:spcPts val="0"/>
              </a:spcBef>
              <a:spcAft>
                <a:spcPts val="800"/>
              </a:spcAft>
              <a:buNone/>
            </a:pPr>
            <a:r>
              <a:rPr lang="en-US" sz="2900" dirty="0">
                <a:latin typeface="Calibri" panose="020F0502020204030204" pitchFamily="34" charset="0"/>
                <a:ea typeface="Calibri" panose="020F0502020204030204" pitchFamily="34" charset="0"/>
                <a:cs typeface="Times New Roman" panose="02020603050405020304" pitchFamily="18" charset="0"/>
              </a:rPr>
              <a:t>	-  Standard Report names to assist in reporting</a:t>
            </a:r>
          </a:p>
          <a:p>
            <a:pPr marL="0" indent="0">
              <a:lnSpc>
                <a:spcPct val="107000"/>
              </a:lnSpc>
              <a:spcBef>
                <a:spcPts val="0"/>
              </a:spcBef>
              <a:spcAft>
                <a:spcPts val="800"/>
              </a:spcAft>
              <a:buNone/>
            </a:pPr>
            <a:r>
              <a:rPr lang="en-US" sz="2900" dirty="0">
                <a:latin typeface="Calibri" panose="020F0502020204030204" pitchFamily="34" charset="0"/>
                <a:ea typeface="Calibri" panose="020F0502020204030204" pitchFamily="34" charset="0"/>
                <a:cs typeface="Times New Roman" panose="02020603050405020304" pitchFamily="18" charset="0"/>
              </a:rPr>
              <a:t>	- Assists with quick reviews/searching thru historical records</a:t>
            </a:r>
          </a:p>
          <a:p>
            <a:pPr marL="0" indent="0">
              <a:lnSpc>
                <a:spcPct val="107000"/>
              </a:lnSpc>
              <a:spcBef>
                <a:spcPts val="0"/>
              </a:spcBef>
              <a:spcAft>
                <a:spcPts val="800"/>
              </a:spcAft>
              <a:buNone/>
            </a:pPr>
            <a:r>
              <a:rPr lang="en-US" sz="2900" dirty="0">
                <a:latin typeface="Calibri" panose="020F0502020204030204" pitchFamily="34" charset="0"/>
                <a:ea typeface="Calibri" panose="020F0502020204030204" pitchFamily="34" charset="0"/>
                <a:cs typeface="Times New Roman" panose="02020603050405020304" pitchFamily="18" charset="0"/>
              </a:rPr>
              <a:t>	- Report names tell a “story” without opening full report</a:t>
            </a:r>
          </a:p>
          <a:p>
            <a:pPr marL="0" indent="0">
              <a:lnSpc>
                <a:spcPct val="107000"/>
              </a:lnSpc>
              <a:spcBef>
                <a:spcPts val="0"/>
              </a:spcBef>
              <a:spcAft>
                <a:spcPts val="800"/>
              </a:spcAft>
              <a:buNone/>
            </a:pPr>
            <a:r>
              <a:rPr lang="en-US" sz="2900"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571500" lvl="2" indent="0">
              <a:lnSpc>
                <a:spcPct val="107000"/>
              </a:lnSpc>
              <a:spcBef>
                <a:spcPts val="0"/>
              </a:spcBef>
              <a:spcAft>
                <a:spcPts val="800"/>
              </a:spcAft>
              <a:buNone/>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Content Placeholder 7">
            <a:extLst>
              <a:ext uri="{FF2B5EF4-FFF2-40B4-BE49-F238E27FC236}">
                <a16:creationId xmlns:a16="http://schemas.microsoft.com/office/drawing/2014/main" id="{15AFA14D-9AD7-4CB5-9B64-038EAA043BFC}"/>
              </a:ext>
            </a:extLst>
          </p:cNvPr>
          <p:cNvSpPr>
            <a:spLocks noGrp="1"/>
          </p:cNvSpPr>
          <p:nvPr>
            <p:ph idx="1"/>
          </p:nvPr>
        </p:nvSpPr>
        <p:spPr>
          <a:xfrm>
            <a:off x="439754" y="2055092"/>
            <a:ext cx="9912786" cy="4507180"/>
          </a:xfrm>
        </p:spPr>
        <p:txBody>
          <a:bodyPr>
            <a:normAutofit fontScale="77500" lnSpcReduction="20000"/>
          </a:bodyPr>
          <a:lstStyle/>
          <a:p>
            <a:pPr marL="0" marR="0">
              <a:lnSpc>
                <a:spcPct val="107000"/>
              </a:lnSpc>
              <a:spcBef>
                <a:spcPts val="0"/>
              </a:spcBef>
              <a:spcAft>
                <a:spcPts val="800"/>
              </a:spcAft>
            </a:pPr>
            <a:r>
              <a:rPr lang="en-US" b="1" dirty="0">
                <a:latin typeface="Century Gothic" panose="020B0502020202020204" pitchFamily="34" charset="0"/>
                <a:ea typeface="Calibri" panose="020F0502020204030204" pitchFamily="34" charset="0"/>
                <a:cs typeface="Times New Roman" panose="02020603050405020304" pitchFamily="18" charset="0"/>
              </a:rPr>
              <a:t>ProCard Reconciliation 			</a:t>
            </a:r>
            <a:r>
              <a:rPr lang="en-US" dirty="0">
                <a:latin typeface="Century Gothic" panose="020B0502020202020204" pitchFamily="34" charset="0"/>
                <a:ea typeface="Calibri" panose="020F0502020204030204" pitchFamily="34" charset="0"/>
                <a:cs typeface="Times New Roman" panose="02020603050405020304" pitchFamily="18" charset="0"/>
              </a:rPr>
              <a:t>PC.Cardholder Name.End Date	</a:t>
            </a:r>
          </a:p>
          <a:p>
            <a:pPr marL="0" marR="0" indent="0">
              <a:lnSpc>
                <a:spcPct val="107000"/>
              </a:lnSpc>
              <a:spcBef>
                <a:spcPts val="0"/>
              </a:spcBef>
              <a:spcAft>
                <a:spcPts val="800"/>
              </a:spcAft>
              <a:buNone/>
            </a:pPr>
            <a:r>
              <a:rPr lang="en-US" dirty="0">
                <a:latin typeface="Century Gothic" panose="020B0502020202020204" pitchFamily="34" charset="0"/>
                <a:ea typeface="Calibri" panose="020F0502020204030204" pitchFamily="34" charset="0"/>
                <a:cs typeface="Times New Roman" panose="02020603050405020304" pitchFamily="18" charset="0"/>
              </a:rPr>
              <a:t>								PC.Hopper.Steven.10.31.2019</a:t>
            </a:r>
          </a:p>
          <a:p>
            <a:pPr marL="0" marR="0">
              <a:lnSpc>
                <a:spcPct val="107000"/>
              </a:lnSpc>
              <a:spcBef>
                <a:spcPts val="0"/>
              </a:spcBef>
              <a:spcAft>
                <a:spcPts val="800"/>
              </a:spcAft>
            </a:pPr>
            <a:r>
              <a:rPr lang="en-US" b="1" dirty="0">
                <a:latin typeface="Century Gothic" panose="020B0502020202020204" pitchFamily="34" charset="0"/>
                <a:ea typeface="Calibri" panose="020F0502020204030204" pitchFamily="34" charset="0"/>
                <a:cs typeface="Times New Roman" panose="02020603050405020304" pitchFamily="18" charset="0"/>
              </a:rPr>
              <a:t>ProCard Travel Reconciliation	</a:t>
            </a:r>
            <a:r>
              <a:rPr lang="en-US" dirty="0">
                <a:latin typeface="Century Gothic" panose="020B0502020202020204" pitchFamily="34" charset="0"/>
                <a:ea typeface="Calibri" panose="020F0502020204030204" pitchFamily="34" charset="0"/>
                <a:cs typeface="Times New Roman" panose="02020603050405020304" pitchFamily="18" charset="0"/>
              </a:rPr>
              <a:t>PCT.Cardholder Name.End Date</a:t>
            </a:r>
          </a:p>
          <a:p>
            <a:pPr marL="2857500" lvl="7" indent="0">
              <a:lnSpc>
                <a:spcPct val="107000"/>
              </a:lnSpc>
              <a:spcBef>
                <a:spcPts val="0"/>
              </a:spcBef>
              <a:spcAft>
                <a:spcPts val="800"/>
              </a:spcAft>
              <a:buNone/>
            </a:pPr>
            <a:r>
              <a:rPr lang="en-US" sz="2000" dirty="0">
                <a:latin typeface="Century Gothic" panose="020B0502020202020204" pitchFamily="34" charset="0"/>
                <a:ea typeface="Calibri" panose="020F0502020204030204" pitchFamily="34" charset="0"/>
                <a:cs typeface="Times New Roman" panose="02020603050405020304" pitchFamily="18" charset="0"/>
              </a:rPr>
              <a:t>		PCT.Hopper.Steven.11.15.2019</a:t>
            </a:r>
          </a:p>
          <a:p>
            <a:pPr marL="0" marR="0">
              <a:lnSpc>
                <a:spcPct val="107000"/>
              </a:lnSpc>
              <a:spcBef>
                <a:spcPts val="0"/>
              </a:spcBef>
              <a:spcAft>
                <a:spcPts val="800"/>
              </a:spcAft>
            </a:pPr>
            <a:r>
              <a:rPr lang="en-US" b="1" dirty="0">
                <a:latin typeface="Century Gothic" panose="020B0502020202020204" pitchFamily="34" charset="0"/>
                <a:ea typeface="Calibri" panose="020F0502020204030204" pitchFamily="34" charset="0"/>
                <a:cs typeface="Times New Roman" panose="02020603050405020304" pitchFamily="18" charset="0"/>
              </a:rPr>
              <a:t>Pre-Approval Blanket Travel	</a:t>
            </a:r>
            <a:r>
              <a:rPr lang="en-US" dirty="0">
                <a:latin typeface="Century Gothic" panose="020B0502020202020204" pitchFamily="34" charset="0"/>
                <a:ea typeface="Calibri" panose="020F0502020204030204" pitchFamily="34" charset="0"/>
                <a:cs typeface="Times New Roman" panose="02020603050405020304" pitchFamily="18" charset="0"/>
              </a:rPr>
              <a:t>	BL.Name of Traveler.Months Covered Under Blanket</a:t>
            </a:r>
          </a:p>
          <a:p>
            <a:pPr marL="0" indent="0">
              <a:lnSpc>
                <a:spcPct val="107000"/>
              </a:lnSpc>
              <a:spcBef>
                <a:spcPts val="0"/>
              </a:spcBef>
              <a:spcAft>
                <a:spcPts val="800"/>
              </a:spcAft>
              <a:buNone/>
            </a:pPr>
            <a:r>
              <a:rPr lang="en-US" dirty="0">
                <a:latin typeface="Century Gothic" panose="020B0502020202020204" pitchFamily="34" charset="0"/>
                <a:ea typeface="Calibri" panose="020F0502020204030204" pitchFamily="34" charset="0"/>
                <a:cs typeface="Times New Roman" panose="02020603050405020304" pitchFamily="18" charset="0"/>
              </a:rPr>
              <a:t>		 						BL.Hopper.Steven.Nov-Jun</a:t>
            </a:r>
          </a:p>
          <a:p>
            <a:pPr marL="0" marR="0">
              <a:lnSpc>
                <a:spcPct val="107000"/>
              </a:lnSpc>
              <a:spcBef>
                <a:spcPts val="0"/>
              </a:spcBef>
              <a:spcAft>
                <a:spcPts val="800"/>
              </a:spcAft>
            </a:pPr>
            <a:r>
              <a:rPr lang="en-US" b="1" dirty="0">
                <a:latin typeface="Century Gothic" panose="020B0502020202020204" pitchFamily="34" charset="0"/>
                <a:ea typeface="Calibri" panose="020F0502020204030204" pitchFamily="34" charset="0"/>
                <a:cs typeface="Times New Roman" panose="02020603050405020304" pitchFamily="18" charset="0"/>
              </a:rPr>
              <a:t>Pre-Approval Travel Employee	</a:t>
            </a:r>
            <a:r>
              <a:rPr lang="en-US" dirty="0">
                <a:latin typeface="Century Gothic" panose="020B0502020202020204" pitchFamily="34" charset="0"/>
                <a:ea typeface="Calibri" panose="020F0502020204030204" pitchFamily="34" charset="0"/>
                <a:cs typeface="Times New Roman" panose="02020603050405020304" pitchFamily="18" charset="0"/>
              </a:rPr>
              <a:t>TE.Name of Traveler . Date of Departure. Destination</a:t>
            </a:r>
          </a:p>
          <a:p>
            <a:pPr marL="571500" lvl="2" indent="0">
              <a:lnSpc>
                <a:spcPct val="107000"/>
              </a:lnSpc>
              <a:spcBef>
                <a:spcPts val="0"/>
              </a:spcBef>
              <a:spcAft>
                <a:spcPts val="800"/>
              </a:spcAft>
              <a:buNone/>
            </a:pPr>
            <a:r>
              <a:rPr lang="en-US" sz="2000" dirty="0">
                <a:latin typeface="Century Gothic" panose="020B0502020202020204" pitchFamily="34" charset="0"/>
                <a:ea typeface="Calibri" panose="020F0502020204030204" pitchFamily="34" charset="0"/>
                <a:cs typeface="Times New Roman" panose="02020603050405020304" pitchFamily="18" charset="0"/>
              </a:rPr>
              <a:t>							TE.Hopper.Steven.11.19.2019.Tampa.FL</a:t>
            </a:r>
          </a:p>
          <a:p>
            <a:pPr marL="0" marR="0">
              <a:lnSpc>
                <a:spcPct val="107000"/>
              </a:lnSpc>
              <a:spcBef>
                <a:spcPts val="0"/>
              </a:spcBef>
              <a:spcAft>
                <a:spcPts val="800"/>
              </a:spcAft>
            </a:pPr>
            <a:r>
              <a:rPr lang="en-US" b="1" dirty="0">
                <a:latin typeface="Century Gothic" panose="020B0502020202020204" pitchFamily="34" charset="0"/>
                <a:ea typeface="Calibri" panose="020F0502020204030204" pitchFamily="34" charset="0"/>
                <a:cs typeface="Times New Roman" panose="02020603050405020304" pitchFamily="18" charset="0"/>
              </a:rPr>
              <a:t>Non-Travel-Employee Only		</a:t>
            </a:r>
            <a:r>
              <a:rPr lang="en-US" dirty="0">
                <a:latin typeface="Century Gothic" panose="020B0502020202020204" pitchFamily="34" charset="0"/>
                <a:ea typeface="Calibri" panose="020F0502020204030204" pitchFamily="34" charset="0"/>
                <a:cs typeface="Times New Roman" panose="02020603050405020304" pitchFamily="18" charset="0"/>
              </a:rPr>
              <a:t>NT.Name of Expense Owner. Date of Receipt/Expense</a:t>
            </a:r>
          </a:p>
          <a:p>
            <a:pPr marL="571500" lvl="2" indent="0">
              <a:lnSpc>
                <a:spcPct val="107000"/>
              </a:lnSpc>
              <a:spcBef>
                <a:spcPts val="0"/>
              </a:spcBef>
              <a:spcAft>
                <a:spcPts val="800"/>
              </a:spcAft>
              <a:buNone/>
            </a:pPr>
            <a:r>
              <a:rPr lang="en-US" sz="2000" dirty="0">
                <a:latin typeface="Century Gothic" panose="020B0502020202020204" pitchFamily="34" charset="0"/>
                <a:ea typeface="Calibri" panose="020F0502020204030204" pitchFamily="34" charset="0"/>
                <a:cs typeface="Times New Roman" panose="02020603050405020304" pitchFamily="18" charset="0"/>
              </a:rPr>
              <a:t>							NT.Hopper.Steven.11.01.2019</a:t>
            </a:r>
          </a:p>
          <a:p>
            <a:pPr marL="0">
              <a:lnSpc>
                <a:spcPct val="107000"/>
              </a:lnSpc>
              <a:spcBef>
                <a:spcPts val="0"/>
              </a:spcBef>
              <a:spcAft>
                <a:spcPts val="800"/>
              </a:spcAft>
            </a:pPr>
            <a:r>
              <a:rPr lang="en-US" b="1" dirty="0">
                <a:latin typeface="Century Gothic" panose="020B0502020202020204" pitchFamily="34" charset="0"/>
                <a:ea typeface="Calibri" panose="020F0502020204030204" pitchFamily="34" charset="0"/>
                <a:cs typeface="Times New Roman" panose="02020603050405020304" pitchFamily="18" charset="0"/>
              </a:rPr>
              <a:t>Travel Student					</a:t>
            </a:r>
            <a:r>
              <a:rPr lang="en-US" dirty="0">
                <a:latin typeface="Century Gothic" panose="020B0502020202020204" pitchFamily="34" charset="0"/>
                <a:ea typeface="Calibri" panose="020F0502020204030204" pitchFamily="34" charset="0"/>
                <a:cs typeface="Times New Roman" panose="02020603050405020304" pitchFamily="18" charset="0"/>
              </a:rPr>
              <a:t>TS.Name of Student.Date of Departure. Destination</a:t>
            </a:r>
          </a:p>
          <a:p>
            <a:pPr marL="571500" lvl="2" indent="0">
              <a:lnSpc>
                <a:spcPct val="107000"/>
              </a:lnSpc>
              <a:spcBef>
                <a:spcPts val="0"/>
              </a:spcBef>
              <a:spcAft>
                <a:spcPts val="800"/>
              </a:spcAft>
              <a:buNone/>
            </a:pPr>
            <a:r>
              <a:rPr lang="en-US" sz="2000" dirty="0">
                <a:latin typeface="Century Gothic" panose="020B0502020202020204" pitchFamily="34" charset="0"/>
                <a:ea typeface="Calibri" panose="020F0502020204030204" pitchFamily="34" charset="0"/>
                <a:cs typeface="Times New Roman" panose="02020603050405020304" pitchFamily="18" charset="0"/>
              </a:rPr>
              <a:t>							TS.Smith.John.11.01.2019.Dallas.TX</a:t>
            </a:r>
          </a:p>
          <a:p>
            <a:pPr marL="0" marR="0">
              <a:lnSpc>
                <a:spcPct val="107000"/>
              </a:lnSpc>
              <a:spcBef>
                <a:spcPts val="0"/>
              </a:spcBef>
              <a:spcAft>
                <a:spcPts val="800"/>
              </a:spcAft>
            </a:pPr>
            <a:r>
              <a:rPr lang="en-US" b="1" dirty="0">
                <a:latin typeface="Century Gothic" panose="020B0502020202020204" pitchFamily="34" charset="0"/>
                <a:ea typeface="Calibri" panose="020F0502020204030204" pitchFamily="34" charset="0"/>
                <a:cs typeface="Times New Roman" panose="02020603050405020304" pitchFamily="18" charset="0"/>
              </a:rPr>
              <a:t>Travel Study Abroad			</a:t>
            </a:r>
            <a:r>
              <a:rPr lang="en-US" dirty="0">
                <a:latin typeface="Century Gothic" panose="020B0502020202020204" pitchFamily="34" charset="0"/>
                <a:ea typeface="Calibri" panose="020F0502020204030204" pitchFamily="34" charset="0"/>
                <a:cs typeface="Times New Roman" panose="02020603050405020304" pitchFamily="18" charset="0"/>
              </a:rPr>
              <a:t>TSA.Name of Traveler. Date of Departure. Destination</a:t>
            </a:r>
          </a:p>
          <a:p>
            <a:pPr marL="571500" lvl="2" indent="0">
              <a:lnSpc>
                <a:spcPct val="107000"/>
              </a:lnSpc>
              <a:spcBef>
                <a:spcPts val="0"/>
              </a:spcBef>
              <a:spcAft>
                <a:spcPts val="800"/>
              </a:spcAft>
              <a:buNone/>
            </a:pPr>
            <a:r>
              <a:rPr lang="en-US" sz="2000" dirty="0">
                <a:latin typeface="Century Gothic" panose="020B0502020202020204" pitchFamily="34" charset="0"/>
                <a:ea typeface="Calibri" panose="020F0502020204030204" pitchFamily="34" charset="0"/>
                <a:cs typeface="Times New Roman" panose="02020603050405020304" pitchFamily="18" charset="0"/>
              </a:rPr>
              <a:t>							TSA.Jones.Sarah.11.01.2019.Belgium</a:t>
            </a:r>
          </a:p>
          <a:p>
            <a:endParaRPr lang="en-US" dirty="0"/>
          </a:p>
        </p:txBody>
      </p:sp>
      <p:sp>
        <p:nvSpPr>
          <p:cNvPr id="3" name="Slide Number Placeholder 2">
            <a:extLst>
              <a:ext uri="{FF2B5EF4-FFF2-40B4-BE49-F238E27FC236}">
                <a16:creationId xmlns:a16="http://schemas.microsoft.com/office/drawing/2014/main" id="{E3BBD291-8662-4CEC-B28A-F42286BFC12E}"/>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405160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225" y="142979"/>
            <a:ext cx="10013405" cy="1400530"/>
          </a:xfrm>
        </p:spPr>
        <p:txBody>
          <a:bodyPr/>
          <a:lstStyle/>
          <a:p>
            <a:r>
              <a:rPr lang="en-US" dirty="0"/>
              <a:t>Tracking Pre-Approval Reports and </a:t>
            </a:r>
            <a:br>
              <a:rPr lang="en-US" dirty="0"/>
            </a:br>
            <a:r>
              <a:rPr lang="en-US" dirty="0"/>
              <a:t>Expense Reports in Chrome River</a:t>
            </a:r>
          </a:p>
        </p:txBody>
      </p:sp>
      <p:sp>
        <p:nvSpPr>
          <p:cNvPr id="3" name="Content Placeholder 2"/>
          <p:cNvSpPr>
            <a:spLocks noGrp="1"/>
          </p:cNvSpPr>
          <p:nvPr>
            <p:ph idx="1"/>
          </p:nvPr>
        </p:nvSpPr>
        <p:spPr>
          <a:xfrm>
            <a:off x="265113" y="1666064"/>
            <a:ext cx="10087427" cy="5191936"/>
          </a:xfrm>
        </p:spPr>
        <p:txBody>
          <a:bodyPr>
            <a:normAutofit fontScale="77500" lnSpcReduction="20000"/>
          </a:bodyPr>
          <a:lstStyle/>
          <a:p>
            <a:r>
              <a:rPr lang="en-US" dirty="0"/>
              <a:t>Return to the Chrome River Dashboard by clicking </a:t>
            </a:r>
          </a:p>
          <a:p>
            <a:r>
              <a:rPr lang="en-US" dirty="0"/>
              <a:t>Click on the number to view the list of Expenses or Pre-Approvals (in this example, click 14)</a:t>
            </a:r>
          </a:p>
          <a:p>
            <a:endParaRPr lang="en-US" dirty="0"/>
          </a:p>
          <a:p>
            <a:endParaRPr lang="en-US" dirty="0"/>
          </a:p>
          <a:p>
            <a:endParaRPr lang="en-US" dirty="0"/>
          </a:p>
          <a:p>
            <a:endParaRPr lang="en-US" dirty="0"/>
          </a:p>
          <a:p>
            <a:endParaRPr lang="en-US" dirty="0"/>
          </a:p>
          <a:p>
            <a:endParaRPr lang="en-US" dirty="0"/>
          </a:p>
          <a:p>
            <a:r>
              <a:rPr lang="en-US" dirty="0"/>
              <a:t>Click the desired Expense Report</a:t>
            </a:r>
          </a:p>
          <a:p>
            <a:pPr lvl="1"/>
            <a:r>
              <a:rPr lang="en-US" dirty="0"/>
              <a:t>One Click displays Report Owner, ID#, Approvers,  Expense Summary, Account Summary,  Comments, Attachments</a:t>
            </a:r>
          </a:p>
          <a:p>
            <a:r>
              <a:rPr lang="en-US" dirty="0"/>
              <a:t>Click the Tracking button to view the report status and the person currently assigned in the  automated approval process</a:t>
            </a:r>
          </a:p>
          <a:p>
            <a:r>
              <a:rPr lang="en-US" dirty="0"/>
              <a:t>If an Expense Report or Pre-Approval Report needs to be “RECALLED”, use these directions to locate the report and click “RECALL.” Expense Report or Pre-Approval Report can only be “Recalled” while in the “Pending” status.  “RECALL” is not available after the status changes to Approved.</a:t>
            </a:r>
          </a:p>
          <a:p>
            <a:r>
              <a:rPr lang="en-US" dirty="0"/>
              <a:t>***Note: After ninety days, view My Expense Reports in the Inquiry section (see slide #93).</a:t>
            </a:r>
          </a:p>
        </p:txBody>
      </p:sp>
      <p:pic>
        <p:nvPicPr>
          <p:cNvPr id="5" name="Picture 4">
            <a:extLst>
              <a:ext uri="{FF2B5EF4-FFF2-40B4-BE49-F238E27FC236}">
                <a16:creationId xmlns:a16="http://schemas.microsoft.com/office/drawing/2014/main" id="{E6664D64-EFF7-4AEC-AE17-810C5E0BC821}"/>
              </a:ext>
            </a:extLst>
          </p:cNvPr>
          <p:cNvPicPr>
            <a:picLocks noChangeAspect="1"/>
          </p:cNvPicPr>
          <p:nvPr/>
        </p:nvPicPr>
        <p:blipFill>
          <a:blip r:embed="rId2"/>
          <a:stretch>
            <a:fillRect/>
          </a:stretch>
        </p:blipFill>
        <p:spPr>
          <a:xfrm>
            <a:off x="5746250" y="1543509"/>
            <a:ext cx="2952750" cy="390525"/>
          </a:xfrm>
          <a:prstGeom prst="rect">
            <a:avLst/>
          </a:prstGeom>
        </p:spPr>
      </p:pic>
      <p:pic>
        <p:nvPicPr>
          <p:cNvPr id="6" name="Picture 5">
            <a:extLst>
              <a:ext uri="{FF2B5EF4-FFF2-40B4-BE49-F238E27FC236}">
                <a16:creationId xmlns:a16="http://schemas.microsoft.com/office/drawing/2014/main" id="{4B99FD93-48DC-4177-9FAE-EB01B23E1792}"/>
              </a:ext>
            </a:extLst>
          </p:cNvPr>
          <p:cNvPicPr>
            <a:picLocks noChangeAspect="1"/>
          </p:cNvPicPr>
          <p:nvPr/>
        </p:nvPicPr>
        <p:blipFill>
          <a:blip r:embed="rId3"/>
          <a:stretch>
            <a:fillRect/>
          </a:stretch>
        </p:blipFill>
        <p:spPr>
          <a:xfrm>
            <a:off x="1532484" y="2360023"/>
            <a:ext cx="5834967" cy="1767060"/>
          </a:xfrm>
          <a:prstGeom prst="rect">
            <a:avLst/>
          </a:prstGeom>
        </p:spPr>
      </p:pic>
      <p:sp>
        <p:nvSpPr>
          <p:cNvPr id="7" name="Slide Number Placeholder 6">
            <a:extLst>
              <a:ext uri="{FF2B5EF4-FFF2-40B4-BE49-F238E27FC236}">
                <a16:creationId xmlns:a16="http://schemas.microsoft.com/office/drawing/2014/main" id="{11AE3DF2-4A2B-4D08-8826-28D534158030}"/>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871179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603374"/>
          </a:xfrm>
        </p:spPr>
        <p:txBody>
          <a:bodyPr/>
          <a:lstStyle/>
          <a:p>
            <a:r>
              <a:rPr lang="en-US" dirty="0"/>
              <a:t>Report Status / Definitions</a:t>
            </a:r>
            <a:br>
              <a:rPr lang="en-US" dirty="0"/>
            </a:br>
            <a:endParaRPr lang="en-US" sz="1800" dirty="0"/>
          </a:p>
        </p:txBody>
      </p:sp>
      <p:sp>
        <p:nvSpPr>
          <p:cNvPr id="3" name="Content Placeholder 2"/>
          <p:cNvSpPr>
            <a:spLocks noGrp="1"/>
          </p:cNvSpPr>
          <p:nvPr>
            <p:ph sz="half" idx="1"/>
          </p:nvPr>
        </p:nvSpPr>
        <p:spPr>
          <a:xfrm>
            <a:off x="530899" y="1524000"/>
            <a:ext cx="5120883" cy="5059680"/>
          </a:xfrm>
        </p:spPr>
        <p:txBody>
          <a:bodyPr>
            <a:normAutofit/>
          </a:bodyPr>
          <a:lstStyle/>
          <a:p>
            <a:pPr marL="0" indent="0">
              <a:buNone/>
            </a:pPr>
            <a:r>
              <a:rPr lang="en-US" b="1" dirty="0"/>
              <a:t>      Pre-Approval Report Status</a:t>
            </a:r>
          </a:p>
          <a:p>
            <a:endParaRPr lang="en-US" dirty="0"/>
          </a:p>
          <a:p>
            <a:r>
              <a:rPr lang="en-US" b="1" dirty="0"/>
              <a:t>Pending</a:t>
            </a:r>
            <a:r>
              <a:rPr lang="en-US" dirty="0"/>
              <a:t> – Pre-Approval Report has been submitted and is awaiting approval.</a:t>
            </a:r>
          </a:p>
          <a:p>
            <a:r>
              <a:rPr lang="en-US" b="1" dirty="0"/>
              <a:t>Approved</a:t>
            </a:r>
            <a:r>
              <a:rPr lang="en-US" dirty="0"/>
              <a:t> - Pre-Approval Report has been approved and is deducted from the budget in Banner as an Encumbrance.</a:t>
            </a:r>
          </a:p>
          <a:p>
            <a:r>
              <a:rPr lang="en-US" b="1" dirty="0"/>
              <a:t>Partially Applied</a:t>
            </a:r>
            <a:r>
              <a:rPr lang="en-US" dirty="0"/>
              <a:t> - Pre-Approval Report has had at least one expense report charged.</a:t>
            </a:r>
          </a:p>
          <a:p>
            <a:r>
              <a:rPr lang="en-US" b="1" dirty="0"/>
              <a:t>Used/Expired</a:t>
            </a:r>
            <a:r>
              <a:rPr lang="en-US" dirty="0"/>
              <a:t> - Pre-Approval Report is complete and any unused balance has been liquidated and added back to the designated FOAP budget.</a:t>
            </a:r>
          </a:p>
          <a:p>
            <a:pPr marL="0" indent="0">
              <a:buNone/>
            </a:pPr>
            <a:endParaRPr lang="en-US" dirty="0"/>
          </a:p>
        </p:txBody>
      </p:sp>
      <p:sp>
        <p:nvSpPr>
          <p:cNvPr id="4" name="Content Placeholder 3"/>
          <p:cNvSpPr>
            <a:spLocks noGrp="1"/>
          </p:cNvSpPr>
          <p:nvPr>
            <p:ph sz="half" idx="2"/>
          </p:nvPr>
        </p:nvSpPr>
        <p:spPr>
          <a:xfrm>
            <a:off x="5953489" y="1524000"/>
            <a:ext cx="4998991" cy="5140960"/>
          </a:xfrm>
        </p:spPr>
        <p:txBody>
          <a:bodyPr>
            <a:normAutofit/>
          </a:bodyPr>
          <a:lstStyle/>
          <a:p>
            <a:pPr marL="0" indent="0">
              <a:buNone/>
            </a:pPr>
            <a:r>
              <a:rPr lang="en-US" b="1" dirty="0"/>
              <a:t>     Expense Report Status</a:t>
            </a:r>
          </a:p>
          <a:p>
            <a:endParaRPr lang="en-US" dirty="0"/>
          </a:p>
          <a:p>
            <a:r>
              <a:rPr lang="en-US" b="1" dirty="0"/>
              <a:t>Pending</a:t>
            </a:r>
            <a:r>
              <a:rPr lang="en-US" dirty="0"/>
              <a:t> – Expense Report has been submitted and is awaiting approval.</a:t>
            </a:r>
          </a:p>
          <a:p>
            <a:r>
              <a:rPr lang="en-US" b="1" dirty="0"/>
              <a:t>Approved </a:t>
            </a:r>
            <a:r>
              <a:rPr lang="en-US" dirty="0"/>
              <a:t>- Expense has been approved but has not yet been exported.</a:t>
            </a:r>
          </a:p>
          <a:p>
            <a:r>
              <a:rPr lang="en-US" b="1" dirty="0"/>
              <a:t>Exported </a:t>
            </a:r>
            <a:r>
              <a:rPr lang="en-US" dirty="0"/>
              <a:t>- Expense has been sent to the payment process in Banner.</a:t>
            </a:r>
          </a:p>
          <a:p>
            <a:r>
              <a:rPr lang="en-US" b="1" dirty="0"/>
              <a:t>Paid </a:t>
            </a:r>
            <a:r>
              <a:rPr lang="en-US" dirty="0"/>
              <a:t>- Expense has been reimbursed.</a:t>
            </a:r>
          </a:p>
          <a:p>
            <a:r>
              <a:rPr lang="en-US" b="1" dirty="0"/>
              <a:t>Partially Paid </a:t>
            </a:r>
            <a:r>
              <a:rPr lang="en-US" dirty="0"/>
              <a:t>– Part of the requested expense amount has been reimbursed.</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F9529F20-2503-429A-B4AE-9AB9D879EF33}"/>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3079824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11" y="222068"/>
            <a:ext cx="9706429" cy="1133195"/>
          </a:xfrm>
        </p:spPr>
        <p:txBody>
          <a:bodyPr/>
          <a:lstStyle/>
          <a:p>
            <a:r>
              <a:rPr lang="en-US" sz="4000" dirty="0"/>
              <a:t>Three Types of ProCard Reconciliation</a:t>
            </a:r>
          </a:p>
        </p:txBody>
      </p:sp>
      <p:sp>
        <p:nvSpPr>
          <p:cNvPr id="3" name="Content Placeholder 2"/>
          <p:cNvSpPr>
            <a:spLocks noGrp="1"/>
          </p:cNvSpPr>
          <p:nvPr>
            <p:ph idx="1"/>
          </p:nvPr>
        </p:nvSpPr>
        <p:spPr>
          <a:xfrm>
            <a:off x="365735" y="1220406"/>
            <a:ext cx="10511271" cy="5415526"/>
          </a:xfrm>
        </p:spPr>
        <p:txBody>
          <a:bodyPr>
            <a:normAutofit fontScale="32500" lnSpcReduction="20000"/>
          </a:bodyPr>
          <a:lstStyle/>
          <a:p>
            <a:r>
              <a:rPr lang="en-US" sz="3300" b="1" dirty="0"/>
              <a:t>I</a:t>
            </a:r>
            <a:r>
              <a:rPr lang="en-US" sz="4000" b="1" dirty="0"/>
              <a:t>mportant:  </a:t>
            </a:r>
            <a:r>
              <a:rPr lang="en-US" sz="4000" dirty="0"/>
              <a:t>All</a:t>
            </a:r>
            <a:r>
              <a:rPr lang="en-US" sz="4000" b="1" dirty="0"/>
              <a:t> </a:t>
            </a:r>
            <a:r>
              <a:rPr lang="en-US" sz="4000" dirty="0"/>
              <a:t>ProCard Transactions must be expensed within 30 days of the purchase or the ProCard could be suspended.  This includes travel transactions that will be moved to the traveler’s eWallet.  The traveler, or delegate, must complete a travel expense report to expense the ProCard charges within 30 days from the transaction date.</a:t>
            </a:r>
          </a:p>
          <a:p>
            <a:r>
              <a:rPr lang="en-US" sz="4000" b="1" dirty="0"/>
              <a:t>Non-Travel ProCard Transactions</a:t>
            </a:r>
          </a:p>
          <a:p>
            <a:pPr lvl="1"/>
            <a:r>
              <a:rPr lang="en-US" sz="4000" dirty="0"/>
              <a:t>Create a New Expense report</a:t>
            </a:r>
          </a:p>
          <a:p>
            <a:pPr lvl="1"/>
            <a:r>
              <a:rPr lang="en-US" sz="4000" dirty="0"/>
              <a:t>Report Type is Pro-Card Reconciliation </a:t>
            </a:r>
          </a:p>
          <a:p>
            <a:pPr lvl="1"/>
            <a:r>
              <a:rPr lang="en-US" sz="4000" dirty="0"/>
              <a:t>Step by Step Instructions on slides 18 – 25</a:t>
            </a:r>
          </a:p>
          <a:p>
            <a:r>
              <a:rPr lang="en-US" sz="4000" b="1" dirty="0"/>
              <a:t>Travel ProCard Transactions for Employees</a:t>
            </a:r>
          </a:p>
          <a:p>
            <a:pPr lvl="1"/>
            <a:r>
              <a:rPr lang="en-US" sz="4000" dirty="0"/>
              <a:t>Travel expenses purchased on a ProCard must be applied to a Pre-Approval Report, because employee travel expenses are required to have a Pre-Approval Report</a:t>
            </a:r>
          </a:p>
          <a:p>
            <a:pPr lvl="1"/>
            <a:r>
              <a:rPr lang="en-US" sz="4000" dirty="0"/>
              <a:t>Create a New Expense report</a:t>
            </a:r>
          </a:p>
          <a:p>
            <a:pPr lvl="1"/>
            <a:r>
              <a:rPr lang="en-US" sz="4000" dirty="0"/>
              <a:t>Report Type is  Travel - Employee</a:t>
            </a:r>
          </a:p>
          <a:p>
            <a:pPr lvl="1"/>
            <a:r>
              <a:rPr lang="en-US" sz="4000" dirty="0"/>
              <a:t>Import the Pre-Approval Report</a:t>
            </a:r>
          </a:p>
          <a:p>
            <a:pPr lvl="1"/>
            <a:r>
              <a:rPr lang="en-US" sz="4000" dirty="0"/>
              <a:t>Step by Step Instructions on slides 44 – 59</a:t>
            </a:r>
          </a:p>
          <a:p>
            <a:r>
              <a:rPr lang="en-US" sz="4000" b="1" dirty="0"/>
              <a:t>Travel ProCard Transactions for Non-Employees or a Group of Employees</a:t>
            </a:r>
          </a:p>
          <a:p>
            <a:pPr lvl="1"/>
            <a:r>
              <a:rPr lang="en-US" sz="4000" dirty="0"/>
              <a:t>Travel expenses purchased on a ProCard for Non-Employee travel do not require a Pre-Approval Report                     (example: ProCard holder purchased an airfare for a candidate) or multiple expenses purchased on one ProCard transaction (expample: conference fees for five ECU employees $500/person, receipt $2,500.)</a:t>
            </a:r>
          </a:p>
          <a:p>
            <a:pPr lvl="1"/>
            <a:r>
              <a:rPr lang="en-US" sz="4000" dirty="0"/>
              <a:t>Create a New Expense report</a:t>
            </a:r>
          </a:p>
          <a:p>
            <a:pPr lvl="1"/>
            <a:r>
              <a:rPr lang="en-US" sz="4000" dirty="0"/>
              <a:t>Report Type is  ProCard Travel Reconciliation</a:t>
            </a:r>
          </a:p>
          <a:p>
            <a:pPr lvl="1"/>
            <a:r>
              <a:rPr lang="en-US" sz="4000" dirty="0"/>
              <a:t>Step by Step Instructions on slides 60-65</a:t>
            </a:r>
          </a:p>
          <a:p>
            <a:pPr lvl="1"/>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31465144-990F-4175-9B85-6D2392FEFDDD}"/>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157079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860" y="208878"/>
            <a:ext cx="10248312" cy="1400530"/>
          </a:xfrm>
        </p:spPr>
        <p:txBody>
          <a:bodyPr>
            <a:noAutofit/>
          </a:bodyPr>
          <a:lstStyle/>
          <a:p>
            <a:r>
              <a:rPr lang="en-US" sz="3200" dirty="0"/>
              <a:t>Upload Attachments to Chrome River</a:t>
            </a:r>
            <a:br>
              <a:rPr lang="en-US" sz="3200" dirty="0"/>
            </a:br>
            <a:endParaRPr lang="en-US" sz="3200" dirty="0"/>
          </a:p>
        </p:txBody>
      </p:sp>
      <p:sp>
        <p:nvSpPr>
          <p:cNvPr id="3" name="Content Placeholder 2"/>
          <p:cNvSpPr>
            <a:spLocks noGrp="1"/>
          </p:cNvSpPr>
          <p:nvPr>
            <p:ph idx="1"/>
          </p:nvPr>
        </p:nvSpPr>
        <p:spPr>
          <a:xfrm>
            <a:off x="69669" y="1384662"/>
            <a:ext cx="11974285" cy="5355771"/>
          </a:xfrm>
        </p:spPr>
        <p:txBody>
          <a:bodyPr>
            <a:normAutofit/>
          </a:bodyPr>
          <a:lstStyle/>
          <a:p>
            <a:pPr marL="0" indent="0">
              <a:buNone/>
            </a:pPr>
            <a:r>
              <a:rPr lang="en-US" b="1" dirty="0"/>
              <a:t>Attachments</a:t>
            </a:r>
            <a:r>
              <a:rPr lang="en-US" dirty="0"/>
              <a:t> includes: receipts, registration information, maps, fliers, invitations, emails, agendas, participation lists, Third Party Lodging Agreements, late memos, Pre-Approval Memos, Extended Stay Travel/</a:t>
            </a:r>
            <a:r>
              <a:rPr lang="en-US" dirty="0">
                <a:hlinkClick r:id="rId3"/>
              </a:rPr>
              <a:t>Combined Personal and Business Travel Forms</a:t>
            </a:r>
            <a:r>
              <a:rPr lang="en-US" dirty="0"/>
              <a:t>, and any other backup information or supporting documentation.</a:t>
            </a:r>
            <a:endParaRPr lang="en-US" sz="800" dirty="0"/>
          </a:p>
          <a:p>
            <a:pPr marL="0" indent="0">
              <a:buNone/>
            </a:pPr>
            <a:endParaRPr lang="en-US" sz="800" dirty="0"/>
          </a:p>
          <a:p>
            <a:pPr marL="0" indent="0">
              <a:buNone/>
            </a:pPr>
            <a:r>
              <a:rPr lang="en-US" dirty="0"/>
              <a:t>Use caution when scanning attachments to ensure that no confidential information is scanned.  Redact credit card info, research participant names, etc.</a:t>
            </a:r>
          </a:p>
          <a:p>
            <a:pPr marL="0" indent="0">
              <a:buNone/>
            </a:pPr>
            <a:endParaRPr lang="en-US" sz="800" dirty="0"/>
          </a:p>
          <a:p>
            <a:pPr marL="0" indent="0">
              <a:buNone/>
            </a:pPr>
            <a:r>
              <a:rPr lang="en-US" dirty="0"/>
              <a:t>Attachments must be formatted as pdf, jpeg, png, or tif.</a:t>
            </a:r>
          </a:p>
          <a:p>
            <a:pPr marL="0" indent="0">
              <a:buNone/>
            </a:pPr>
            <a:endParaRPr lang="en-US" sz="800" dirty="0"/>
          </a:p>
          <a:p>
            <a:pPr marL="0" indent="0">
              <a:buNone/>
            </a:pPr>
            <a:r>
              <a:rPr lang="en-US" dirty="0"/>
              <a:t>Upload Attachments </a:t>
            </a:r>
          </a:p>
          <a:p>
            <a:r>
              <a:rPr lang="en-US" dirty="0"/>
              <a:t>Use CR SNAP Application to scan/upload/store the attachments in the CR Receipt Gallery</a:t>
            </a:r>
          </a:p>
          <a:p>
            <a:r>
              <a:rPr lang="en-US" dirty="0"/>
              <a:t>Scan attachments using a copier and upload to the CR Receipt Gallery</a:t>
            </a:r>
          </a:p>
          <a:p>
            <a:r>
              <a:rPr lang="en-US" dirty="0"/>
              <a:t>Scan attachments using a copier and store on a PC</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F1F50D27-FFC2-456B-906F-BA70CD9D8A85}"/>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1846154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7" y="235004"/>
            <a:ext cx="11641683" cy="966779"/>
          </a:xfrm>
        </p:spPr>
        <p:txBody>
          <a:bodyPr/>
          <a:lstStyle/>
          <a:p>
            <a:r>
              <a:rPr lang="en-US" sz="3200" dirty="0"/>
              <a:t>Add Attachments to PreApproval/Expense Report</a:t>
            </a:r>
            <a:br>
              <a:rPr lang="en-US" dirty="0"/>
            </a:br>
            <a:endParaRPr lang="en-US" sz="1800" dirty="0"/>
          </a:p>
        </p:txBody>
      </p:sp>
      <p:sp>
        <p:nvSpPr>
          <p:cNvPr id="3" name="Content Placeholder 2"/>
          <p:cNvSpPr>
            <a:spLocks noGrp="1"/>
          </p:cNvSpPr>
          <p:nvPr>
            <p:ph sz="half" idx="1"/>
          </p:nvPr>
        </p:nvSpPr>
        <p:spPr>
          <a:xfrm>
            <a:off x="365299" y="888274"/>
            <a:ext cx="4903250" cy="2540726"/>
          </a:xfrm>
        </p:spPr>
        <p:txBody>
          <a:bodyPr>
            <a:normAutofit lnSpcReduction="10000"/>
          </a:bodyPr>
          <a:lstStyle/>
          <a:p>
            <a:pPr marL="0" indent="0">
              <a:buNone/>
            </a:pPr>
            <a:r>
              <a:rPr lang="en-US" sz="1600" b="1" dirty="0"/>
              <a:t>Pre-Approval Report</a:t>
            </a:r>
          </a:p>
          <a:p>
            <a:r>
              <a:rPr lang="en-US" sz="1600" dirty="0"/>
              <a:t>Go to the Chrome River Dashboard</a:t>
            </a:r>
          </a:p>
          <a:p>
            <a:r>
              <a:rPr lang="en-US" sz="1600" dirty="0"/>
              <a:t>Click the Pre-Approval Submitted Number</a:t>
            </a:r>
          </a:p>
          <a:p>
            <a:r>
              <a:rPr lang="en-US" sz="1600" dirty="0"/>
              <a:t>Click the desired Pre-Approval Report Title</a:t>
            </a:r>
          </a:p>
          <a:p>
            <a:r>
              <a:rPr lang="en-US" sz="1600" dirty="0"/>
              <a:t>Scroll to the bottom</a:t>
            </a:r>
          </a:p>
          <a:p>
            <a:r>
              <a:rPr lang="en-US" sz="1600" dirty="0"/>
              <a:t>Click Upload Attachments</a:t>
            </a:r>
          </a:p>
          <a:p>
            <a:r>
              <a:rPr lang="en-US" sz="1600" dirty="0"/>
              <a:t>Locate and select the desired Attachment</a:t>
            </a:r>
          </a:p>
          <a:p>
            <a:endParaRPr lang="en-US" dirty="0"/>
          </a:p>
          <a:p>
            <a:pPr marL="457200" lvl="1" indent="0">
              <a:buNone/>
            </a:pPr>
            <a:endParaRPr lang="en-US" dirty="0"/>
          </a:p>
          <a:p>
            <a:endParaRPr lang="en-US" dirty="0"/>
          </a:p>
        </p:txBody>
      </p:sp>
      <p:sp>
        <p:nvSpPr>
          <p:cNvPr id="4" name="Content Placeholder 3"/>
          <p:cNvSpPr>
            <a:spLocks noGrp="1"/>
          </p:cNvSpPr>
          <p:nvPr>
            <p:ph sz="half" idx="2"/>
          </p:nvPr>
        </p:nvSpPr>
        <p:spPr>
          <a:xfrm>
            <a:off x="5549991" y="888274"/>
            <a:ext cx="5803499" cy="2540726"/>
          </a:xfrm>
        </p:spPr>
        <p:txBody>
          <a:bodyPr>
            <a:normAutofit lnSpcReduction="10000"/>
          </a:bodyPr>
          <a:lstStyle/>
          <a:p>
            <a:pPr marL="0" indent="0">
              <a:buNone/>
            </a:pPr>
            <a:r>
              <a:rPr lang="en-US" sz="1600" b="1" dirty="0"/>
              <a:t>Expense Report</a:t>
            </a:r>
          </a:p>
          <a:p>
            <a:r>
              <a:rPr lang="en-US" sz="1600" dirty="0"/>
              <a:t>Click Add Attachments located at the bottom of every expense category</a:t>
            </a:r>
          </a:p>
          <a:p>
            <a:r>
              <a:rPr lang="en-US" sz="1600" dirty="0"/>
              <a:t>Click From Receipt Gallery or Upload Attachments</a:t>
            </a:r>
          </a:p>
          <a:p>
            <a:r>
              <a:rPr lang="en-US" sz="1600" dirty="0"/>
              <a:t>Locate and select the desired Attachments</a:t>
            </a:r>
          </a:p>
          <a:p>
            <a:r>
              <a:rPr lang="en-US" sz="1600" dirty="0"/>
              <a:t>Click Save</a:t>
            </a:r>
          </a:p>
          <a:p>
            <a:endParaRPr lang="en-US" dirty="0"/>
          </a:p>
        </p:txBody>
      </p:sp>
      <p:sp>
        <p:nvSpPr>
          <p:cNvPr id="7" name="Content Placeholder 2">
            <a:extLst>
              <a:ext uri="{FF2B5EF4-FFF2-40B4-BE49-F238E27FC236}">
                <a16:creationId xmlns:a16="http://schemas.microsoft.com/office/drawing/2014/main" id="{B28B4FC5-0EF7-4434-9F97-FD61E1F15933}"/>
              </a:ext>
            </a:extLst>
          </p:cNvPr>
          <p:cNvSpPr txBox="1">
            <a:spLocks/>
          </p:cNvSpPr>
          <p:nvPr/>
        </p:nvSpPr>
        <p:spPr>
          <a:xfrm>
            <a:off x="646111" y="5763032"/>
            <a:ext cx="10163588" cy="10949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sz="2400" dirty="0"/>
          </a:p>
        </p:txBody>
      </p:sp>
      <p:sp>
        <p:nvSpPr>
          <p:cNvPr id="5" name="Slide Number Placeholder 4">
            <a:extLst>
              <a:ext uri="{FF2B5EF4-FFF2-40B4-BE49-F238E27FC236}">
                <a16:creationId xmlns:a16="http://schemas.microsoft.com/office/drawing/2014/main" id="{E6A75839-2F7E-47D0-AB51-10D217DDB3F9}"/>
              </a:ext>
            </a:extLst>
          </p:cNvPr>
          <p:cNvSpPr>
            <a:spLocks noGrp="1"/>
          </p:cNvSpPr>
          <p:nvPr>
            <p:ph type="sldNum" sz="quarter" idx="12"/>
          </p:nvPr>
        </p:nvSpPr>
        <p:spPr/>
        <p:txBody>
          <a:bodyPr/>
          <a:lstStyle/>
          <a:p>
            <a:fld id="{D57F1E4F-1CFF-5643-939E-02111984F565}" type="slidenum">
              <a:rPr lang="en-US" smtClean="0"/>
              <a:t>17</a:t>
            </a:fld>
            <a:endParaRPr lang="en-US" dirty="0"/>
          </a:p>
        </p:txBody>
      </p:sp>
      <p:sp>
        <p:nvSpPr>
          <p:cNvPr id="8" name="Content Placeholder 2">
            <a:extLst>
              <a:ext uri="{FF2B5EF4-FFF2-40B4-BE49-F238E27FC236}">
                <a16:creationId xmlns:a16="http://schemas.microsoft.com/office/drawing/2014/main" id="{D2671153-29FF-4E41-B9AB-3238C8AFCE74}"/>
              </a:ext>
            </a:extLst>
          </p:cNvPr>
          <p:cNvSpPr txBox="1">
            <a:spLocks/>
          </p:cNvSpPr>
          <p:nvPr/>
        </p:nvSpPr>
        <p:spPr>
          <a:xfrm>
            <a:off x="365299" y="3429000"/>
            <a:ext cx="4396339" cy="29439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endParaRPr lang="en-US" sz="1600" b="1" dirty="0"/>
          </a:p>
          <a:p>
            <a:pPr marL="0" indent="0">
              <a:buFont typeface="Wingdings 3" charset="2"/>
              <a:buNone/>
            </a:pPr>
            <a:r>
              <a:rPr lang="en-US" sz="1600" b="1" dirty="0"/>
              <a:t>Upload from Receipt Gallery Instructions</a:t>
            </a:r>
          </a:p>
          <a:p>
            <a:r>
              <a:rPr lang="en-US" sz="1600" dirty="0"/>
              <a:t>Click Add Attachments</a:t>
            </a:r>
          </a:p>
          <a:p>
            <a:r>
              <a:rPr lang="en-US" sz="1600" dirty="0"/>
              <a:t>Select From Receipt Gallery </a:t>
            </a:r>
          </a:p>
          <a:p>
            <a:r>
              <a:rPr lang="en-US" sz="1600" dirty="0"/>
              <a:t>Select Attachment	</a:t>
            </a:r>
          </a:p>
          <a:p>
            <a:r>
              <a:rPr lang="en-US" sz="1600" dirty="0"/>
              <a:t>Click Attach</a:t>
            </a:r>
          </a:p>
          <a:p>
            <a:r>
              <a:rPr lang="en-US" sz="1600" dirty="0"/>
              <a:t>Click Save</a:t>
            </a:r>
          </a:p>
          <a:p>
            <a:endParaRPr lang="en-US" dirty="0"/>
          </a:p>
        </p:txBody>
      </p:sp>
      <p:sp>
        <p:nvSpPr>
          <p:cNvPr id="9" name="Content Placeholder 3">
            <a:extLst>
              <a:ext uri="{FF2B5EF4-FFF2-40B4-BE49-F238E27FC236}">
                <a16:creationId xmlns:a16="http://schemas.microsoft.com/office/drawing/2014/main" id="{187013AE-8DFD-435A-AA87-37888CAF069F}"/>
              </a:ext>
            </a:extLst>
          </p:cNvPr>
          <p:cNvSpPr txBox="1">
            <a:spLocks/>
          </p:cNvSpPr>
          <p:nvPr/>
        </p:nvSpPr>
        <p:spPr>
          <a:xfrm>
            <a:off x="5242575" y="3426759"/>
            <a:ext cx="5803499" cy="294839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solidFill>
                <a:latin typeface="+mj-lt"/>
                <a:ea typeface="+mj-ea"/>
                <a:cs typeface="+mj-cs"/>
              </a:defRPr>
            </a:lvl9pPr>
          </a:lstStyle>
          <a:p>
            <a:pPr marL="0" indent="0">
              <a:buFont typeface="Wingdings 3" charset="2"/>
              <a:buNone/>
            </a:pPr>
            <a:endParaRPr lang="en-US" sz="1600" b="1" dirty="0"/>
          </a:p>
          <a:p>
            <a:pPr marL="0" indent="0">
              <a:buFont typeface="Wingdings 3" charset="2"/>
              <a:buNone/>
            </a:pPr>
            <a:r>
              <a:rPr lang="en-US" sz="1600" b="1" dirty="0"/>
              <a:t>Upload from Computer instructions</a:t>
            </a:r>
          </a:p>
          <a:p>
            <a:r>
              <a:rPr lang="en-US" sz="1600" dirty="0"/>
              <a:t>Click Add Attachments</a:t>
            </a:r>
          </a:p>
          <a:p>
            <a:r>
              <a:rPr lang="en-US" sz="1600" dirty="0"/>
              <a:t>Select Upload Attachments</a:t>
            </a:r>
          </a:p>
          <a:p>
            <a:r>
              <a:rPr lang="en-US" sz="1600" dirty="0"/>
              <a:t>Select File Name (must be pdf, jpeg, png, tif)</a:t>
            </a:r>
          </a:p>
          <a:p>
            <a:r>
              <a:rPr lang="en-US" sz="1600" dirty="0"/>
              <a:t>Click Open</a:t>
            </a:r>
          </a:p>
          <a:p>
            <a:r>
              <a:rPr lang="en-US" sz="1600" dirty="0"/>
              <a:t>Click Save</a:t>
            </a:r>
          </a:p>
          <a:p>
            <a:endParaRPr lang="en-US" dirty="0"/>
          </a:p>
        </p:txBody>
      </p:sp>
    </p:spTree>
    <p:extLst>
      <p:ext uri="{BB962C8B-B14F-4D97-AF65-F5344CB8AC3E}">
        <p14:creationId xmlns:p14="http://schemas.microsoft.com/office/powerpoint/2010/main" val="1538348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598901" cy="2012186"/>
          </a:xfrm>
        </p:spPr>
        <p:txBody>
          <a:bodyPr/>
          <a:lstStyle/>
          <a:p>
            <a:r>
              <a:rPr lang="en-US" dirty="0"/>
              <a:t>Instructions to Reconcile ProCard Non-Travel Transactions</a:t>
            </a:r>
          </a:p>
        </p:txBody>
      </p:sp>
      <p:sp>
        <p:nvSpPr>
          <p:cNvPr id="4" name="Slide Number Placeholder 3">
            <a:extLst>
              <a:ext uri="{FF2B5EF4-FFF2-40B4-BE49-F238E27FC236}">
                <a16:creationId xmlns:a16="http://schemas.microsoft.com/office/drawing/2014/main" id="{D7C43C72-2933-47C1-99BB-0A4B4E40C571}"/>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2515800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297989" cy="1133195"/>
          </a:xfrm>
        </p:spPr>
        <p:txBody>
          <a:bodyPr/>
          <a:lstStyle/>
          <a:p>
            <a:r>
              <a:rPr lang="en-US" sz="2800" dirty="0"/>
              <a:t>When and how often will the ProCard reconciliation be done for </a:t>
            </a:r>
            <a:r>
              <a:rPr lang="en-US" sz="2800" b="1" dirty="0"/>
              <a:t>Non-Travel </a:t>
            </a:r>
            <a:r>
              <a:rPr lang="en-US" sz="2800" dirty="0"/>
              <a:t>transactions? </a:t>
            </a:r>
          </a:p>
        </p:txBody>
      </p:sp>
      <p:sp>
        <p:nvSpPr>
          <p:cNvPr id="3" name="Content Placeholder 2"/>
          <p:cNvSpPr>
            <a:spLocks noGrp="1"/>
          </p:cNvSpPr>
          <p:nvPr>
            <p:ph idx="1"/>
          </p:nvPr>
        </p:nvSpPr>
        <p:spPr>
          <a:xfrm>
            <a:off x="646111" y="1930998"/>
            <a:ext cx="8946541" cy="4195481"/>
          </a:xfrm>
        </p:spPr>
        <p:txBody>
          <a:bodyPr>
            <a:normAutofit/>
          </a:bodyPr>
          <a:lstStyle/>
          <a:p>
            <a:r>
              <a:rPr lang="en-US" dirty="0"/>
              <a:t>The ProCard reconciliation process can be started/submitted throughout the month</a:t>
            </a:r>
          </a:p>
          <a:p>
            <a:r>
              <a:rPr lang="en-US" dirty="0"/>
              <a:t>It depends on the quantity of ProCard transactions</a:t>
            </a:r>
          </a:p>
          <a:p>
            <a:r>
              <a:rPr lang="en-US" dirty="0"/>
              <a:t>A helpful tip, the reconciliation process can be started and held in the “Draft” queue until all transactions are completed and submitted</a:t>
            </a:r>
          </a:p>
          <a:p>
            <a:r>
              <a:rPr lang="en-US" dirty="0"/>
              <a:t>At least monthly or 20 – 25 ProCard transactions per Expense Report is a good practice; also, consider the approver</a:t>
            </a:r>
          </a:p>
          <a:p>
            <a:r>
              <a:rPr lang="en-US" dirty="0"/>
              <a:t>Automated reminder emails will be sent</a:t>
            </a:r>
          </a:p>
          <a:p>
            <a:pPr marL="0" indent="0">
              <a:buNone/>
            </a:pPr>
            <a:endParaRPr lang="en-US" dirty="0"/>
          </a:p>
        </p:txBody>
      </p:sp>
      <p:sp>
        <p:nvSpPr>
          <p:cNvPr id="5" name="Slide Number Placeholder 4">
            <a:extLst>
              <a:ext uri="{FF2B5EF4-FFF2-40B4-BE49-F238E27FC236}">
                <a16:creationId xmlns:a16="http://schemas.microsoft.com/office/drawing/2014/main" id="{67D2B94D-F3F2-46A5-97DF-F94D23E6D731}"/>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377181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37" y="17417"/>
            <a:ext cx="10061208" cy="6858000"/>
          </a:xfrm>
        </p:spPr>
        <p:txBody>
          <a:bodyPr/>
          <a:lstStyle/>
          <a:p>
            <a:r>
              <a:rPr lang="en-US" sz="1250" b="1" dirty="0"/>
              <a:t>Slide   3	   	</a:t>
            </a:r>
            <a:r>
              <a:rPr lang="en-US" sz="1250" dirty="0"/>
              <a:t>What is Chrome River?</a:t>
            </a:r>
            <a:br>
              <a:rPr lang="en-US" sz="1250" b="1" dirty="0"/>
            </a:br>
            <a:r>
              <a:rPr lang="en-US" sz="1250" b="1" dirty="0"/>
              <a:t>Slide   4 	   	</a:t>
            </a:r>
            <a:r>
              <a:rPr lang="en-US" sz="1250" dirty="0"/>
              <a:t>Travel and ProCard Policies</a:t>
            </a:r>
            <a:br>
              <a:rPr lang="en-US" sz="1250" dirty="0"/>
            </a:br>
            <a:r>
              <a:rPr lang="en-US" sz="1250" b="1" dirty="0"/>
              <a:t>Slide   5 	   	</a:t>
            </a:r>
            <a:r>
              <a:rPr lang="en-US" sz="1250" dirty="0"/>
              <a:t>Chrome River Timeline</a:t>
            </a:r>
            <a:br>
              <a:rPr lang="en-US" sz="1250" dirty="0"/>
            </a:br>
            <a:r>
              <a:rPr lang="en-US" sz="1250" b="1" dirty="0"/>
              <a:t>Slide   6 	   	</a:t>
            </a:r>
            <a:r>
              <a:rPr lang="en-US" sz="1250" dirty="0"/>
              <a:t>What security access is needed Chrome River?</a:t>
            </a:r>
            <a:br>
              <a:rPr lang="en-US" sz="1250" dirty="0"/>
            </a:br>
            <a:r>
              <a:rPr lang="en-US" sz="1250" b="1" dirty="0"/>
              <a:t>Slide   7 	   	</a:t>
            </a:r>
            <a:r>
              <a:rPr lang="en-US" sz="1250" dirty="0"/>
              <a:t>What training is needed for Chrome River?</a:t>
            </a:r>
            <a:br>
              <a:rPr lang="en-US" sz="1250" b="1" dirty="0"/>
            </a:br>
            <a:r>
              <a:rPr lang="en-US" sz="1250" b="1" dirty="0"/>
              <a:t>Slide   8 	   	</a:t>
            </a:r>
            <a:r>
              <a:rPr lang="en-US" sz="1250" dirty="0"/>
              <a:t>How to Access Chrome River?</a:t>
            </a:r>
            <a:br>
              <a:rPr lang="en-US" sz="1250" b="1" dirty="0"/>
            </a:br>
            <a:r>
              <a:rPr lang="en-US" sz="1250" b="1" dirty="0"/>
              <a:t>Slide   9-10		</a:t>
            </a:r>
            <a:r>
              <a:rPr lang="en-US" sz="1250" dirty="0"/>
              <a:t>Chrome River Dashboard</a:t>
            </a:r>
            <a:br>
              <a:rPr lang="en-US" sz="1250" dirty="0"/>
            </a:br>
            <a:r>
              <a:rPr lang="en-US" sz="1250" b="1" dirty="0"/>
              <a:t>Slide 11		</a:t>
            </a:r>
            <a:r>
              <a:rPr lang="en-US" sz="1250" dirty="0"/>
              <a:t>Chrome River Pre-Approval Report and Expense Report Types</a:t>
            </a:r>
            <a:br>
              <a:rPr lang="en-US" sz="1250" dirty="0"/>
            </a:br>
            <a:r>
              <a:rPr lang="en-US" sz="1250" b="1" dirty="0"/>
              <a:t>Slide 12		</a:t>
            </a:r>
            <a:r>
              <a:rPr lang="en-US" sz="1250" dirty="0"/>
              <a:t>Naming Conventions on Report Header</a:t>
            </a:r>
            <a:br>
              <a:rPr lang="en-US" sz="1250" dirty="0"/>
            </a:br>
            <a:r>
              <a:rPr lang="en-US" sz="1250" b="1" dirty="0"/>
              <a:t>Slide 13	 	</a:t>
            </a:r>
            <a:r>
              <a:rPr lang="en-US" sz="1250" dirty="0"/>
              <a:t>Tracking Pre-Approval Reports and Expense Reports</a:t>
            </a:r>
            <a:br>
              <a:rPr lang="en-US" sz="1250" dirty="0"/>
            </a:br>
            <a:r>
              <a:rPr lang="en-US" sz="1250" b="1" dirty="0"/>
              <a:t>Slide 14		</a:t>
            </a:r>
            <a:r>
              <a:rPr lang="en-US" sz="1250" dirty="0"/>
              <a:t>Report Status Definitions</a:t>
            </a:r>
            <a:br>
              <a:rPr lang="en-US" sz="1250" dirty="0"/>
            </a:br>
            <a:r>
              <a:rPr lang="en-US" sz="1250" b="1" dirty="0"/>
              <a:t>Slide 15	</a:t>
            </a:r>
            <a:r>
              <a:rPr lang="en-US" sz="1250" dirty="0"/>
              <a:t>	Three Types of ProCard Reconciliation</a:t>
            </a:r>
            <a:br>
              <a:rPr lang="en-US" sz="1250" dirty="0"/>
            </a:br>
            <a:r>
              <a:rPr lang="en-US" sz="1250" b="1" dirty="0"/>
              <a:t>Slide 16		</a:t>
            </a:r>
            <a:r>
              <a:rPr lang="en-US" sz="1250" dirty="0"/>
              <a:t>Instructions to Upload Attachments</a:t>
            </a:r>
            <a:br>
              <a:rPr lang="en-US" sz="1250" dirty="0"/>
            </a:br>
            <a:r>
              <a:rPr lang="en-US" sz="1250" b="1" dirty="0"/>
              <a:t>Slide 17		</a:t>
            </a:r>
            <a:r>
              <a:rPr lang="en-US" sz="1250" dirty="0"/>
              <a:t>Instructions to Add Attachments</a:t>
            </a:r>
            <a:br>
              <a:rPr lang="en-US" sz="1250" b="1" dirty="0"/>
            </a:br>
            <a:r>
              <a:rPr lang="en-US" sz="1250" b="1" dirty="0"/>
              <a:t>Slide 18-25		</a:t>
            </a:r>
            <a:r>
              <a:rPr lang="en-US" sz="1250" dirty="0"/>
              <a:t>Instructions to Reconcile ProCard Non-Travel Transactions</a:t>
            </a:r>
            <a:br>
              <a:rPr lang="en-US" sz="1250" dirty="0"/>
            </a:br>
            <a:r>
              <a:rPr lang="en-US" sz="1250" b="1" dirty="0"/>
              <a:t>Slide 26-30		</a:t>
            </a:r>
            <a:r>
              <a:rPr lang="en-US" sz="1250" dirty="0"/>
              <a:t>Instructions to Create Non-Travel Reimbursement (formerly Direct Payment)</a:t>
            </a:r>
            <a:br>
              <a:rPr lang="en-US" sz="1250" dirty="0"/>
            </a:br>
            <a:r>
              <a:rPr lang="en-US" sz="1250" b="1" dirty="0"/>
              <a:t>Slide 31-43		</a:t>
            </a:r>
            <a:r>
              <a:rPr lang="en-US" sz="1250" dirty="0"/>
              <a:t>Instructions to Create Pre-Approval Report</a:t>
            </a:r>
            <a:br>
              <a:rPr lang="en-US" sz="1250" dirty="0"/>
            </a:br>
            <a:r>
              <a:rPr lang="en-US" sz="1250" b="1" dirty="0"/>
              <a:t>Slide 44-59		</a:t>
            </a:r>
            <a:r>
              <a:rPr lang="en-US" sz="1250" dirty="0"/>
              <a:t>Instructions to Create Travel Expense Report and Reconcile ProCard Travel Transactions</a:t>
            </a:r>
            <a:br>
              <a:rPr lang="en-US" sz="1250" dirty="0"/>
            </a:br>
            <a:r>
              <a:rPr lang="en-US" sz="1250" b="1" dirty="0"/>
              <a:t>Slide 60-65		</a:t>
            </a:r>
            <a:r>
              <a:rPr lang="en-US" sz="1250" dirty="0"/>
              <a:t>Instructions to Reconcile ProCard Transactions for Candidate or Group Purchase</a:t>
            </a:r>
            <a:br>
              <a:rPr lang="en-US" sz="1250" dirty="0"/>
            </a:br>
            <a:r>
              <a:rPr lang="en-US" sz="1250" b="1" dirty="0"/>
              <a:t>Slide 66-67		</a:t>
            </a:r>
            <a:r>
              <a:rPr lang="en-US" sz="1250" dirty="0"/>
              <a:t>Expire Unused Pre-Approval Report Balance</a:t>
            </a:r>
            <a:br>
              <a:rPr lang="en-US" sz="1250" dirty="0"/>
            </a:br>
            <a:r>
              <a:rPr lang="en-US" sz="1250" b="1" dirty="0"/>
              <a:t>Slide 68-75		</a:t>
            </a:r>
            <a:r>
              <a:rPr lang="en-US" sz="1250" dirty="0"/>
              <a:t>Instructions to Create</a:t>
            </a:r>
            <a:r>
              <a:rPr lang="en-US" sz="1250" b="1" dirty="0"/>
              <a:t> </a:t>
            </a:r>
            <a:r>
              <a:rPr lang="en-US" sz="1250" dirty="0"/>
              <a:t>Blanket Travel Pre-Approval Report</a:t>
            </a:r>
            <a:br>
              <a:rPr lang="en-US" sz="1250" dirty="0"/>
            </a:br>
            <a:r>
              <a:rPr lang="en-US" sz="1250" b="1" dirty="0"/>
              <a:t>Slide 76-80		</a:t>
            </a:r>
            <a:r>
              <a:rPr lang="en-US" sz="1250" dirty="0"/>
              <a:t>Instructions to Create Blanket Travel Report to Reimburse Employee</a:t>
            </a:r>
            <a:br>
              <a:rPr lang="en-US" sz="1250" dirty="0"/>
            </a:br>
            <a:r>
              <a:rPr lang="en-US" sz="1250" b="1" dirty="0"/>
              <a:t>Slide 81-85  	</a:t>
            </a:r>
            <a:r>
              <a:rPr lang="en-US" sz="1250" dirty="0"/>
              <a:t>Approval Process</a:t>
            </a:r>
            <a:br>
              <a:rPr lang="en-US" sz="1250" dirty="0"/>
            </a:br>
            <a:r>
              <a:rPr lang="en-US" sz="1250" b="1" dirty="0"/>
              <a:t>Slide 86-87	</a:t>
            </a:r>
            <a:r>
              <a:rPr lang="en-US" sz="1250" dirty="0"/>
              <a:t>	Assign Approver Delegate</a:t>
            </a:r>
            <a:br>
              <a:rPr lang="en-US" sz="1250" dirty="0"/>
            </a:br>
            <a:r>
              <a:rPr lang="en-US" sz="1250" b="1" dirty="0"/>
              <a:t>Slide 88</a:t>
            </a:r>
            <a:r>
              <a:rPr lang="en-US" sz="1250" dirty="0"/>
              <a:t>		Chrome River Miscellaneous Processes</a:t>
            </a:r>
            <a:br>
              <a:rPr lang="en-US" sz="1250" dirty="0"/>
            </a:br>
            <a:r>
              <a:rPr lang="en-US" sz="1250" b="1" dirty="0"/>
              <a:t>Slide 89	   	</a:t>
            </a:r>
            <a:r>
              <a:rPr lang="en-US" sz="1250" dirty="0"/>
              <a:t>Encumbrance Process</a:t>
            </a:r>
            <a:br>
              <a:rPr lang="en-US" sz="1250" dirty="0"/>
            </a:br>
            <a:r>
              <a:rPr lang="en-US" sz="1250" b="1" dirty="0"/>
              <a:t>Slide 90	   	</a:t>
            </a:r>
            <a:r>
              <a:rPr lang="en-US" sz="1250" dirty="0"/>
              <a:t>Correction Process</a:t>
            </a:r>
            <a:br>
              <a:rPr lang="en-US" sz="1250" dirty="0"/>
            </a:br>
            <a:r>
              <a:rPr lang="en-US" sz="1250" b="1" dirty="0"/>
              <a:t>Slide 91</a:t>
            </a:r>
            <a:r>
              <a:rPr lang="en-US" sz="1250" dirty="0"/>
              <a:t>		Process Personal ProCard Transactions</a:t>
            </a:r>
            <a:br>
              <a:rPr lang="en-US" sz="1250" dirty="0"/>
            </a:br>
            <a:r>
              <a:rPr lang="en-US" sz="1250" b="1" dirty="0"/>
              <a:t>Slide 92	   	</a:t>
            </a:r>
            <a:r>
              <a:rPr lang="en-US" sz="1250" dirty="0"/>
              <a:t>Assign Delegates to submit on one’s behalf</a:t>
            </a:r>
            <a:br>
              <a:rPr lang="en-US" sz="1250" dirty="0"/>
            </a:br>
            <a:r>
              <a:rPr lang="en-US" sz="1250" b="1" dirty="0"/>
              <a:t>Slide 93</a:t>
            </a:r>
            <a:r>
              <a:rPr lang="en-US" sz="1250" dirty="0"/>
              <a:t>		View Pre-Approval Reports and Expense Reports Older than 90 days</a:t>
            </a:r>
            <a:br>
              <a:rPr lang="en-US" sz="1250" dirty="0"/>
            </a:br>
            <a:r>
              <a:rPr lang="en-US" sz="1250" b="1" dirty="0"/>
              <a:t>Slide 94	   	</a:t>
            </a:r>
            <a:r>
              <a:rPr lang="en-US" sz="1250" dirty="0"/>
              <a:t>Chrome River Team Dynamix Ticket Request</a:t>
            </a:r>
            <a:br>
              <a:rPr lang="en-US" sz="1250" dirty="0"/>
            </a:br>
            <a:r>
              <a:rPr lang="en-US" sz="1250" b="1" dirty="0"/>
              <a:t>Slide 95	   	</a:t>
            </a:r>
            <a:r>
              <a:rPr lang="en-US" sz="1250" dirty="0"/>
              <a:t>Chrome River Training Resources</a:t>
            </a:r>
            <a:br>
              <a:rPr lang="en-US" sz="1250" dirty="0"/>
            </a:br>
            <a:r>
              <a:rPr lang="en-US" sz="1250" b="1" dirty="0"/>
              <a:t>Slide 96	  	</a:t>
            </a:r>
            <a:r>
              <a:rPr lang="en-US" sz="1250" dirty="0"/>
              <a:t>Chrome River Contact Information</a:t>
            </a:r>
            <a:br>
              <a:rPr lang="en-US" sz="1250" dirty="0"/>
            </a:br>
            <a:r>
              <a:rPr lang="en-US" sz="1250" b="1" dirty="0"/>
              <a:t>Slide 97-100	</a:t>
            </a:r>
            <a:r>
              <a:rPr lang="en-US" sz="1250" dirty="0"/>
              <a:t>Chrome River Glossary</a:t>
            </a:r>
            <a:br>
              <a:rPr lang="en-US" sz="1250" dirty="0"/>
            </a:br>
            <a:r>
              <a:rPr lang="en-US" sz="1250" b="1" dirty="0"/>
              <a:t>Slide 	101</a:t>
            </a:r>
            <a:r>
              <a:rPr lang="en-US" sz="1250" dirty="0"/>
              <a:t>		Banner Document Descriptions</a:t>
            </a:r>
          </a:p>
        </p:txBody>
      </p:sp>
      <p:sp>
        <p:nvSpPr>
          <p:cNvPr id="4" name="Slide Number Placeholder 3">
            <a:extLst>
              <a:ext uri="{FF2B5EF4-FFF2-40B4-BE49-F238E27FC236}">
                <a16:creationId xmlns:a16="http://schemas.microsoft.com/office/drawing/2014/main" id="{79D71C3E-E9A2-4084-B5C1-91D52A492DEA}"/>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132281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89ED5F7-8269-4F20-B77F-70D4AA7A9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873202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9809D68F-DA7D-4450-B064-433D14233DBE}"/>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pPr>
                <a:spcAft>
                  <a:spcPts val="600"/>
                </a:spcAft>
              </a:pPr>
              <a:t>20</a:t>
            </a:fld>
            <a:endParaRPr lang="en-US" dirty="0"/>
          </a:p>
        </p:txBody>
      </p:sp>
      <p:graphicFrame>
        <p:nvGraphicFramePr>
          <p:cNvPr id="6" name="Object 5">
            <a:extLst>
              <a:ext uri="{FF2B5EF4-FFF2-40B4-BE49-F238E27FC236}">
                <a16:creationId xmlns:a16="http://schemas.microsoft.com/office/drawing/2014/main" id="{75F102EB-6F50-4CD1-8531-771B972F4C01}"/>
              </a:ext>
            </a:extLst>
          </p:cNvPr>
          <p:cNvGraphicFramePr>
            <a:graphicFrameLocks noChangeAspect="1"/>
          </p:cNvGraphicFramePr>
          <p:nvPr>
            <p:extLst>
              <p:ext uri="{D42A27DB-BD31-4B8C-83A1-F6EECF244321}">
                <p14:modId xmlns:p14="http://schemas.microsoft.com/office/powerpoint/2010/main" val="4171191752"/>
              </p:ext>
            </p:extLst>
          </p:nvPr>
        </p:nvGraphicFramePr>
        <p:xfrm>
          <a:off x="2152650" y="814388"/>
          <a:ext cx="7886700" cy="5226050"/>
        </p:xfrm>
        <a:graphic>
          <a:graphicData uri="http://schemas.openxmlformats.org/presentationml/2006/ole">
            <mc:AlternateContent xmlns:mc="http://schemas.openxmlformats.org/markup-compatibility/2006">
              <mc:Choice xmlns:v="urn:schemas-microsoft-com:vml" Requires="v">
                <p:oleObj spid="_x0000_s1071" name="Worksheet" r:id="rId4" imgW="7886671" imgH="5226050" progId="Excel.Sheet.12">
                  <p:embed/>
                </p:oleObj>
              </mc:Choice>
              <mc:Fallback>
                <p:oleObj name="Worksheet" r:id="rId4" imgW="7886671" imgH="5226050" progId="Excel.Sheet.12">
                  <p:embed/>
                  <p:pic>
                    <p:nvPicPr>
                      <p:cNvPr id="0" name=""/>
                      <p:cNvPicPr/>
                      <p:nvPr/>
                    </p:nvPicPr>
                    <p:blipFill>
                      <a:blip r:embed="rId5"/>
                      <a:stretch>
                        <a:fillRect/>
                      </a:stretch>
                    </p:blipFill>
                    <p:spPr>
                      <a:xfrm>
                        <a:off x="2152650" y="814388"/>
                        <a:ext cx="7886700" cy="5226050"/>
                      </a:xfrm>
                      <a:prstGeom prst="rect">
                        <a:avLst/>
                      </a:prstGeom>
                    </p:spPr>
                  </p:pic>
                </p:oleObj>
              </mc:Fallback>
            </mc:AlternateContent>
          </a:graphicData>
        </a:graphic>
      </p:graphicFrame>
    </p:spTree>
    <p:extLst>
      <p:ext uri="{BB962C8B-B14F-4D97-AF65-F5344CB8AC3E}">
        <p14:creationId xmlns:p14="http://schemas.microsoft.com/office/powerpoint/2010/main" val="124091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13" y="117956"/>
            <a:ext cx="9404723" cy="1400530"/>
          </a:xfrm>
        </p:spPr>
        <p:txBody>
          <a:bodyPr>
            <a:normAutofit/>
          </a:bodyPr>
          <a:lstStyle/>
          <a:p>
            <a:r>
              <a:rPr lang="en-US" dirty="0"/>
              <a:t>Create Expense Report Header for</a:t>
            </a:r>
            <a:br>
              <a:rPr lang="en-US" dirty="0"/>
            </a:br>
            <a:r>
              <a:rPr lang="en-US" dirty="0"/>
              <a:t>ProCard Non-Travel Transactions</a:t>
            </a:r>
          </a:p>
        </p:txBody>
      </p:sp>
      <p:pic>
        <p:nvPicPr>
          <p:cNvPr id="4" name="Picture 3"/>
          <p:cNvPicPr>
            <a:picLocks noChangeAspect="1"/>
          </p:cNvPicPr>
          <p:nvPr/>
        </p:nvPicPr>
        <p:blipFill>
          <a:blip r:embed="rId2"/>
          <a:stretch>
            <a:fillRect/>
          </a:stretch>
        </p:blipFill>
        <p:spPr>
          <a:xfrm>
            <a:off x="4479112" y="2414396"/>
            <a:ext cx="1209675" cy="628650"/>
          </a:xfrm>
          <a:prstGeom prst="rect">
            <a:avLst/>
          </a:prstGeom>
        </p:spPr>
      </p:pic>
      <p:sp>
        <p:nvSpPr>
          <p:cNvPr id="5" name="Content Placeholder 2"/>
          <p:cNvSpPr txBox="1">
            <a:spLocks/>
          </p:cNvSpPr>
          <p:nvPr/>
        </p:nvSpPr>
        <p:spPr>
          <a:xfrm>
            <a:off x="371356" y="1452282"/>
            <a:ext cx="10819383" cy="51099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en-US" dirty="0"/>
          </a:p>
          <a:p>
            <a:r>
              <a:rPr lang="en-US" dirty="0"/>
              <a:t>Verify that the correct ProCard Holder’s name is listed in the top right corner</a:t>
            </a:r>
          </a:p>
          <a:p>
            <a:r>
              <a:rPr lang="en-US" dirty="0"/>
              <a:t>Click the plus NEW (top right)</a:t>
            </a:r>
          </a:p>
          <a:p>
            <a:r>
              <a:rPr lang="en-US" dirty="0"/>
              <a:t>Click New Expense Report</a:t>
            </a:r>
          </a:p>
          <a:p>
            <a:r>
              <a:rPr lang="en-US" dirty="0"/>
              <a:t>Enter Report Name (slide 12) on the Report Header </a:t>
            </a:r>
          </a:p>
          <a:p>
            <a:pPr marL="0" indent="0">
              <a:buNone/>
            </a:pPr>
            <a:r>
              <a:rPr lang="en-US" dirty="0"/>
              <a:t>    	(PC prefix to identify as ProCard, cardholder’s last name, first name, end date)                                                             	example: PC.Doughtie.Penney.11.15.2019</a:t>
            </a:r>
          </a:p>
          <a:p>
            <a:r>
              <a:rPr lang="en-US" dirty="0"/>
              <a:t>Select Pro-Card Reconciliation from the Report Type dropdown</a:t>
            </a:r>
          </a:p>
          <a:p>
            <a:r>
              <a:rPr lang="en-US" dirty="0"/>
              <a:t>Select Non-Travel from the Travel Type dropdown</a:t>
            </a:r>
          </a:p>
          <a:p>
            <a:r>
              <a:rPr lang="en-US" dirty="0"/>
              <a:t>Click Save in top right corner</a:t>
            </a:r>
          </a:p>
          <a:p>
            <a:pPr marL="0" indent="0">
              <a:buFont typeface="Wingdings 3" charset="2"/>
              <a:buNone/>
            </a:pPr>
            <a:r>
              <a:rPr lang="en-US" dirty="0"/>
              <a:t>***Note: Expense Report number is created and displayed in the bottom left corner.</a:t>
            </a:r>
          </a:p>
          <a:p>
            <a:endParaRPr lang="en-US" dirty="0"/>
          </a:p>
        </p:txBody>
      </p:sp>
      <p:sp>
        <p:nvSpPr>
          <p:cNvPr id="6" name="Slide Number Placeholder 5">
            <a:extLst>
              <a:ext uri="{FF2B5EF4-FFF2-40B4-BE49-F238E27FC236}">
                <a16:creationId xmlns:a16="http://schemas.microsoft.com/office/drawing/2014/main" id="{AD8DA444-42D9-4090-9A1F-50AC980F4B24}"/>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17549185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13" y="117956"/>
            <a:ext cx="9404723" cy="1400530"/>
          </a:xfrm>
        </p:spPr>
        <p:txBody>
          <a:bodyPr>
            <a:normAutofit fontScale="90000"/>
          </a:bodyPr>
          <a:lstStyle/>
          <a:p>
            <a:r>
              <a:rPr lang="en-US" dirty="0"/>
              <a:t>Add Expenses for </a:t>
            </a:r>
            <a:br>
              <a:rPr lang="en-US" dirty="0"/>
            </a:br>
            <a:r>
              <a:rPr lang="en-US" dirty="0"/>
              <a:t>ProCard Non-Travel Transactions</a:t>
            </a:r>
            <a:br>
              <a:rPr lang="en-US" dirty="0"/>
            </a:br>
            <a:endParaRPr lang="en-US" dirty="0"/>
          </a:p>
        </p:txBody>
      </p:sp>
      <p:sp>
        <p:nvSpPr>
          <p:cNvPr id="5" name="Content Placeholder 2"/>
          <p:cNvSpPr txBox="1">
            <a:spLocks/>
          </p:cNvSpPr>
          <p:nvPr/>
        </p:nvSpPr>
        <p:spPr>
          <a:xfrm>
            <a:off x="335035" y="1910059"/>
            <a:ext cx="11164597" cy="403260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1600" dirty="0"/>
              <a:t>Click Credit Card</a:t>
            </a:r>
          </a:p>
          <a:p>
            <a:r>
              <a:rPr lang="en-US" sz="1600" dirty="0"/>
              <a:t>Select the desired transactions</a:t>
            </a:r>
          </a:p>
          <a:p>
            <a:r>
              <a:rPr lang="en-US" sz="1600" dirty="0"/>
              <a:t>Click Add</a:t>
            </a:r>
          </a:p>
          <a:p>
            <a:r>
              <a:rPr lang="en-US" sz="1600" dirty="0"/>
              <a:t>Select Valid Expense type  ***Note: Date and Amount will populate.</a:t>
            </a:r>
          </a:p>
          <a:p>
            <a:r>
              <a:rPr lang="en-US" sz="1600" dirty="0"/>
              <a:t>Enter detailed Business Purpose</a:t>
            </a:r>
          </a:p>
          <a:p>
            <a:r>
              <a:rPr lang="en-US" sz="1600" dirty="0"/>
              <a:t>If needed, enter description and attendees</a:t>
            </a:r>
          </a:p>
          <a:p>
            <a:r>
              <a:rPr lang="en-US" sz="1600" dirty="0"/>
              <a:t>Select Account from the dropdown list</a:t>
            </a:r>
          </a:p>
          <a:p>
            <a:r>
              <a:rPr lang="en-US" sz="1600" dirty="0"/>
              <a:t>Allocation Section</a:t>
            </a:r>
          </a:p>
          <a:p>
            <a:pPr lvl="1"/>
            <a:r>
              <a:rPr lang="en-US" sz="1600" dirty="0"/>
              <a:t>Select FUND and ORGN from the dropdown list</a:t>
            </a:r>
          </a:p>
          <a:p>
            <a:pPr lvl="1"/>
            <a:r>
              <a:rPr lang="en-US" sz="1600" dirty="0"/>
              <a:t>Select Non-Travel from the Expense Type dropdown list</a:t>
            </a:r>
          </a:p>
          <a:p>
            <a:pPr lvl="1"/>
            <a:r>
              <a:rPr lang="en-US" sz="1400" dirty="0"/>
              <a:t>Select Activity code if applicable: select N/A if no Activity code is needed</a:t>
            </a:r>
          </a:p>
          <a:p>
            <a:r>
              <a:rPr lang="en-US" sz="1600" dirty="0"/>
              <a:t>Add Attachments (see slide 16-17)</a:t>
            </a:r>
          </a:p>
          <a:p>
            <a:r>
              <a:rPr lang="en-US" sz="1600" dirty="0"/>
              <a:t>Click Save</a:t>
            </a:r>
          </a:p>
          <a:p>
            <a:pPr lvl="1"/>
            <a:endParaRPr lang="en-US" sz="1600" dirty="0"/>
          </a:p>
          <a:p>
            <a:pPr marL="0" indent="0">
              <a:buNone/>
            </a:pPr>
            <a:endParaRPr lang="en-US" sz="1200" dirty="0"/>
          </a:p>
        </p:txBody>
      </p:sp>
      <p:pic>
        <p:nvPicPr>
          <p:cNvPr id="4" name="Picture 3">
            <a:extLst>
              <a:ext uri="{FF2B5EF4-FFF2-40B4-BE49-F238E27FC236}">
                <a16:creationId xmlns:a16="http://schemas.microsoft.com/office/drawing/2014/main" id="{24883F22-8C2C-4494-96D5-65CDD9157DD7}"/>
              </a:ext>
            </a:extLst>
          </p:cNvPr>
          <p:cNvPicPr>
            <a:picLocks noChangeAspect="1"/>
          </p:cNvPicPr>
          <p:nvPr/>
        </p:nvPicPr>
        <p:blipFill>
          <a:blip r:embed="rId2"/>
          <a:stretch>
            <a:fillRect/>
          </a:stretch>
        </p:blipFill>
        <p:spPr>
          <a:xfrm>
            <a:off x="5002934" y="1518486"/>
            <a:ext cx="6038850" cy="1524000"/>
          </a:xfrm>
          <a:prstGeom prst="rect">
            <a:avLst/>
          </a:prstGeom>
        </p:spPr>
      </p:pic>
      <p:sp>
        <p:nvSpPr>
          <p:cNvPr id="6" name="Slide Number Placeholder 5">
            <a:extLst>
              <a:ext uri="{FF2B5EF4-FFF2-40B4-BE49-F238E27FC236}">
                <a16:creationId xmlns:a16="http://schemas.microsoft.com/office/drawing/2014/main" id="{3B6C714C-97F0-4DA1-B509-465726CA1017}"/>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33015848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Label ProCard Transaction as Personal Expense</a:t>
            </a:r>
          </a:p>
        </p:txBody>
      </p:sp>
      <p:sp>
        <p:nvSpPr>
          <p:cNvPr id="3" name="Content Placeholder 2"/>
          <p:cNvSpPr>
            <a:spLocks noGrp="1"/>
          </p:cNvSpPr>
          <p:nvPr>
            <p:ph idx="1"/>
          </p:nvPr>
        </p:nvSpPr>
        <p:spPr>
          <a:xfrm>
            <a:off x="646111" y="2105170"/>
            <a:ext cx="10428288" cy="4195481"/>
          </a:xfrm>
        </p:spPr>
        <p:txBody>
          <a:bodyPr>
            <a:normAutofit fontScale="85000" lnSpcReduction="20000"/>
          </a:bodyPr>
          <a:lstStyle/>
          <a:p>
            <a:pPr marL="0" indent="0">
              <a:buNone/>
            </a:pPr>
            <a:r>
              <a:rPr lang="en-US" dirty="0"/>
              <a:t>A ProCard holder should </a:t>
            </a:r>
            <a:r>
              <a:rPr lang="en-US" b="1" u="sng" dirty="0"/>
              <a:t>never</a:t>
            </a:r>
            <a:r>
              <a:rPr lang="en-US" dirty="0"/>
              <a:t> charge a personal expense on an ECU ProCard; however, if this inadvertently occurs, the personal transaction should be assigned as follows:</a:t>
            </a:r>
          </a:p>
          <a:p>
            <a:r>
              <a:rPr lang="en-US" dirty="0"/>
              <a:t>Assign the personal expense to the correct category (supplies, services, etc.)</a:t>
            </a:r>
          </a:p>
          <a:p>
            <a:r>
              <a:rPr lang="en-US" dirty="0"/>
              <a:t>Click the Appropriate Tile</a:t>
            </a:r>
          </a:p>
          <a:p>
            <a:r>
              <a:rPr lang="en-US" dirty="0"/>
              <a:t>Apply Personal ProCard Transactions</a:t>
            </a:r>
          </a:p>
          <a:p>
            <a:r>
              <a:rPr lang="en-US" dirty="0"/>
              <a:t>Select the expense type</a:t>
            </a:r>
          </a:p>
          <a:p>
            <a:r>
              <a:rPr lang="en-US" dirty="0"/>
              <a:t>Enter Amount, Description, Required Info</a:t>
            </a:r>
          </a:p>
          <a:p>
            <a:r>
              <a:rPr lang="en-US" dirty="0"/>
              <a:t>Use FUND/ORGN/PROG to 140299-230606-0000  - this transaction will not reflect in the departmental budget.  The personal ProCard transaction will be tracked as a receivable in FOAP 140299-230606-12451-0000</a:t>
            </a:r>
          </a:p>
          <a:p>
            <a:r>
              <a:rPr lang="en-US" dirty="0"/>
              <a:t>Add Attachments (see slides 16-17)</a:t>
            </a:r>
          </a:p>
          <a:p>
            <a:r>
              <a:rPr lang="en-US" dirty="0"/>
              <a:t>Click Save</a:t>
            </a:r>
          </a:p>
          <a:p>
            <a:pPr marL="0" indent="0">
              <a:buNone/>
            </a:pPr>
            <a:r>
              <a:rPr lang="en-US" dirty="0"/>
              <a:t>***Note: The Personal Expense Amount will be collected in the ProCard Office or paid by U-Store.  If payment is not received in a timely manner, the ProCard could be </a:t>
            </a:r>
            <a:r>
              <a:rPr lang="en-US" b="1" u="sng" dirty="0"/>
              <a:t>suspended</a:t>
            </a:r>
            <a:r>
              <a:rPr lang="en-US" dirty="0"/>
              <a:t>.</a:t>
            </a:r>
          </a:p>
        </p:txBody>
      </p:sp>
      <p:sp>
        <p:nvSpPr>
          <p:cNvPr id="4" name="Slide Number Placeholder 3">
            <a:extLst>
              <a:ext uri="{FF2B5EF4-FFF2-40B4-BE49-F238E27FC236}">
                <a16:creationId xmlns:a16="http://schemas.microsoft.com/office/drawing/2014/main" id="{6D9202D0-E99D-44DD-9EDB-1B4EF3BFCCE1}"/>
              </a:ext>
            </a:extLst>
          </p:cNvPr>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39601317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452718"/>
            <a:ext cx="10169660" cy="1400530"/>
          </a:xfrm>
        </p:spPr>
        <p:txBody>
          <a:bodyPr/>
          <a:lstStyle/>
          <a:p>
            <a:r>
              <a:rPr lang="en-US" dirty="0"/>
              <a:t>Edit/View the Expense Report</a:t>
            </a:r>
          </a:p>
        </p:txBody>
      </p:sp>
      <p:sp>
        <p:nvSpPr>
          <p:cNvPr id="3" name="Content Placeholder 2"/>
          <p:cNvSpPr>
            <a:spLocks noGrp="1"/>
          </p:cNvSpPr>
          <p:nvPr>
            <p:ph idx="1"/>
          </p:nvPr>
        </p:nvSpPr>
        <p:spPr>
          <a:xfrm>
            <a:off x="389209" y="1853248"/>
            <a:ext cx="8946541" cy="4195481"/>
          </a:xfrm>
        </p:spPr>
        <p:txBody>
          <a:bodyPr>
            <a:normAutofit fontScale="77500" lnSpcReduction="20000"/>
          </a:bodyPr>
          <a:lstStyle/>
          <a:p>
            <a:r>
              <a:rPr lang="en-US" dirty="0"/>
              <a:t>The Expense Report will be listed on the Chrome River Dashboard in the Draft Section until the final Submit Process is complete</a:t>
            </a:r>
          </a:p>
          <a:p>
            <a:r>
              <a:rPr lang="en-US" dirty="0"/>
              <a:t>To View the Expense Report</a:t>
            </a:r>
          </a:p>
          <a:p>
            <a:pPr lvl="1"/>
            <a:r>
              <a:rPr lang="en-US" dirty="0"/>
              <a:t>Go to the Chrome River Dashboard</a:t>
            </a:r>
          </a:p>
          <a:p>
            <a:pPr lvl="1"/>
            <a:r>
              <a:rPr lang="en-US" dirty="0"/>
              <a:t>Click the Draft Number/Title</a:t>
            </a:r>
          </a:p>
          <a:p>
            <a:pPr lvl="1"/>
            <a:r>
              <a:rPr lang="en-US" dirty="0"/>
              <a:t>Select the Desired Expense Report</a:t>
            </a:r>
          </a:p>
          <a:p>
            <a:pPr lvl="1"/>
            <a:r>
              <a:rPr lang="en-US" dirty="0"/>
              <a:t>Click Open </a:t>
            </a:r>
          </a:p>
          <a:p>
            <a:pPr marL="457200" lvl="1" indent="0">
              <a:buNone/>
            </a:pPr>
            <a:endParaRPr lang="en-US" dirty="0"/>
          </a:p>
          <a:p>
            <a:r>
              <a:rPr lang="en-US" dirty="0"/>
              <a:t>To Add more ProCard transactions to the Expense Report, Click                                                                           </a:t>
            </a:r>
          </a:p>
          <a:p>
            <a:r>
              <a:rPr lang="en-US" dirty="0"/>
              <a:t>Repeat the steps in slide 22</a:t>
            </a:r>
          </a:p>
          <a:p>
            <a:r>
              <a:rPr lang="en-US" dirty="0"/>
              <a:t>Multiple ProCard transactions can be added to an Expense Report and held as a Draft until the expense report is submitted.  Click Save and the Expense Report will be held in Draft column on the Chrome River Dashboard</a:t>
            </a:r>
          </a:p>
          <a:p>
            <a:r>
              <a:rPr lang="en-US" dirty="0"/>
              <a:t>After all ProCard transactions have been selected for the expense report, complete the Submit process on slide 25</a:t>
            </a:r>
          </a:p>
        </p:txBody>
      </p:sp>
      <p:pic>
        <p:nvPicPr>
          <p:cNvPr id="5" name="Picture 4"/>
          <p:cNvPicPr>
            <a:picLocks noChangeAspect="1"/>
          </p:cNvPicPr>
          <p:nvPr/>
        </p:nvPicPr>
        <p:blipFill>
          <a:blip r:embed="rId2"/>
          <a:stretch>
            <a:fillRect/>
          </a:stretch>
        </p:blipFill>
        <p:spPr>
          <a:xfrm>
            <a:off x="7184572" y="3950988"/>
            <a:ext cx="542925" cy="600075"/>
          </a:xfrm>
          <a:prstGeom prst="rect">
            <a:avLst/>
          </a:prstGeom>
        </p:spPr>
      </p:pic>
      <p:sp>
        <p:nvSpPr>
          <p:cNvPr id="6" name="Slide Number Placeholder 5">
            <a:extLst>
              <a:ext uri="{FF2B5EF4-FFF2-40B4-BE49-F238E27FC236}">
                <a16:creationId xmlns:a16="http://schemas.microsoft.com/office/drawing/2014/main" id="{5F2C986F-7A5D-472B-A1F2-BAB9BB04FEA0}"/>
              </a:ext>
            </a:extLst>
          </p:cNvPr>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1052448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452718"/>
            <a:ext cx="10169660" cy="1198282"/>
          </a:xfrm>
        </p:spPr>
        <p:txBody>
          <a:bodyPr/>
          <a:lstStyle/>
          <a:p>
            <a:r>
              <a:rPr lang="en-US" sz="3200" dirty="0"/>
              <a:t>Submit after all ProCard Non-Travel transactions are added to the Expense Report </a:t>
            </a:r>
          </a:p>
        </p:txBody>
      </p:sp>
      <p:sp>
        <p:nvSpPr>
          <p:cNvPr id="3" name="Content Placeholder 2"/>
          <p:cNvSpPr>
            <a:spLocks noGrp="1"/>
          </p:cNvSpPr>
          <p:nvPr>
            <p:ph idx="1"/>
          </p:nvPr>
        </p:nvSpPr>
        <p:spPr>
          <a:xfrm>
            <a:off x="301638" y="1807989"/>
            <a:ext cx="11010311" cy="4195481"/>
          </a:xfrm>
        </p:spPr>
        <p:txBody>
          <a:bodyPr>
            <a:normAutofit fontScale="85000" lnSpcReduction="20000"/>
          </a:bodyPr>
          <a:lstStyle/>
          <a:p>
            <a:r>
              <a:rPr lang="en-US" dirty="0"/>
              <a:t>After all ProCard transactions have been selected for the billing cycle, Click Submit </a:t>
            </a:r>
          </a:p>
          <a:p>
            <a:r>
              <a:rPr lang="en-US" dirty="0"/>
              <a:t>Click Submit for Confirmation</a:t>
            </a:r>
          </a:p>
          <a:p>
            <a:r>
              <a:rPr lang="en-US" dirty="0"/>
              <a:t>The Expense Report will be listed on the Chrome River Dashboard in the Submitted Section</a:t>
            </a:r>
          </a:p>
          <a:p>
            <a:r>
              <a:rPr lang="en-US" dirty="0"/>
              <a:t>After the Expense Report is submitted, the automated approval routing process begins as follows:</a:t>
            </a:r>
          </a:p>
          <a:p>
            <a:pPr lvl="1"/>
            <a:r>
              <a:rPr lang="en-US" dirty="0"/>
              <a:t>Expense Owner Approval (ProCard Holder)</a:t>
            </a:r>
          </a:p>
          <a:p>
            <a:pPr lvl="1"/>
            <a:r>
              <a:rPr lang="en-US" dirty="0"/>
              <a:t>HR Supervisor Approval</a:t>
            </a:r>
          </a:p>
          <a:p>
            <a:pPr lvl="1"/>
            <a:r>
              <a:rPr lang="en-US" dirty="0"/>
              <a:t>Approval routing based on the business rules built into Chrome River</a:t>
            </a:r>
          </a:p>
          <a:p>
            <a:pPr lvl="1"/>
            <a:r>
              <a:rPr lang="en-US" dirty="0"/>
              <a:t>Approval by the Chrome River Office Staff</a:t>
            </a:r>
          </a:p>
          <a:p>
            <a:pPr lvl="1"/>
            <a:r>
              <a:rPr lang="en-US" dirty="0"/>
              <a:t>Transaction feeds to Banner nightly</a:t>
            </a:r>
          </a:p>
          <a:p>
            <a:r>
              <a:rPr lang="en-US" dirty="0"/>
              <a:t>Automated emails will be sent after each level of approval. Within the email will be a link for the approver to open and view the Pre-Approval Report or Expense Report. The approver can approve the Chrome River request within the email.</a:t>
            </a:r>
          </a:p>
          <a:p>
            <a:r>
              <a:rPr lang="en-US" dirty="0"/>
              <a:t>To Track/View the Approval Process, see slide #13.</a:t>
            </a:r>
          </a:p>
          <a:p>
            <a:endParaRPr lang="en-US" dirty="0"/>
          </a:p>
        </p:txBody>
      </p:sp>
      <p:sp>
        <p:nvSpPr>
          <p:cNvPr id="5" name="Slide Number Placeholder 4">
            <a:extLst>
              <a:ext uri="{FF2B5EF4-FFF2-40B4-BE49-F238E27FC236}">
                <a16:creationId xmlns:a16="http://schemas.microsoft.com/office/drawing/2014/main" id="{5DD214F2-6C0E-4CCA-BBD4-1B0D5776B413}"/>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2060417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 to Create Non-Travel Reimbursement</a:t>
            </a:r>
          </a:p>
        </p:txBody>
      </p:sp>
      <p:sp>
        <p:nvSpPr>
          <p:cNvPr id="4" name="Slide Number Placeholder 3">
            <a:extLst>
              <a:ext uri="{FF2B5EF4-FFF2-40B4-BE49-F238E27FC236}">
                <a16:creationId xmlns:a16="http://schemas.microsoft.com/office/drawing/2014/main" id="{8B40EC71-6388-455A-8C9F-C2C4A747E767}"/>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4024958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89ED5F7-8269-4F20-B77F-70D4AA7A9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873202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6E24BC8-F48C-4A5C-960C-3CB2F602A096}"/>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smtClean="0"/>
              <a:pPr>
                <a:spcAft>
                  <a:spcPts val="600"/>
                </a:spcAft>
              </a:pPr>
              <a:t>27</a:t>
            </a:fld>
            <a:endParaRPr lang="en-US" dirty="0"/>
          </a:p>
        </p:txBody>
      </p:sp>
      <p:pic>
        <p:nvPicPr>
          <p:cNvPr id="5" name="Picture 4">
            <a:extLst>
              <a:ext uri="{FF2B5EF4-FFF2-40B4-BE49-F238E27FC236}">
                <a16:creationId xmlns:a16="http://schemas.microsoft.com/office/drawing/2014/main" id="{7B02F746-540B-49EE-92CB-DDA2AD731F2B}"/>
              </a:ext>
            </a:extLst>
          </p:cNvPr>
          <p:cNvPicPr>
            <a:picLocks noChangeAspect="1"/>
          </p:cNvPicPr>
          <p:nvPr/>
        </p:nvPicPr>
        <p:blipFill>
          <a:blip r:embed="rId3"/>
          <a:stretch>
            <a:fillRect/>
          </a:stretch>
        </p:blipFill>
        <p:spPr>
          <a:xfrm>
            <a:off x="1550491" y="727276"/>
            <a:ext cx="6679109" cy="5397301"/>
          </a:xfrm>
          <a:prstGeom prst="rect">
            <a:avLst/>
          </a:prstGeom>
        </p:spPr>
      </p:pic>
    </p:spTree>
    <p:extLst>
      <p:ext uri="{BB962C8B-B14F-4D97-AF65-F5344CB8AC3E}">
        <p14:creationId xmlns:p14="http://schemas.microsoft.com/office/powerpoint/2010/main" val="2212999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13" y="117956"/>
            <a:ext cx="10074520" cy="1400530"/>
          </a:xfrm>
        </p:spPr>
        <p:txBody>
          <a:bodyPr>
            <a:normAutofit fontScale="90000"/>
          </a:bodyPr>
          <a:lstStyle/>
          <a:p>
            <a:r>
              <a:rPr lang="en-US" dirty="0"/>
              <a:t>Create Expense Report Header for Non-Travel-Employee Only Reimbursements</a:t>
            </a:r>
          </a:p>
        </p:txBody>
      </p:sp>
      <p:sp>
        <p:nvSpPr>
          <p:cNvPr id="5" name="Content Placeholder 2"/>
          <p:cNvSpPr txBox="1">
            <a:spLocks/>
          </p:cNvSpPr>
          <p:nvPr/>
        </p:nvSpPr>
        <p:spPr>
          <a:xfrm>
            <a:off x="152400" y="1415532"/>
            <a:ext cx="12039600" cy="544246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a:t>This process replaces the Direct Payment for employees.  A user can create a Non-Travel Employee Only Reimbursement for themselves or the delegates in the list. </a:t>
            </a:r>
          </a:p>
          <a:p>
            <a:r>
              <a:rPr lang="en-US" dirty="0"/>
              <a:t>Verify that the correct Employee name that is due reimbursement is listed in the top right corner</a:t>
            </a:r>
          </a:p>
          <a:p>
            <a:r>
              <a:rPr lang="en-US" dirty="0"/>
              <a:t>Click the plus NEW (top right)</a:t>
            </a:r>
          </a:p>
          <a:p>
            <a:r>
              <a:rPr lang="en-US" dirty="0"/>
              <a:t>Click New Expense Report</a:t>
            </a:r>
          </a:p>
          <a:p>
            <a:r>
              <a:rPr lang="en-US" dirty="0"/>
              <a:t>Enter Report Name (NT prefix to identify the Non-Travel Expense Report type, cardholder’s last name, first name, receipt date)  example NT.Doughtie.Penney.11.18.2019</a:t>
            </a:r>
          </a:p>
          <a:p>
            <a:r>
              <a:rPr lang="en-US" dirty="0"/>
              <a:t>Select Non-Travel - Employee Only from the Report Type dropdown</a:t>
            </a:r>
          </a:p>
          <a:p>
            <a:r>
              <a:rPr lang="en-US" dirty="0"/>
              <a:t>Select Non-Travel from the Travel Type dropdown</a:t>
            </a:r>
          </a:p>
          <a:p>
            <a:r>
              <a:rPr lang="en-US" dirty="0"/>
              <a:t>Click Save</a:t>
            </a:r>
          </a:p>
          <a:p>
            <a:pPr marL="0" indent="0">
              <a:buFont typeface="Wingdings 3" charset="2"/>
              <a:buNone/>
            </a:pPr>
            <a:r>
              <a:rPr lang="en-US" dirty="0"/>
              <a:t>***Note: Expense Report number is created and displayed in the bottom left corner.</a:t>
            </a:r>
          </a:p>
          <a:p>
            <a:endParaRPr lang="en-US" dirty="0"/>
          </a:p>
        </p:txBody>
      </p:sp>
      <p:sp>
        <p:nvSpPr>
          <p:cNvPr id="6" name="Slide Number Placeholder 5">
            <a:extLst>
              <a:ext uri="{FF2B5EF4-FFF2-40B4-BE49-F238E27FC236}">
                <a16:creationId xmlns:a16="http://schemas.microsoft.com/office/drawing/2014/main" id="{7A116C1A-E9FC-49FF-81FE-39C7C705DA42}"/>
              </a:ext>
            </a:extLst>
          </p:cNvPr>
          <p:cNvSpPr>
            <a:spLocks noGrp="1"/>
          </p:cNvSpPr>
          <p:nvPr>
            <p:ph type="sldNum" sz="quarter" idx="12"/>
          </p:nvPr>
        </p:nvSpPr>
        <p:spPr/>
        <p:txBody>
          <a:bodyPr/>
          <a:lstStyle/>
          <a:p>
            <a:fld id="{D57F1E4F-1CFF-5643-939E-02111984F565}" type="slidenum">
              <a:rPr lang="en-US" smtClean="0"/>
              <a:t>28</a:t>
            </a:fld>
            <a:endParaRPr lang="en-US" dirty="0"/>
          </a:p>
        </p:txBody>
      </p:sp>
      <p:pic>
        <p:nvPicPr>
          <p:cNvPr id="7" name="Picture 6">
            <a:extLst>
              <a:ext uri="{FF2B5EF4-FFF2-40B4-BE49-F238E27FC236}">
                <a16:creationId xmlns:a16="http://schemas.microsoft.com/office/drawing/2014/main" id="{BBE6C744-25AD-4835-8A99-2C0955CD1F69}"/>
              </a:ext>
            </a:extLst>
          </p:cNvPr>
          <p:cNvPicPr>
            <a:picLocks noChangeAspect="1"/>
          </p:cNvPicPr>
          <p:nvPr/>
        </p:nvPicPr>
        <p:blipFill>
          <a:blip r:embed="rId2"/>
          <a:stretch>
            <a:fillRect/>
          </a:stretch>
        </p:blipFill>
        <p:spPr>
          <a:xfrm>
            <a:off x="4168994" y="2890653"/>
            <a:ext cx="1209675" cy="628650"/>
          </a:xfrm>
          <a:prstGeom prst="rect">
            <a:avLst/>
          </a:prstGeom>
        </p:spPr>
      </p:pic>
    </p:spTree>
    <p:extLst>
      <p:ext uri="{BB962C8B-B14F-4D97-AF65-F5344CB8AC3E}">
        <p14:creationId xmlns:p14="http://schemas.microsoft.com/office/powerpoint/2010/main" val="15429254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13" y="117956"/>
            <a:ext cx="9404723" cy="1400530"/>
          </a:xfrm>
        </p:spPr>
        <p:txBody>
          <a:bodyPr>
            <a:normAutofit/>
          </a:bodyPr>
          <a:lstStyle/>
          <a:p>
            <a:r>
              <a:rPr lang="en-US" dirty="0"/>
              <a:t>Add Expenses for Non-Travel </a:t>
            </a:r>
            <a:br>
              <a:rPr lang="en-US" dirty="0"/>
            </a:br>
            <a:r>
              <a:rPr lang="en-US" dirty="0"/>
              <a:t>Employee Only Reimbursements</a:t>
            </a:r>
          </a:p>
        </p:txBody>
      </p:sp>
      <p:sp>
        <p:nvSpPr>
          <p:cNvPr id="5" name="Content Placeholder 2"/>
          <p:cNvSpPr txBox="1">
            <a:spLocks/>
          </p:cNvSpPr>
          <p:nvPr/>
        </p:nvSpPr>
        <p:spPr>
          <a:xfrm>
            <a:off x="345596" y="1675417"/>
            <a:ext cx="10727671" cy="497793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1600" dirty="0"/>
              <a:t>Click Create New</a:t>
            </a:r>
          </a:p>
          <a:p>
            <a:r>
              <a:rPr lang="en-US" sz="1600" dirty="0"/>
              <a:t>Select Valid Expense type</a:t>
            </a:r>
          </a:p>
          <a:p>
            <a:r>
              <a:rPr lang="en-US" sz="1600" dirty="0"/>
              <a:t>Enter the Transaction Date</a:t>
            </a:r>
          </a:p>
          <a:p>
            <a:r>
              <a:rPr lang="en-US" sz="1600" dirty="0"/>
              <a:t>Enter the Transaction Amount </a:t>
            </a:r>
          </a:p>
          <a:p>
            <a:r>
              <a:rPr lang="en-US" sz="1600" dirty="0"/>
              <a:t>Enter a detailed Business Purpose</a:t>
            </a:r>
          </a:p>
          <a:p>
            <a:r>
              <a:rPr lang="en-US" sz="1600" dirty="0"/>
              <a:t>If needed, enter Description</a:t>
            </a:r>
          </a:p>
          <a:p>
            <a:r>
              <a:rPr lang="en-US" sz="1600" dirty="0"/>
              <a:t>Select Account from the dropdown list</a:t>
            </a:r>
          </a:p>
          <a:p>
            <a:r>
              <a:rPr lang="en-US" sz="1600" dirty="0"/>
              <a:t>Allocation Section</a:t>
            </a:r>
          </a:p>
          <a:p>
            <a:pPr lvl="1"/>
            <a:r>
              <a:rPr lang="en-US" sz="1600" dirty="0"/>
              <a:t>Select FUND and ORGN from the dropdown list</a:t>
            </a:r>
          </a:p>
          <a:p>
            <a:pPr lvl="1"/>
            <a:r>
              <a:rPr lang="en-US" sz="1600" dirty="0"/>
              <a:t>Select Non-Travel from the Expense Type dropdown list</a:t>
            </a:r>
          </a:p>
          <a:p>
            <a:pPr lvl="1"/>
            <a:r>
              <a:rPr lang="en-US" sz="1600" dirty="0"/>
              <a:t>Select Activity code if applicable; select N/A if no Activity code is needed</a:t>
            </a:r>
          </a:p>
          <a:p>
            <a:r>
              <a:rPr lang="en-US" sz="1600" dirty="0"/>
              <a:t>Add Attachments (see slides #16-17)</a:t>
            </a:r>
          </a:p>
          <a:p>
            <a:r>
              <a:rPr lang="en-US" sz="1600" dirty="0"/>
              <a:t>Click Save</a:t>
            </a:r>
          </a:p>
          <a:p>
            <a:pPr lvl="1"/>
            <a:endParaRPr lang="en-US" sz="1600" dirty="0"/>
          </a:p>
          <a:p>
            <a:pPr marL="0" indent="0">
              <a:buNone/>
            </a:pPr>
            <a:endParaRPr lang="en-US" sz="1200" dirty="0"/>
          </a:p>
        </p:txBody>
      </p:sp>
      <p:pic>
        <p:nvPicPr>
          <p:cNvPr id="6" name="Picture 5">
            <a:extLst>
              <a:ext uri="{FF2B5EF4-FFF2-40B4-BE49-F238E27FC236}">
                <a16:creationId xmlns:a16="http://schemas.microsoft.com/office/drawing/2014/main" id="{0B0EA9C7-001C-44DE-B27D-879C49EDB5FF}"/>
              </a:ext>
            </a:extLst>
          </p:cNvPr>
          <p:cNvPicPr>
            <a:picLocks noChangeAspect="1"/>
          </p:cNvPicPr>
          <p:nvPr/>
        </p:nvPicPr>
        <p:blipFill>
          <a:blip r:embed="rId2"/>
          <a:stretch>
            <a:fillRect/>
          </a:stretch>
        </p:blipFill>
        <p:spPr>
          <a:xfrm>
            <a:off x="5807554" y="1654410"/>
            <a:ext cx="6038850" cy="1494054"/>
          </a:xfrm>
          <a:prstGeom prst="rect">
            <a:avLst/>
          </a:prstGeom>
        </p:spPr>
      </p:pic>
      <p:sp>
        <p:nvSpPr>
          <p:cNvPr id="4" name="Slide Number Placeholder 3">
            <a:extLst>
              <a:ext uri="{FF2B5EF4-FFF2-40B4-BE49-F238E27FC236}">
                <a16:creationId xmlns:a16="http://schemas.microsoft.com/office/drawing/2014/main" id="{FC6CDAB9-2698-42D1-928A-CD97A2F23594}"/>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3480405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Chrome River?</a:t>
            </a:r>
          </a:p>
        </p:txBody>
      </p:sp>
      <p:sp>
        <p:nvSpPr>
          <p:cNvPr id="3" name="Content Placeholder 2"/>
          <p:cNvSpPr>
            <a:spLocks noGrp="1"/>
          </p:cNvSpPr>
          <p:nvPr>
            <p:ph idx="1"/>
          </p:nvPr>
        </p:nvSpPr>
        <p:spPr>
          <a:xfrm>
            <a:off x="554672" y="1262743"/>
            <a:ext cx="10418128" cy="5376182"/>
          </a:xfrm>
        </p:spPr>
        <p:txBody>
          <a:bodyPr>
            <a:normAutofit/>
          </a:bodyPr>
          <a:lstStyle/>
          <a:p>
            <a:r>
              <a:rPr lang="en-US" dirty="0"/>
              <a:t>Chrome River is an accounting software application designed to automate and streamline Accounts Payable processes for travel expenses and corporate credit card transactions.  This software product is designed to incorporate University travel rules and automate the approval processes. </a:t>
            </a:r>
          </a:p>
          <a:p>
            <a:r>
              <a:rPr lang="en-US" dirty="0"/>
              <a:t>Chrome River will replace the Online Travel system and the current ProCard reconciliation process in WORKS.  </a:t>
            </a:r>
          </a:p>
          <a:p>
            <a:r>
              <a:rPr lang="en-US" dirty="0"/>
              <a:t>Chrome River will include ProCard transactions and reimbursements to those with a PirateID; including employee and student travel reimbursement, and employee non-travel reimbursement.  ECU employees, students, residents, fellows, and dental students have a Pirate ID.</a:t>
            </a:r>
          </a:p>
          <a:p>
            <a:r>
              <a:rPr lang="en-US" dirty="0"/>
              <a:t>Chrome River will </a:t>
            </a:r>
            <a:r>
              <a:rPr lang="en-US" u="sng" dirty="0"/>
              <a:t>not</a:t>
            </a:r>
            <a:r>
              <a:rPr lang="en-US" dirty="0"/>
              <a:t> include travel reimbursement to candidates and non-employee reimbursements. These payments will be processed using the manual </a:t>
            </a:r>
            <a:r>
              <a:rPr lang="en-US" dirty="0">
                <a:hlinkClick r:id="rId2"/>
              </a:rPr>
              <a:t>Travel Authorization / Reimbursement for Travel Form</a:t>
            </a:r>
            <a:r>
              <a:rPr lang="en-US" dirty="0"/>
              <a:t>.   Non-travel reimbursements will be processed using the </a:t>
            </a:r>
            <a:r>
              <a:rPr lang="en-US" dirty="0">
                <a:hlinkClick r:id="rId3"/>
              </a:rPr>
              <a:t>Direct Payment Form</a:t>
            </a:r>
            <a:r>
              <a:rPr lang="en-US" dirty="0"/>
              <a:t>.</a:t>
            </a:r>
          </a:p>
          <a:p>
            <a:r>
              <a:rPr lang="en-US" dirty="0"/>
              <a:t>For more information watch Chrome River Office Video:  </a:t>
            </a:r>
            <a:r>
              <a:rPr lang="en-US" dirty="0">
                <a:hlinkClick r:id="rId4"/>
              </a:rPr>
              <a:t>Intro to Chrome River</a:t>
            </a:r>
            <a:endParaRPr lang="en-US" dirty="0"/>
          </a:p>
          <a:p>
            <a:endParaRPr lang="en-US" dirty="0"/>
          </a:p>
        </p:txBody>
      </p:sp>
      <p:sp>
        <p:nvSpPr>
          <p:cNvPr id="5" name="Slide Number Placeholder 4">
            <a:extLst>
              <a:ext uri="{FF2B5EF4-FFF2-40B4-BE49-F238E27FC236}">
                <a16:creationId xmlns:a16="http://schemas.microsoft.com/office/drawing/2014/main" id="{C6581F8D-E561-4AA3-8860-062A6A42914F}"/>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740519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98718"/>
            <a:ext cx="10169660" cy="1400530"/>
          </a:xfrm>
        </p:spPr>
        <p:txBody>
          <a:bodyPr/>
          <a:lstStyle/>
          <a:p>
            <a:r>
              <a:rPr lang="en-US" dirty="0"/>
              <a:t>Submit after all transactions are added to the Expense Report</a:t>
            </a:r>
          </a:p>
        </p:txBody>
      </p:sp>
      <p:sp>
        <p:nvSpPr>
          <p:cNvPr id="3" name="Content Placeholder 2"/>
          <p:cNvSpPr>
            <a:spLocks noGrp="1"/>
          </p:cNvSpPr>
          <p:nvPr>
            <p:ph idx="1"/>
          </p:nvPr>
        </p:nvSpPr>
        <p:spPr>
          <a:xfrm>
            <a:off x="319299" y="1722370"/>
            <a:ext cx="8946541" cy="4936912"/>
          </a:xfrm>
        </p:spPr>
        <p:txBody>
          <a:bodyPr>
            <a:normAutofit fontScale="77500" lnSpcReduction="20000"/>
          </a:bodyPr>
          <a:lstStyle/>
          <a:p>
            <a:r>
              <a:rPr lang="en-US" sz="2300" dirty="0"/>
              <a:t>After all transactions are added to the Expense Report, Click Submit</a:t>
            </a:r>
          </a:p>
          <a:p>
            <a:r>
              <a:rPr lang="en-US" sz="2300" dirty="0"/>
              <a:t>Click Submit for Confirmation</a:t>
            </a:r>
          </a:p>
          <a:p>
            <a:r>
              <a:rPr lang="en-US" sz="2300" dirty="0"/>
              <a:t>The Expense Report will be listed on the Chrome River Dashboard in the Submitted Section</a:t>
            </a:r>
          </a:p>
          <a:p>
            <a:r>
              <a:rPr lang="en-US" sz="2300" dirty="0"/>
              <a:t>After the Expense Report is Submitted, the automated approval routing process begins as follows:</a:t>
            </a:r>
          </a:p>
          <a:p>
            <a:pPr lvl="1"/>
            <a:r>
              <a:rPr lang="en-US" sz="2300" dirty="0"/>
              <a:t>Expense Owner Approval</a:t>
            </a:r>
          </a:p>
          <a:p>
            <a:pPr lvl="1"/>
            <a:r>
              <a:rPr lang="en-US" sz="2300" dirty="0"/>
              <a:t>HR Supervisor Approval</a:t>
            </a:r>
          </a:p>
          <a:p>
            <a:pPr lvl="1"/>
            <a:r>
              <a:rPr lang="en-US" sz="2300" dirty="0"/>
              <a:t>Approval routing based on the business rules built into Chrome River</a:t>
            </a:r>
          </a:p>
          <a:p>
            <a:pPr lvl="1"/>
            <a:r>
              <a:rPr lang="en-US" sz="2300" dirty="0"/>
              <a:t>Approval by the Chrome River Office Staff</a:t>
            </a:r>
          </a:p>
          <a:p>
            <a:pPr lvl="1"/>
            <a:r>
              <a:rPr lang="en-US" sz="2300" dirty="0"/>
              <a:t>Transaction feeds to Banner nightly</a:t>
            </a:r>
          </a:p>
          <a:p>
            <a:r>
              <a:rPr lang="en-US" sz="2300" dirty="0"/>
              <a:t>Automated emails will be sent after each level of approval.  Within the email will be a link for the approver to open and view the Pre-Approval Report or Expense Report.  The approver can approve the Chrome River request within the email.</a:t>
            </a:r>
          </a:p>
          <a:p>
            <a:r>
              <a:rPr lang="en-US" sz="2300" dirty="0"/>
              <a:t>To Track/View the Approval Process, see slide #13.</a:t>
            </a:r>
          </a:p>
          <a:p>
            <a:endParaRPr lang="en-US" dirty="0"/>
          </a:p>
        </p:txBody>
      </p:sp>
      <p:sp>
        <p:nvSpPr>
          <p:cNvPr id="5" name="Slide Number Placeholder 4">
            <a:extLst>
              <a:ext uri="{FF2B5EF4-FFF2-40B4-BE49-F238E27FC236}">
                <a16:creationId xmlns:a16="http://schemas.microsoft.com/office/drawing/2014/main" id="{A8AF75D4-D2F0-4B31-8C95-C420AB3BC537}"/>
              </a:ext>
            </a:extLst>
          </p:cNvPr>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4070005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13" y="117956"/>
            <a:ext cx="9404723" cy="1400530"/>
          </a:xfrm>
        </p:spPr>
        <p:txBody>
          <a:bodyPr>
            <a:normAutofit/>
          </a:bodyPr>
          <a:lstStyle/>
          <a:p>
            <a:r>
              <a:rPr lang="en-US" dirty="0"/>
              <a:t>Instructions to Create New </a:t>
            </a:r>
            <a:br>
              <a:rPr lang="en-US" dirty="0"/>
            </a:br>
            <a:r>
              <a:rPr lang="en-US" dirty="0"/>
              <a:t>Pre-Approval Report</a:t>
            </a:r>
          </a:p>
        </p:txBody>
      </p:sp>
      <p:sp>
        <p:nvSpPr>
          <p:cNvPr id="5" name="Content Placeholder 2"/>
          <p:cNvSpPr txBox="1">
            <a:spLocks/>
          </p:cNvSpPr>
          <p:nvPr/>
        </p:nvSpPr>
        <p:spPr>
          <a:xfrm>
            <a:off x="751757" y="1518486"/>
            <a:ext cx="8229600" cy="514937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633028C-90D2-4F4C-9EAE-7CCBE293F01E}"/>
              </a:ext>
            </a:extLst>
          </p:cNvPr>
          <p:cNvSpPr>
            <a:spLocks noGrp="1"/>
          </p:cNvSpPr>
          <p:nvPr>
            <p:ph type="sldNum" sz="quarter" idx="12"/>
          </p:nvPr>
        </p:nvSpPr>
        <p:spPr/>
        <p:txBody>
          <a:bodyPr/>
          <a:lstStyle/>
          <a:p>
            <a:fld id="{D57F1E4F-1CFF-5643-939E-02111984F565}" type="slidenum">
              <a:rPr lang="en-US" smtClean="0"/>
              <a:t>31</a:t>
            </a:fld>
            <a:endParaRPr lang="en-US" dirty="0"/>
          </a:p>
        </p:txBody>
      </p:sp>
      <p:sp>
        <p:nvSpPr>
          <p:cNvPr id="6" name="Title 1">
            <a:extLst>
              <a:ext uri="{FF2B5EF4-FFF2-40B4-BE49-F238E27FC236}">
                <a16:creationId xmlns:a16="http://schemas.microsoft.com/office/drawing/2014/main" id="{F5BEEFC7-A9E9-4220-B02D-A86D506B4A7D}"/>
              </a:ext>
            </a:extLst>
          </p:cNvPr>
          <p:cNvSpPr txBox="1">
            <a:spLocks/>
          </p:cNvSpPr>
          <p:nvPr/>
        </p:nvSpPr>
        <p:spPr>
          <a:xfrm>
            <a:off x="559613" y="2028470"/>
            <a:ext cx="11175187"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24901220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A342-367A-4D31-8720-7B24295716DD}"/>
              </a:ext>
            </a:extLst>
          </p:cNvPr>
          <p:cNvSpPr>
            <a:spLocks noGrp="1"/>
          </p:cNvSpPr>
          <p:nvPr>
            <p:ph type="title"/>
          </p:nvPr>
        </p:nvSpPr>
        <p:spPr/>
        <p:txBody>
          <a:bodyPr/>
          <a:lstStyle/>
          <a:p>
            <a:r>
              <a:rPr lang="en-US" dirty="0"/>
              <a:t>Purpose of the Pre-Approval Report</a:t>
            </a:r>
            <a:br>
              <a:rPr lang="en-US" dirty="0"/>
            </a:br>
            <a:endParaRPr lang="en-US" dirty="0"/>
          </a:p>
        </p:txBody>
      </p:sp>
      <p:sp>
        <p:nvSpPr>
          <p:cNvPr id="3" name="Content Placeholder 2">
            <a:extLst>
              <a:ext uri="{FF2B5EF4-FFF2-40B4-BE49-F238E27FC236}">
                <a16:creationId xmlns:a16="http://schemas.microsoft.com/office/drawing/2014/main" id="{1C10B232-5817-44C1-AAC2-AE2EC1036525}"/>
              </a:ext>
            </a:extLst>
          </p:cNvPr>
          <p:cNvSpPr>
            <a:spLocks noGrp="1"/>
          </p:cNvSpPr>
          <p:nvPr>
            <p:ph idx="1"/>
          </p:nvPr>
        </p:nvSpPr>
        <p:spPr>
          <a:xfrm>
            <a:off x="646111" y="1976718"/>
            <a:ext cx="10405066" cy="4195481"/>
          </a:xfrm>
        </p:spPr>
        <p:txBody>
          <a:bodyPr/>
          <a:lstStyle/>
          <a:p>
            <a:r>
              <a:rPr lang="en-US" dirty="0"/>
              <a:t>Preauthorize an ECU employee to travel</a:t>
            </a:r>
          </a:p>
          <a:p>
            <a:r>
              <a:rPr lang="en-US" dirty="0"/>
              <a:t>Approve the estimated travel amount</a:t>
            </a:r>
          </a:p>
          <a:p>
            <a:r>
              <a:rPr lang="en-US" dirty="0"/>
              <a:t>Approve the FOAPAL used</a:t>
            </a:r>
          </a:p>
          <a:p>
            <a:r>
              <a:rPr lang="en-US" dirty="0"/>
              <a:t>Encumber (deduct) the estimated travel amount in the departmental budget</a:t>
            </a:r>
          </a:p>
          <a:p>
            <a:endParaRPr lang="en-US" dirty="0"/>
          </a:p>
          <a:p>
            <a:endParaRPr lang="en-US" dirty="0"/>
          </a:p>
        </p:txBody>
      </p:sp>
      <p:sp>
        <p:nvSpPr>
          <p:cNvPr id="4" name="Slide Number Placeholder 3">
            <a:extLst>
              <a:ext uri="{FF2B5EF4-FFF2-40B4-BE49-F238E27FC236}">
                <a16:creationId xmlns:a16="http://schemas.microsoft.com/office/drawing/2014/main" id="{3A855D72-5982-4F4D-8C09-DEACEA7420EA}"/>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676994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89ED5F7-8269-4F20-B77F-70D4AA7A9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873202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6E24BC8-F48C-4A5C-960C-3CB2F602A096}"/>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smtClean="0"/>
              <a:pPr>
                <a:spcAft>
                  <a:spcPts val="600"/>
                </a:spcAft>
              </a:pPr>
              <a:t>33</a:t>
            </a:fld>
            <a:endParaRPr lang="en-US" dirty="0"/>
          </a:p>
        </p:txBody>
      </p:sp>
      <p:graphicFrame>
        <p:nvGraphicFramePr>
          <p:cNvPr id="2" name="Object 1">
            <a:extLst>
              <a:ext uri="{FF2B5EF4-FFF2-40B4-BE49-F238E27FC236}">
                <a16:creationId xmlns:a16="http://schemas.microsoft.com/office/drawing/2014/main" id="{41F046EA-DE74-4D85-BEA1-55C79352FCEC}"/>
              </a:ext>
            </a:extLst>
          </p:cNvPr>
          <p:cNvGraphicFramePr>
            <a:graphicFrameLocks noChangeAspect="1"/>
          </p:cNvGraphicFramePr>
          <p:nvPr>
            <p:extLst>
              <p:ext uri="{D42A27DB-BD31-4B8C-83A1-F6EECF244321}">
                <p14:modId xmlns:p14="http://schemas.microsoft.com/office/powerpoint/2010/main" val="2653453466"/>
              </p:ext>
            </p:extLst>
          </p:nvPr>
        </p:nvGraphicFramePr>
        <p:xfrm>
          <a:off x="1335145" y="731199"/>
          <a:ext cx="7260279" cy="5389456"/>
        </p:xfrm>
        <a:graphic>
          <a:graphicData uri="http://schemas.openxmlformats.org/presentationml/2006/ole">
            <mc:AlternateContent xmlns:mc="http://schemas.openxmlformats.org/markup-compatibility/2006">
              <mc:Choice xmlns:v="urn:schemas-microsoft-com:vml" Requires="v">
                <p:oleObj spid="_x0000_s3116" name="Worksheet" r:id="rId4" imgW="7442298" imgH="5524500" progId="Excel.Sheet.12">
                  <p:embed/>
                </p:oleObj>
              </mc:Choice>
              <mc:Fallback>
                <p:oleObj name="Worksheet" r:id="rId4" imgW="7442298" imgH="5524500" progId="Excel.Sheet.12">
                  <p:embed/>
                  <p:pic>
                    <p:nvPicPr>
                      <p:cNvPr id="0" name=""/>
                      <p:cNvPicPr/>
                      <p:nvPr/>
                    </p:nvPicPr>
                    <p:blipFill>
                      <a:blip r:embed="rId5"/>
                      <a:stretch>
                        <a:fillRect/>
                      </a:stretch>
                    </p:blipFill>
                    <p:spPr>
                      <a:xfrm>
                        <a:off x="1335145" y="731199"/>
                        <a:ext cx="7260279" cy="5389456"/>
                      </a:xfrm>
                      <a:prstGeom prst="rect">
                        <a:avLst/>
                      </a:prstGeom>
                    </p:spPr>
                  </p:pic>
                </p:oleObj>
              </mc:Fallback>
            </mc:AlternateContent>
          </a:graphicData>
        </a:graphic>
      </p:graphicFrame>
    </p:spTree>
    <p:extLst>
      <p:ext uri="{BB962C8B-B14F-4D97-AF65-F5344CB8AC3E}">
        <p14:creationId xmlns:p14="http://schemas.microsoft.com/office/powerpoint/2010/main" val="4005730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85" y="117956"/>
            <a:ext cx="9903455" cy="945460"/>
          </a:xfrm>
        </p:spPr>
        <p:txBody>
          <a:bodyPr>
            <a:normAutofit/>
          </a:bodyPr>
          <a:lstStyle/>
          <a:p>
            <a:r>
              <a:rPr lang="en-US" sz="4000" dirty="0"/>
              <a:t>Create Pre-Approval Report Header</a:t>
            </a:r>
          </a:p>
        </p:txBody>
      </p:sp>
      <p:pic>
        <p:nvPicPr>
          <p:cNvPr id="4" name="Picture 3"/>
          <p:cNvPicPr>
            <a:picLocks noChangeAspect="1"/>
          </p:cNvPicPr>
          <p:nvPr/>
        </p:nvPicPr>
        <p:blipFill>
          <a:blip r:embed="rId2"/>
          <a:stretch>
            <a:fillRect/>
          </a:stretch>
        </p:blipFill>
        <p:spPr>
          <a:xfrm>
            <a:off x="4473214" y="1380226"/>
            <a:ext cx="1091563" cy="567269"/>
          </a:xfrm>
          <a:prstGeom prst="rect">
            <a:avLst/>
          </a:prstGeom>
        </p:spPr>
      </p:pic>
      <p:sp>
        <p:nvSpPr>
          <p:cNvPr id="5" name="Content Placeholder 2"/>
          <p:cNvSpPr txBox="1">
            <a:spLocks/>
          </p:cNvSpPr>
          <p:nvPr/>
        </p:nvSpPr>
        <p:spPr>
          <a:xfrm>
            <a:off x="236000" y="1063416"/>
            <a:ext cx="10893779" cy="56766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spcBef>
                <a:spcPts val="200"/>
              </a:spcBef>
            </a:pPr>
            <a:r>
              <a:rPr lang="en-US" sz="1800" dirty="0"/>
              <a:t>Verify that the correct Employee Traveler’s name is listed in the top right corner</a:t>
            </a:r>
          </a:p>
          <a:p>
            <a:pPr>
              <a:spcBef>
                <a:spcPts val="200"/>
              </a:spcBef>
            </a:pPr>
            <a:r>
              <a:rPr lang="en-US" sz="1800" dirty="0"/>
              <a:t>Click the plus NEW (top right)</a:t>
            </a:r>
          </a:p>
          <a:p>
            <a:pPr>
              <a:spcBef>
                <a:spcPts val="200"/>
              </a:spcBef>
            </a:pPr>
            <a:r>
              <a:rPr lang="en-US" sz="1800" dirty="0"/>
              <a:t>Click New Pre-Approval Report</a:t>
            </a:r>
          </a:p>
          <a:p>
            <a:pPr>
              <a:spcBef>
                <a:spcPts val="200"/>
              </a:spcBef>
            </a:pPr>
            <a:r>
              <a:rPr lang="en-US" sz="1800" dirty="0"/>
              <a:t>Enter Report Name (TE prefix to identify as Travel Expense, traveler’s last name, first name, travel departure date, destination city)  </a:t>
            </a:r>
          </a:p>
          <a:p>
            <a:pPr marL="0" indent="0">
              <a:spcBef>
                <a:spcPts val="200"/>
              </a:spcBef>
              <a:buNone/>
            </a:pPr>
            <a:r>
              <a:rPr lang="en-US" sz="1800" dirty="0"/>
              <a:t>      e</a:t>
            </a:r>
            <a:r>
              <a:rPr lang="en-US" sz="1600" dirty="0"/>
              <a:t>xample: TE.Doughtie.Penney.11.28.2019,Gum.Neck.NC</a:t>
            </a:r>
          </a:p>
          <a:p>
            <a:pPr>
              <a:spcBef>
                <a:spcPts val="200"/>
              </a:spcBef>
            </a:pPr>
            <a:r>
              <a:rPr lang="en-US" sz="1800" dirty="0"/>
              <a:t>Enter Travel’s Start Date and End Date</a:t>
            </a:r>
          </a:p>
          <a:p>
            <a:pPr>
              <a:spcBef>
                <a:spcPts val="200"/>
              </a:spcBef>
            </a:pPr>
            <a:r>
              <a:rPr lang="en-US" sz="1800" dirty="0"/>
              <a:t>Enter a Business Purpose Description</a:t>
            </a:r>
          </a:p>
          <a:p>
            <a:pPr>
              <a:spcBef>
                <a:spcPts val="200"/>
              </a:spcBef>
            </a:pPr>
            <a:r>
              <a:rPr lang="en-US" sz="1800" dirty="0"/>
              <a:t>Select Report Type from the dropdown (Employee, Blanket, Athletics, etc.)</a:t>
            </a:r>
          </a:p>
          <a:p>
            <a:pPr>
              <a:spcBef>
                <a:spcPts val="200"/>
              </a:spcBef>
            </a:pPr>
            <a:r>
              <a:rPr lang="en-US" sz="1800" dirty="0"/>
              <a:t>Select Travel Type from the dropdown (In-State, Out-of-State, etc.)</a:t>
            </a:r>
          </a:p>
          <a:p>
            <a:pPr>
              <a:spcBef>
                <a:spcPts val="200"/>
              </a:spcBef>
            </a:pPr>
            <a:r>
              <a:rPr lang="en-US" sz="1800" dirty="0"/>
              <a:t>Select Destination from the dropdown list</a:t>
            </a:r>
          </a:p>
          <a:p>
            <a:pPr>
              <a:spcBef>
                <a:spcPts val="200"/>
              </a:spcBef>
            </a:pPr>
            <a:r>
              <a:rPr lang="en-US" sz="1800" dirty="0"/>
              <a:t>Select YES from the dropdown list “Excess Lodging Authorized”</a:t>
            </a:r>
          </a:p>
          <a:p>
            <a:pPr>
              <a:spcBef>
                <a:spcPts val="200"/>
              </a:spcBef>
            </a:pPr>
            <a:r>
              <a:rPr lang="en-US" sz="1800" dirty="0"/>
              <a:t>Allocation Section</a:t>
            </a:r>
          </a:p>
          <a:p>
            <a:pPr lvl="1">
              <a:spcBef>
                <a:spcPts val="200"/>
              </a:spcBef>
            </a:pPr>
            <a:r>
              <a:rPr lang="en-US" dirty="0"/>
              <a:t>Select FUND and ORGN from the dropdown list</a:t>
            </a:r>
          </a:p>
          <a:p>
            <a:pPr lvl="1">
              <a:spcBef>
                <a:spcPts val="200"/>
              </a:spcBef>
            </a:pPr>
            <a:r>
              <a:rPr lang="en-US" dirty="0"/>
              <a:t>Select In-State, Out-of-State, etc. from the dropdown list</a:t>
            </a:r>
          </a:p>
          <a:p>
            <a:pPr lvl="1">
              <a:spcBef>
                <a:spcPts val="200"/>
              </a:spcBef>
            </a:pPr>
            <a:r>
              <a:rPr lang="en-US" dirty="0"/>
              <a:t>Select Activity code if applicable; select N/A if no Activity code is needed.</a:t>
            </a:r>
          </a:p>
          <a:p>
            <a:pPr>
              <a:spcBef>
                <a:spcPts val="200"/>
              </a:spcBef>
            </a:pPr>
            <a:r>
              <a:rPr lang="en-US" sz="1800" dirty="0"/>
              <a:t>Click  Save</a:t>
            </a:r>
          </a:p>
          <a:p>
            <a:pPr marL="0" indent="0">
              <a:spcBef>
                <a:spcPts val="200"/>
              </a:spcBef>
              <a:buFont typeface="Wingdings 3" charset="2"/>
              <a:buNone/>
            </a:pPr>
            <a:r>
              <a:rPr lang="en-US" sz="1800" dirty="0"/>
              <a:t>***Note: Pre-Approval Report ID is created and displayed in the bottom left corner.</a:t>
            </a:r>
          </a:p>
          <a:p>
            <a:endParaRPr lang="en-US" dirty="0"/>
          </a:p>
        </p:txBody>
      </p:sp>
      <p:sp>
        <p:nvSpPr>
          <p:cNvPr id="6" name="Slide Number Placeholder 5">
            <a:extLst>
              <a:ext uri="{FF2B5EF4-FFF2-40B4-BE49-F238E27FC236}">
                <a16:creationId xmlns:a16="http://schemas.microsoft.com/office/drawing/2014/main" id="{0B5B2C43-61F2-429F-9BD1-69E54EB9B488}"/>
              </a:ext>
            </a:extLst>
          </p:cNvPr>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34742758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89293"/>
          </a:xfrm>
        </p:spPr>
        <p:txBody>
          <a:bodyPr/>
          <a:lstStyle/>
          <a:p>
            <a:r>
              <a:rPr lang="en-US" dirty="0"/>
              <a:t>Add estimated expenses to the Pre-Approval Report</a:t>
            </a:r>
            <a:br>
              <a:rPr lang="en-US" dirty="0"/>
            </a:br>
            <a:endParaRPr lang="en-US" dirty="0"/>
          </a:p>
        </p:txBody>
      </p:sp>
      <p:pic>
        <p:nvPicPr>
          <p:cNvPr id="5" name="Content Placeholder 4"/>
          <p:cNvPicPr>
            <a:picLocks noGrp="1" noChangeAspect="1"/>
          </p:cNvPicPr>
          <p:nvPr>
            <p:ph idx="1"/>
          </p:nvPr>
        </p:nvPicPr>
        <p:blipFill>
          <a:blip r:embed="rId2"/>
          <a:stretch>
            <a:fillRect/>
          </a:stretch>
        </p:blipFill>
        <p:spPr>
          <a:xfrm>
            <a:off x="471940" y="2055178"/>
            <a:ext cx="5798232" cy="3962719"/>
          </a:xfrm>
          <a:prstGeom prst="rect">
            <a:avLst/>
          </a:prstGeom>
        </p:spPr>
      </p:pic>
      <p:sp>
        <p:nvSpPr>
          <p:cNvPr id="7" name="Explosion: 8 Points 6">
            <a:extLst>
              <a:ext uri="{FF2B5EF4-FFF2-40B4-BE49-F238E27FC236}">
                <a16:creationId xmlns:a16="http://schemas.microsoft.com/office/drawing/2014/main" id="{BA721292-D101-47D0-BB2E-C3D3ED61FDB7}"/>
              </a:ext>
            </a:extLst>
          </p:cNvPr>
          <p:cNvSpPr/>
          <p:nvPr/>
        </p:nvSpPr>
        <p:spPr>
          <a:xfrm rot="1115268">
            <a:off x="7252947" y="2233396"/>
            <a:ext cx="4419833" cy="4187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Pre-APPROVALS WILL BE ENCUMBERED WHEN APPROVED!</a:t>
            </a:r>
          </a:p>
          <a:p>
            <a:pPr algn="ctr"/>
            <a:r>
              <a:rPr lang="en-US" b="1" dirty="0">
                <a:solidFill>
                  <a:srgbClr val="FF0000"/>
                </a:solidFill>
              </a:rPr>
              <a:t>NEED BEST ESTIMATES.</a:t>
            </a:r>
          </a:p>
        </p:txBody>
      </p:sp>
      <p:sp>
        <p:nvSpPr>
          <p:cNvPr id="3" name="Slide Number Placeholder 2">
            <a:extLst>
              <a:ext uri="{FF2B5EF4-FFF2-40B4-BE49-F238E27FC236}">
                <a16:creationId xmlns:a16="http://schemas.microsoft.com/office/drawing/2014/main" id="{E9079F3C-56F7-4A0E-A3ED-AB76D079223C}"/>
              </a:ext>
            </a:extLst>
          </p:cNvPr>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3160323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 Airfare </a:t>
            </a:r>
            <a:br>
              <a:rPr lang="en-US" dirty="0"/>
            </a:br>
            <a:r>
              <a:rPr lang="en-US" dirty="0"/>
              <a:t>Estimated Cost</a:t>
            </a:r>
          </a:p>
        </p:txBody>
      </p:sp>
      <p:sp>
        <p:nvSpPr>
          <p:cNvPr id="3" name="Content Placeholder 2"/>
          <p:cNvSpPr>
            <a:spLocks noGrp="1"/>
          </p:cNvSpPr>
          <p:nvPr>
            <p:ph idx="1"/>
          </p:nvPr>
        </p:nvSpPr>
        <p:spPr/>
        <p:txBody>
          <a:bodyPr>
            <a:normAutofit/>
          </a:bodyPr>
          <a:lstStyle/>
          <a:p>
            <a:r>
              <a:rPr lang="en-US" dirty="0"/>
              <a:t>Click the Airplane Tile</a:t>
            </a:r>
          </a:p>
          <a:p>
            <a:r>
              <a:rPr lang="en-US" dirty="0"/>
              <a:t>Enter Estimated Amount</a:t>
            </a:r>
          </a:p>
          <a:p>
            <a:r>
              <a:rPr lang="en-US" dirty="0"/>
              <a:t>Add a Description</a:t>
            </a:r>
          </a:p>
          <a:p>
            <a:r>
              <a:rPr lang="en-US" dirty="0"/>
              <a:t>Select Airline from the dropdown list</a:t>
            </a:r>
          </a:p>
          <a:p>
            <a:r>
              <a:rPr lang="en-US" dirty="0"/>
              <a:t>Click Save</a:t>
            </a:r>
          </a:p>
        </p:txBody>
      </p:sp>
      <p:pic>
        <p:nvPicPr>
          <p:cNvPr id="6" name="Picture 5"/>
          <p:cNvPicPr>
            <a:picLocks noChangeAspect="1"/>
          </p:cNvPicPr>
          <p:nvPr/>
        </p:nvPicPr>
        <p:blipFill>
          <a:blip r:embed="rId3"/>
          <a:stretch>
            <a:fillRect/>
          </a:stretch>
        </p:blipFill>
        <p:spPr>
          <a:xfrm>
            <a:off x="6096000" y="1656540"/>
            <a:ext cx="1571625" cy="1600200"/>
          </a:xfrm>
          <a:prstGeom prst="rect">
            <a:avLst/>
          </a:prstGeom>
        </p:spPr>
      </p:pic>
      <p:sp>
        <p:nvSpPr>
          <p:cNvPr id="4" name="Slide Number Placeholder 3">
            <a:extLst>
              <a:ext uri="{FF2B5EF4-FFF2-40B4-BE49-F238E27FC236}">
                <a16:creationId xmlns:a16="http://schemas.microsoft.com/office/drawing/2014/main" id="{7AE27CD2-F64D-46A7-A99B-909652FA84AB}"/>
              </a:ext>
            </a:extLst>
          </p:cNvPr>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560324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 Ground Transportation Estimated Cost</a:t>
            </a:r>
          </a:p>
        </p:txBody>
      </p:sp>
      <p:sp>
        <p:nvSpPr>
          <p:cNvPr id="3" name="Content Placeholder 2"/>
          <p:cNvSpPr>
            <a:spLocks noGrp="1"/>
          </p:cNvSpPr>
          <p:nvPr>
            <p:ph idx="1"/>
          </p:nvPr>
        </p:nvSpPr>
        <p:spPr/>
        <p:txBody>
          <a:bodyPr>
            <a:normAutofit/>
          </a:bodyPr>
          <a:lstStyle/>
          <a:p>
            <a:r>
              <a:rPr lang="en-US" dirty="0"/>
              <a:t>Click the Ground Transportation Tile</a:t>
            </a:r>
          </a:p>
          <a:p>
            <a:r>
              <a:rPr lang="en-US" dirty="0"/>
              <a:t>Select the expense type</a:t>
            </a:r>
          </a:p>
          <a:p>
            <a:r>
              <a:rPr lang="en-US" dirty="0"/>
              <a:t>Enter Estimated Amount</a:t>
            </a:r>
          </a:p>
          <a:p>
            <a:r>
              <a:rPr lang="en-US" dirty="0"/>
              <a:t>Add a Description</a:t>
            </a:r>
          </a:p>
          <a:p>
            <a:r>
              <a:rPr lang="en-US" dirty="0"/>
              <a:t>Click Save</a:t>
            </a:r>
          </a:p>
        </p:txBody>
      </p:sp>
      <p:pic>
        <p:nvPicPr>
          <p:cNvPr id="6" name="Picture 5"/>
          <p:cNvPicPr>
            <a:picLocks noChangeAspect="1"/>
          </p:cNvPicPr>
          <p:nvPr/>
        </p:nvPicPr>
        <p:blipFill>
          <a:blip r:embed="rId3"/>
          <a:stretch>
            <a:fillRect/>
          </a:stretch>
        </p:blipFill>
        <p:spPr>
          <a:xfrm>
            <a:off x="6204637" y="1699312"/>
            <a:ext cx="1562100" cy="1581150"/>
          </a:xfrm>
          <a:prstGeom prst="rect">
            <a:avLst/>
          </a:prstGeom>
        </p:spPr>
      </p:pic>
      <p:sp>
        <p:nvSpPr>
          <p:cNvPr id="4" name="Slide Number Placeholder 3">
            <a:extLst>
              <a:ext uri="{FF2B5EF4-FFF2-40B4-BE49-F238E27FC236}">
                <a16:creationId xmlns:a16="http://schemas.microsoft.com/office/drawing/2014/main" id="{F9210523-A35E-474C-9E08-2379B25693A0}"/>
              </a:ext>
            </a:extLst>
          </p:cNvPr>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2218811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 Hotel</a:t>
            </a:r>
            <a:br>
              <a:rPr lang="en-US" dirty="0"/>
            </a:br>
            <a:r>
              <a:rPr lang="en-US" dirty="0"/>
              <a:t>Estimated Cost</a:t>
            </a:r>
          </a:p>
        </p:txBody>
      </p:sp>
      <p:sp>
        <p:nvSpPr>
          <p:cNvPr id="3" name="Content Placeholder 2"/>
          <p:cNvSpPr>
            <a:spLocks noGrp="1"/>
          </p:cNvSpPr>
          <p:nvPr>
            <p:ph idx="1"/>
          </p:nvPr>
        </p:nvSpPr>
        <p:spPr>
          <a:xfrm>
            <a:off x="646111" y="1853248"/>
            <a:ext cx="8946541" cy="4195481"/>
          </a:xfrm>
        </p:spPr>
        <p:txBody>
          <a:bodyPr>
            <a:normAutofit/>
          </a:bodyPr>
          <a:lstStyle/>
          <a:p>
            <a:r>
              <a:rPr lang="en-US" dirty="0"/>
              <a:t>Click the Hotel Tile</a:t>
            </a:r>
          </a:p>
          <a:p>
            <a:r>
              <a:rPr lang="en-US" dirty="0"/>
              <a:t>Select the expense type</a:t>
            </a:r>
          </a:p>
          <a:p>
            <a:r>
              <a:rPr lang="en-US" dirty="0"/>
              <a:t>Enter Estimated Amount</a:t>
            </a:r>
          </a:p>
          <a:p>
            <a:r>
              <a:rPr lang="en-US" dirty="0"/>
              <a:t>Add a Description</a:t>
            </a:r>
          </a:p>
          <a:p>
            <a:r>
              <a:rPr lang="en-US" dirty="0"/>
              <a:t>If this is 3</a:t>
            </a:r>
            <a:r>
              <a:rPr lang="en-US" baseline="30000" dirty="0"/>
              <a:t>rd</a:t>
            </a:r>
            <a:r>
              <a:rPr lang="en-US" dirty="0"/>
              <a:t> Party Lodging, select Yes and attach the approved         </a:t>
            </a:r>
            <a:r>
              <a:rPr lang="en-US" dirty="0">
                <a:hlinkClick r:id="rId3"/>
              </a:rPr>
              <a:t>3</a:t>
            </a:r>
            <a:r>
              <a:rPr lang="en-US" baseline="30000" dirty="0">
                <a:hlinkClick r:id="rId3"/>
              </a:rPr>
              <a:t>rd</a:t>
            </a:r>
            <a:r>
              <a:rPr lang="en-US" dirty="0">
                <a:hlinkClick r:id="rId3"/>
              </a:rPr>
              <a:t> Party Lodging Pre-Approval for Reimbursement Form</a:t>
            </a:r>
            <a:endParaRPr lang="en-US" dirty="0"/>
          </a:p>
          <a:p>
            <a:r>
              <a:rPr lang="en-US" dirty="0"/>
              <a:t>Click Save</a:t>
            </a:r>
          </a:p>
          <a:p>
            <a:endParaRPr lang="en-US" dirty="0"/>
          </a:p>
          <a:p>
            <a:pPr marL="0" indent="0">
              <a:buNone/>
            </a:pPr>
            <a:r>
              <a:rPr lang="en-US" dirty="0"/>
              <a:t>***NOTE:  “YES” should be selected for all lodging regarding Exceeds amount of state contract on the Pre-Approval Report Header Page. </a:t>
            </a:r>
          </a:p>
        </p:txBody>
      </p:sp>
      <p:pic>
        <p:nvPicPr>
          <p:cNvPr id="6" name="Picture 5"/>
          <p:cNvPicPr>
            <a:picLocks noChangeAspect="1"/>
          </p:cNvPicPr>
          <p:nvPr/>
        </p:nvPicPr>
        <p:blipFill>
          <a:blip r:embed="rId4"/>
          <a:stretch>
            <a:fillRect/>
          </a:stretch>
        </p:blipFill>
        <p:spPr>
          <a:xfrm>
            <a:off x="6096000" y="1653746"/>
            <a:ext cx="1543050" cy="1524000"/>
          </a:xfrm>
          <a:prstGeom prst="rect">
            <a:avLst/>
          </a:prstGeom>
        </p:spPr>
      </p:pic>
      <p:sp>
        <p:nvSpPr>
          <p:cNvPr id="4" name="Slide Number Placeholder 3">
            <a:extLst>
              <a:ext uri="{FF2B5EF4-FFF2-40B4-BE49-F238E27FC236}">
                <a16:creationId xmlns:a16="http://schemas.microsoft.com/office/drawing/2014/main" id="{A0A9BD32-621E-444B-80D5-5058C7ED3878}"/>
              </a:ext>
            </a:extLst>
          </p:cNvPr>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24682482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 Meals</a:t>
            </a:r>
            <a:br>
              <a:rPr lang="en-US" dirty="0"/>
            </a:br>
            <a:r>
              <a:rPr lang="en-US" dirty="0"/>
              <a:t>Estimated Cost</a:t>
            </a:r>
          </a:p>
        </p:txBody>
      </p:sp>
      <p:sp>
        <p:nvSpPr>
          <p:cNvPr id="3" name="Content Placeholder 2"/>
          <p:cNvSpPr>
            <a:spLocks noGrp="1"/>
          </p:cNvSpPr>
          <p:nvPr>
            <p:ph idx="1"/>
          </p:nvPr>
        </p:nvSpPr>
        <p:spPr/>
        <p:txBody>
          <a:bodyPr>
            <a:normAutofit/>
          </a:bodyPr>
          <a:lstStyle/>
          <a:p>
            <a:r>
              <a:rPr lang="en-US" dirty="0"/>
              <a:t>Click the Meals Tile</a:t>
            </a:r>
          </a:p>
          <a:p>
            <a:r>
              <a:rPr lang="en-US" dirty="0"/>
              <a:t>Select the expense type</a:t>
            </a:r>
          </a:p>
          <a:p>
            <a:r>
              <a:rPr lang="en-US" dirty="0"/>
              <a:t>Enter Required Cells</a:t>
            </a:r>
          </a:p>
          <a:p>
            <a:r>
              <a:rPr lang="en-US" dirty="0"/>
              <a:t>Click Save</a:t>
            </a:r>
          </a:p>
        </p:txBody>
      </p:sp>
      <p:pic>
        <p:nvPicPr>
          <p:cNvPr id="6" name="Picture 5"/>
          <p:cNvPicPr>
            <a:picLocks noChangeAspect="1"/>
          </p:cNvPicPr>
          <p:nvPr/>
        </p:nvPicPr>
        <p:blipFill>
          <a:blip r:embed="rId3"/>
          <a:stretch>
            <a:fillRect/>
          </a:stretch>
        </p:blipFill>
        <p:spPr>
          <a:xfrm>
            <a:off x="6149546" y="1711669"/>
            <a:ext cx="1524000" cy="1581150"/>
          </a:xfrm>
          <a:prstGeom prst="rect">
            <a:avLst/>
          </a:prstGeom>
        </p:spPr>
      </p:pic>
      <p:sp>
        <p:nvSpPr>
          <p:cNvPr id="4" name="Slide Number Placeholder 3">
            <a:extLst>
              <a:ext uri="{FF2B5EF4-FFF2-40B4-BE49-F238E27FC236}">
                <a16:creationId xmlns:a16="http://schemas.microsoft.com/office/drawing/2014/main" id="{B6D8D8DC-B774-462E-9DDE-50C367D5BC61}"/>
              </a:ext>
            </a:extLst>
          </p:cNvPr>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41188021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74CAB-9037-4E28-8045-0921BF38CC9F}"/>
              </a:ext>
            </a:extLst>
          </p:cNvPr>
          <p:cNvSpPr>
            <a:spLocks noGrp="1"/>
          </p:cNvSpPr>
          <p:nvPr>
            <p:ph type="title"/>
          </p:nvPr>
        </p:nvSpPr>
        <p:spPr>
          <a:xfrm>
            <a:off x="646111" y="452718"/>
            <a:ext cx="9404723" cy="1400530"/>
          </a:xfrm>
        </p:spPr>
        <p:txBody>
          <a:bodyPr/>
          <a:lstStyle/>
          <a:p>
            <a:r>
              <a:rPr lang="en-US" dirty="0"/>
              <a:t>Travel and ProCard Policies	</a:t>
            </a:r>
          </a:p>
        </p:txBody>
      </p:sp>
      <p:sp>
        <p:nvSpPr>
          <p:cNvPr id="3" name="Content Placeholder 2">
            <a:extLst>
              <a:ext uri="{FF2B5EF4-FFF2-40B4-BE49-F238E27FC236}">
                <a16:creationId xmlns:a16="http://schemas.microsoft.com/office/drawing/2014/main" id="{60286C98-4F3D-4121-A191-E74EBC510A9A}"/>
              </a:ext>
            </a:extLst>
          </p:cNvPr>
          <p:cNvSpPr>
            <a:spLocks noGrp="1"/>
          </p:cNvSpPr>
          <p:nvPr>
            <p:ph idx="1"/>
          </p:nvPr>
        </p:nvSpPr>
        <p:spPr>
          <a:xfrm>
            <a:off x="646111" y="1739409"/>
            <a:ext cx="8946541" cy="4195481"/>
          </a:xfrm>
        </p:spPr>
        <p:txBody>
          <a:bodyPr>
            <a:normAutofit/>
          </a:bodyPr>
          <a:lstStyle/>
          <a:p>
            <a:r>
              <a:rPr lang="en-US" dirty="0"/>
              <a:t>Chrome River will not change the Travel and ProCard Policies mandated by ECU and the State of North Carolina.</a:t>
            </a:r>
          </a:p>
          <a:p>
            <a:r>
              <a:rPr lang="en-US" dirty="0"/>
              <a:t>Chrome River will automate the approval routing process and electronically route the required approvals for ProCard Transactions, Non-Travel – Employee Only (formerly Direct Payments), Pre-Approvals and Travel Reimbursements. </a:t>
            </a:r>
          </a:p>
          <a:p>
            <a:r>
              <a:rPr lang="en-US" dirty="0"/>
              <a:t>All required documentation is needed to follow current policies; however, it will be scanned.</a:t>
            </a:r>
          </a:p>
          <a:p>
            <a:r>
              <a:rPr lang="en-US" dirty="0"/>
              <a:t>Chrome River will replace the paper documentation with electronic copies.  The documentation can be viewed in Chrome River(see slide #4).</a:t>
            </a:r>
          </a:p>
        </p:txBody>
      </p:sp>
      <p:sp>
        <p:nvSpPr>
          <p:cNvPr id="5" name="Slide Number Placeholder 4">
            <a:extLst>
              <a:ext uri="{FF2B5EF4-FFF2-40B4-BE49-F238E27FC236}">
                <a16:creationId xmlns:a16="http://schemas.microsoft.com/office/drawing/2014/main" id="{38ECC633-D6F4-4E26-A198-DC9FB5B8B4F6}"/>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4183948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 Miscellaneous Other</a:t>
            </a:r>
            <a:br>
              <a:rPr lang="en-US" dirty="0"/>
            </a:br>
            <a:r>
              <a:rPr lang="en-US" dirty="0"/>
              <a:t>Estimated Cost</a:t>
            </a:r>
          </a:p>
        </p:txBody>
      </p:sp>
      <p:sp>
        <p:nvSpPr>
          <p:cNvPr id="3" name="Content Placeholder 2"/>
          <p:cNvSpPr>
            <a:spLocks noGrp="1"/>
          </p:cNvSpPr>
          <p:nvPr>
            <p:ph idx="1"/>
          </p:nvPr>
        </p:nvSpPr>
        <p:spPr/>
        <p:txBody>
          <a:bodyPr>
            <a:normAutofit/>
          </a:bodyPr>
          <a:lstStyle/>
          <a:p>
            <a:r>
              <a:rPr lang="en-US" dirty="0"/>
              <a:t>Click the Miscellaneous -Other Tile</a:t>
            </a:r>
          </a:p>
          <a:p>
            <a:r>
              <a:rPr lang="en-US" dirty="0"/>
              <a:t>Enter Estimated Amount</a:t>
            </a:r>
          </a:p>
          <a:p>
            <a:r>
              <a:rPr lang="en-US" dirty="0"/>
              <a:t>Enter Description</a:t>
            </a:r>
          </a:p>
          <a:p>
            <a:r>
              <a:rPr lang="en-US" dirty="0"/>
              <a:t>Click Save</a:t>
            </a:r>
          </a:p>
        </p:txBody>
      </p:sp>
      <p:pic>
        <p:nvPicPr>
          <p:cNvPr id="6" name="Picture 5"/>
          <p:cNvPicPr>
            <a:picLocks noChangeAspect="1"/>
          </p:cNvPicPr>
          <p:nvPr/>
        </p:nvPicPr>
        <p:blipFill>
          <a:blip r:embed="rId3"/>
          <a:stretch>
            <a:fillRect/>
          </a:stretch>
        </p:blipFill>
        <p:spPr>
          <a:xfrm>
            <a:off x="6183013" y="1664172"/>
            <a:ext cx="1333500" cy="1552575"/>
          </a:xfrm>
          <a:prstGeom prst="rect">
            <a:avLst/>
          </a:prstGeom>
        </p:spPr>
      </p:pic>
      <p:sp>
        <p:nvSpPr>
          <p:cNvPr id="4" name="Slide Number Placeholder 3">
            <a:extLst>
              <a:ext uri="{FF2B5EF4-FFF2-40B4-BE49-F238E27FC236}">
                <a16:creationId xmlns:a16="http://schemas.microsoft.com/office/drawing/2014/main" id="{C24ACC87-1321-43F0-A8EE-8F76CC750E6E}"/>
              </a:ext>
            </a:extLst>
          </p:cNvPr>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17946216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 Registration </a:t>
            </a:r>
            <a:br>
              <a:rPr lang="en-US" dirty="0"/>
            </a:br>
            <a:r>
              <a:rPr lang="en-US" dirty="0"/>
              <a:t>Estimated Cost</a:t>
            </a:r>
          </a:p>
        </p:txBody>
      </p:sp>
      <p:sp>
        <p:nvSpPr>
          <p:cNvPr id="3" name="Content Placeholder 2"/>
          <p:cNvSpPr>
            <a:spLocks noGrp="1"/>
          </p:cNvSpPr>
          <p:nvPr>
            <p:ph idx="1"/>
          </p:nvPr>
        </p:nvSpPr>
        <p:spPr/>
        <p:txBody>
          <a:bodyPr>
            <a:normAutofit/>
          </a:bodyPr>
          <a:lstStyle/>
          <a:p>
            <a:r>
              <a:rPr lang="en-US" dirty="0"/>
              <a:t>Click the Registration Tile</a:t>
            </a:r>
          </a:p>
          <a:p>
            <a:r>
              <a:rPr lang="en-US" dirty="0"/>
              <a:t>Enter Estimated Amount</a:t>
            </a:r>
          </a:p>
          <a:p>
            <a:r>
              <a:rPr lang="en-US" dirty="0"/>
              <a:t>Enter Description</a:t>
            </a:r>
          </a:p>
          <a:p>
            <a:r>
              <a:rPr lang="en-US" dirty="0"/>
              <a:t>Click Save</a:t>
            </a:r>
          </a:p>
        </p:txBody>
      </p:sp>
      <p:pic>
        <p:nvPicPr>
          <p:cNvPr id="6" name="Picture 5"/>
          <p:cNvPicPr>
            <a:picLocks noChangeAspect="1"/>
          </p:cNvPicPr>
          <p:nvPr/>
        </p:nvPicPr>
        <p:blipFill>
          <a:blip r:embed="rId3"/>
          <a:stretch>
            <a:fillRect/>
          </a:stretch>
        </p:blipFill>
        <p:spPr>
          <a:xfrm>
            <a:off x="6223686" y="1665073"/>
            <a:ext cx="1524000" cy="1600200"/>
          </a:xfrm>
          <a:prstGeom prst="rect">
            <a:avLst/>
          </a:prstGeom>
        </p:spPr>
      </p:pic>
      <p:sp>
        <p:nvSpPr>
          <p:cNvPr id="4" name="Slide Number Placeholder 3">
            <a:extLst>
              <a:ext uri="{FF2B5EF4-FFF2-40B4-BE49-F238E27FC236}">
                <a16:creationId xmlns:a16="http://schemas.microsoft.com/office/drawing/2014/main" id="{1E3DCD12-9A30-434D-994F-AED3E8770AF8}"/>
              </a:ext>
            </a:extLst>
          </p:cNvPr>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31467810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452718"/>
            <a:ext cx="10258696" cy="1400530"/>
          </a:xfrm>
        </p:spPr>
        <p:txBody>
          <a:bodyPr/>
          <a:lstStyle/>
          <a:p>
            <a:r>
              <a:rPr lang="en-US" dirty="0"/>
              <a:t>Add Supporting Documentation to the Pre-Approval Report</a:t>
            </a:r>
          </a:p>
        </p:txBody>
      </p:sp>
      <p:sp>
        <p:nvSpPr>
          <p:cNvPr id="3" name="Content Placeholder 2"/>
          <p:cNvSpPr>
            <a:spLocks noGrp="1"/>
          </p:cNvSpPr>
          <p:nvPr>
            <p:ph idx="1"/>
          </p:nvPr>
        </p:nvSpPr>
        <p:spPr/>
        <p:txBody>
          <a:bodyPr>
            <a:normAutofit/>
          </a:bodyPr>
          <a:lstStyle/>
          <a:p>
            <a:r>
              <a:rPr lang="en-US" dirty="0"/>
              <a:t>Click on the Pre-Approval Report Title                                                             (exp. TE.Doughtie.Penney.11.28.2019,Gum.Neck.NC)</a:t>
            </a:r>
          </a:p>
          <a:p>
            <a:r>
              <a:rPr lang="en-US" dirty="0"/>
              <a:t>Scroll to the bottom</a:t>
            </a:r>
          </a:p>
          <a:p>
            <a:r>
              <a:rPr lang="en-US" dirty="0"/>
              <a:t>Click Upload Attachments (see slides #16-17)</a:t>
            </a:r>
          </a:p>
          <a:p>
            <a:r>
              <a:rPr lang="en-US" dirty="0"/>
              <a:t>Pre-Approval Travel Documents:</a:t>
            </a:r>
          </a:p>
          <a:p>
            <a:pPr lvl="1"/>
            <a:r>
              <a:rPr lang="en-US" dirty="0"/>
              <a:t>Departmental Approval</a:t>
            </a:r>
          </a:p>
          <a:p>
            <a:pPr lvl="1"/>
            <a:r>
              <a:rPr lang="en-US" dirty="0"/>
              <a:t>Registration documentation, itineraries, invitations, etc.</a:t>
            </a:r>
          </a:p>
          <a:p>
            <a:pPr lvl="1"/>
            <a:r>
              <a:rPr lang="en-US" dirty="0"/>
              <a:t>Airline documentation</a:t>
            </a:r>
          </a:p>
          <a:p>
            <a:pPr lvl="1"/>
            <a:r>
              <a:rPr lang="en-US" dirty="0"/>
              <a:t>Hotel Reservation Confirmation</a:t>
            </a:r>
          </a:p>
          <a:p>
            <a:pPr lvl="1"/>
            <a:r>
              <a:rPr lang="en-US" dirty="0"/>
              <a:t>Other related travel documents</a:t>
            </a:r>
          </a:p>
          <a:p>
            <a:pPr lvl="1"/>
            <a:endParaRPr lang="en-US" dirty="0"/>
          </a:p>
          <a:p>
            <a:endParaRPr lang="en-US" dirty="0"/>
          </a:p>
        </p:txBody>
      </p:sp>
      <p:sp>
        <p:nvSpPr>
          <p:cNvPr id="5" name="Slide Number Placeholder 4">
            <a:extLst>
              <a:ext uri="{FF2B5EF4-FFF2-40B4-BE49-F238E27FC236}">
                <a16:creationId xmlns:a16="http://schemas.microsoft.com/office/drawing/2014/main" id="{AC7A69BB-8114-4EF8-8EE6-865CBCABFC73}"/>
              </a:ext>
            </a:extLst>
          </p:cNvPr>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2573872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452718"/>
            <a:ext cx="10169660" cy="1400530"/>
          </a:xfrm>
        </p:spPr>
        <p:txBody>
          <a:bodyPr/>
          <a:lstStyle/>
          <a:p>
            <a:r>
              <a:rPr lang="en-US" dirty="0"/>
              <a:t>Submit after all estimated expenses are added to the Pre-Approval Report</a:t>
            </a:r>
          </a:p>
        </p:txBody>
      </p:sp>
      <p:sp>
        <p:nvSpPr>
          <p:cNvPr id="3" name="Content Placeholder 2"/>
          <p:cNvSpPr>
            <a:spLocks noGrp="1"/>
          </p:cNvSpPr>
          <p:nvPr>
            <p:ph idx="1"/>
          </p:nvPr>
        </p:nvSpPr>
        <p:spPr>
          <a:xfrm>
            <a:off x="116582" y="1781637"/>
            <a:ext cx="11593785" cy="4847763"/>
          </a:xfrm>
        </p:spPr>
        <p:txBody>
          <a:bodyPr>
            <a:normAutofit lnSpcReduction="10000"/>
          </a:bodyPr>
          <a:lstStyle/>
          <a:p>
            <a:r>
              <a:rPr lang="en-US" sz="1500" dirty="0"/>
              <a:t>After all Pre-Approval estimated expenses have been added, Click Submit</a:t>
            </a:r>
          </a:p>
          <a:p>
            <a:r>
              <a:rPr lang="en-US" sz="1500" dirty="0"/>
              <a:t>Click Submit for Confirmation</a:t>
            </a:r>
          </a:p>
          <a:p>
            <a:r>
              <a:rPr lang="en-US" sz="1500" dirty="0"/>
              <a:t>The Pre-Approval Report will be listed on the Chrome River Dashboard in the Submitted Section</a:t>
            </a:r>
          </a:p>
          <a:p>
            <a:r>
              <a:rPr lang="en-US" sz="1500" dirty="0"/>
              <a:t>After the Pre-Approval Report is Submitted, the automated electronic approval routing process begins as follows:</a:t>
            </a:r>
          </a:p>
          <a:p>
            <a:pPr lvl="1"/>
            <a:r>
              <a:rPr lang="en-US" sz="1500" dirty="0"/>
              <a:t>Traveler Approval</a:t>
            </a:r>
          </a:p>
          <a:p>
            <a:pPr lvl="1"/>
            <a:r>
              <a:rPr lang="en-US" sz="1500" dirty="0"/>
              <a:t>HR Supervisor Approval</a:t>
            </a:r>
          </a:p>
          <a:p>
            <a:pPr lvl="1"/>
            <a:r>
              <a:rPr lang="en-US" sz="1500" dirty="0"/>
              <a:t>Approval routing based on the business rules built into Chrome River</a:t>
            </a:r>
          </a:p>
          <a:p>
            <a:pPr lvl="1"/>
            <a:r>
              <a:rPr lang="en-US" sz="1500" dirty="0"/>
              <a:t>Approval by the Chrome River Office Staff</a:t>
            </a:r>
          </a:p>
          <a:p>
            <a:pPr lvl="1"/>
            <a:r>
              <a:rPr lang="en-US" sz="1500" dirty="0"/>
              <a:t>Transaction feeds to Banner nightly</a:t>
            </a:r>
          </a:p>
          <a:p>
            <a:r>
              <a:rPr lang="en-US" sz="1500" dirty="0"/>
              <a:t>Automated emails will be sent after each level of approval.  Within the email will be a link for the approver to open and view the Pre-Approval Report or Expense Report.  The approver can approve the Chrome River request within the email.</a:t>
            </a:r>
          </a:p>
          <a:p>
            <a:r>
              <a:rPr lang="en-US" sz="1500" dirty="0"/>
              <a:t>To Track/View the Pre-Approval Report, see slide #13</a:t>
            </a:r>
          </a:p>
          <a:p>
            <a:pPr marL="0" indent="0">
              <a:buNone/>
            </a:pPr>
            <a:r>
              <a:rPr lang="en-US" sz="1500" dirty="0"/>
              <a:t>***Note:  Personal Travel policies will apply as always by removing expenses related to personal days expenses.  Also, attach the completed </a:t>
            </a:r>
            <a:r>
              <a:rPr lang="en-US" sz="1500" dirty="0">
                <a:hlinkClick r:id="rId2"/>
              </a:rPr>
              <a:t>“</a:t>
            </a:r>
            <a:r>
              <a:rPr lang="en-US" sz="1500" dirty="0">
                <a:hlinkClick r:id="rId3"/>
              </a:rPr>
              <a:t>Combined Business and Personal Travel Memo</a:t>
            </a:r>
            <a:r>
              <a:rPr lang="en-US" sz="1500" dirty="0"/>
              <a:t>” located on the </a:t>
            </a:r>
            <a:r>
              <a:rPr lang="en-US" sz="1500" dirty="0">
                <a:hlinkClick r:id="rId4"/>
              </a:rPr>
              <a:t>Travel Office Website. </a:t>
            </a:r>
            <a:endParaRPr lang="en-US" sz="1500" dirty="0"/>
          </a:p>
          <a:p>
            <a:endParaRPr lang="en-US" dirty="0"/>
          </a:p>
        </p:txBody>
      </p:sp>
      <p:sp>
        <p:nvSpPr>
          <p:cNvPr id="6" name="Slide Number Placeholder 5">
            <a:extLst>
              <a:ext uri="{FF2B5EF4-FFF2-40B4-BE49-F238E27FC236}">
                <a16:creationId xmlns:a16="http://schemas.microsoft.com/office/drawing/2014/main" id="{F335F2A5-C27F-4C61-A756-7360AB2712D2}"/>
              </a:ext>
            </a:extLst>
          </p:cNvPr>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471459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Instructions to Create Travel Expense Report and Reconcile ProCard Travel Transactions</a:t>
            </a:r>
          </a:p>
        </p:txBody>
      </p:sp>
      <p:sp>
        <p:nvSpPr>
          <p:cNvPr id="3" name="Content Placeholder 2"/>
          <p:cNvSpPr>
            <a:spLocks noGrp="1"/>
          </p:cNvSpPr>
          <p:nvPr>
            <p:ph idx="1"/>
          </p:nvPr>
        </p:nvSpPr>
        <p:spPr/>
        <p:txBody>
          <a:bodyPr/>
          <a:lstStyle/>
          <a:p>
            <a:endParaRPr lang="en-US" dirty="0"/>
          </a:p>
        </p:txBody>
      </p:sp>
      <p:sp>
        <p:nvSpPr>
          <p:cNvPr id="5" name="Slide Number Placeholder 4">
            <a:extLst>
              <a:ext uri="{FF2B5EF4-FFF2-40B4-BE49-F238E27FC236}">
                <a16:creationId xmlns:a16="http://schemas.microsoft.com/office/drawing/2014/main" id="{CAD25585-B362-4ABF-B204-33C1D35F2100}"/>
              </a:ext>
            </a:extLst>
          </p:cNvPr>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2324529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89ED5F7-8269-4F20-B77F-70D4AA7A9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873202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6E24BC8-F48C-4A5C-960C-3CB2F602A096}"/>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smtClean="0"/>
              <a:pPr>
                <a:spcAft>
                  <a:spcPts val="600"/>
                </a:spcAft>
              </a:pPr>
              <a:t>45</a:t>
            </a:fld>
            <a:endParaRPr lang="en-US" dirty="0"/>
          </a:p>
        </p:txBody>
      </p:sp>
      <p:pic>
        <p:nvPicPr>
          <p:cNvPr id="3" name="Picture 2">
            <a:extLst>
              <a:ext uri="{FF2B5EF4-FFF2-40B4-BE49-F238E27FC236}">
                <a16:creationId xmlns:a16="http://schemas.microsoft.com/office/drawing/2014/main" id="{1DED765B-FA92-49CD-A47F-64CD7172CB29}"/>
              </a:ext>
            </a:extLst>
          </p:cNvPr>
          <p:cNvPicPr>
            <a:picLocks noChangeAspect="1"/>
          </p:cNvPicPr>
          <p:nvPr/>
        </p:nvPicPr>
        <p:blipFill>
          <a:blip r:embed="rId3"/>
          <a:stretch>
            <a:fillRect/>
          </a:stretch>
        </p:blipFill>
        <p:spPr>
          <a:xfrm>
            <a:off x="643466" y="904876"/>
            <a:ext cx="8707813" cy="5145184"/>
          </a:xfrm>
          <a:prstGeom prst="rect">
            <a:avLst/>
          </a:prstGeom>
        </p:spPr>
      </p:pic>
    </p:spTree>
    <p:extLst>
      <p:ext uri="{BB962C8B-B14F-4D97-AF65-F5344CB8AC3E}">
        <p14:creationId xmlns:p14="http://schemas.microsoft.com/office/powerpoint/2010/main" val="1786259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F47A0A-78A9-4184-BE4C-2EE5103155FB}"/>
              </a:ext>
            </a:extLst>
          </p:cNvPr>
          <p:cNvSpPr txBox="1">
            <a:spLocks/>
          </p:cNvSpPr>
          <p:nvPr/>
        </p:nvSpPr>
        <p:spPr>
          <a:xfrm>
            <a:off x="737551" y="452718"/>
            <a:ext cx="9404723" cy="140053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Create New Expense Report for Post Travel</a:t>
            </a:r>
            <a:br>
              <a:rPr lang="en-US" dirty="0"/>
            </a:br>
            <a:endParaRPr lang="en-US" dirty="0"/>
          </a:p>
        </p:txBody>
      </p:sp>
      <p:sp>
        <p:nvSpPr>
          <p:cNvPr id="4" name="Content Placeholder 2">
            <a:extLst>
              <a:ext uri="{FF2B5EF4-FFF2-40B4-BE49-F238E27FC236}">
                <a16:creationId xmlns:a16="http://schemas.microsoft.com/office/drawing/2014/main" id="{050EE8A3-73CE-401E-AC12-2891A9150538}"/>
              </a:ext>
            </a:extLst>
          </p:cNvPr>
          <p:cNvSpPr txBox="1">
            <a:spLocks/>
          </p:cNvSpPr>
          <p:nvPr/>
        </p:nvSpPr>
        <p:spPr>
          <a:xfrm>
            <a:off x="527285" y="1419498"/>
            <a:ext cx="9320848" cy="4629232"/>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spcBef>
                <a:spcPts val="200"/>
              </a:spcBef>
            </a:pPr>
            <a:r>
              <a:rPr lang="en-US" sz="1800" dirty="0"/>
              <a:t>Verify that the correct Employee Traveler’s name is listed in the top right corner</a:t>
            </a:r>
          </a:p>
          <a:p>
            <a:pPr>
              <a:spcBef>
                <a:spcPts val="200"/>
              </a:spcBef>
            </a:pPr>
            <a:r>
              <a:rPr lang="en-US" sz="1800" dirty="0"/>
              <a:t>Click the plus NEW (top right)</a:t>
            </a:r>
          </a:p>
          <a:p>
            <a:pPr>
              <a:spcBef>
                <a:spcPts val="200"/>
              </a:spcBef>
            </a:pPr>
            <a:r>
              <a:rPr lang="en-US" sz="1800" dirty="0"/>
              <a:t>Click New Expense Report</a:t>
            </a:r>
          </a:p>
          <a:p>
            <a:pPr>
              <a:spcBef>
                <a:spcPts val="200"/>
              </a:spcBef>
            </a:pPr>
            <a:r>
              <a:rPr lang="en-US" sz="1800" dirty="0"/>
              <a:t>Click Import Pre-Approval</a:t>
            </a:r>
          </a:p>
          <a:p>
            <a:pPr>
              <a:spcBef>
                <a:spcPts val="200"/>
              </a:spcBef>
            </a:pPr>
            <a:r>
              <a:rPr lang="en-US" sz="1800" dirty="0"/>
              <a:t>Select the Pre-Approval Report from the dropdown</a:t>
            </a:r>
          </a:p>
          <a:p>
            <a:pPr>
              <a:spcBef>
                <a:spcPts val="200"/>
              </a:spcBef>
            </a:pPr>
            <a:r>
              <a:rPr lang="en-US" sz="1800" dirty="0"/>
              <a:t>Click Import</a:t>
            </a:r>
          </a:p>
          <a:p>
            <a:pPr>
              <a:spcBef>
                <a:spcPts val="200"/>
              </a:spcBef>
            </a:pPr>
            <a:r>
              <a:rPr lang="en-US" sz="1800" dirty="0"/>
              <a:t>Select Travel - Employee from the  Report Type dropdown</a:t>
            </a:r>
          </a:p>
          <a:p>
            <a:pPr>
              <a:spcBef>
                <a:spcPts val="200"/>
              </a:spcBef>
            </a:pPr>
            <a:r>
              <a:rPr lang="en-US" sz="1800" dirty="0"/>
              <a:t>Enter Travel Date in the Departure Date Cell and Return Date Cell</a:t>
            </a:r>
          </a:p>
          <a:p>
            <a:pPr>
              <a:spcBef>
                <a:spcPts val="200"/>
              </a:spcBef>
            </a:pPr>
            <a:r>
              <a:rPr lang="en-US" sz="1800" dirty="0"/>
              <a:t>Enter Travel Time in the Departure Time Cell and Return Time Cell</a:t>
            </a:r>
          </a:p>
          <a:p>
            <a:pPr>
              <a:spcBef>
                <a:spcPts val="200"/>
              </a:spcBef>
            </a:pPr>
            <a:r>
              <a:rPr lang="en-US" sz="1800" dirty="0"/>
              <a:t>Verify Travel Type</a:t>
            </a:r>
          </a:p>
          <a:p>
            <a:pPr>
              <a:spcBef>
                <a:spcPts val="200"/>
              </a:spcBef>
            </a:pPr>
            <a:r>
              <a:rPr lang="en-US" sz="1800" dirty="0"/>
              <a:t>Verify Destination</a:t>
            </a:r>
          </a:p>
          <a:p>
            <a:pPr>
              <a:spcBef>
                <a:spcPts val="200"/>
              </a:spcBef>
            </a:pPr>
            <a:r>
              <a:rPr lang="en-US" sz="1800" dirty="0"/>
              <a:t>Click Save</a:t>
            </a:r>
          </a:p>
          <a:p>
            <a:pPr>
              <a:spcBef>
                <a:spcPts val="200"/>
              </a:spcBef>
            </a:pPr>
            <a:endParaRPr lang="en-US" sz="1800" dirty="0"/>
          </a:p>
          <a:p>
            <a:pPr marL="0" indent="0">
              <a:spcBef>
                <a:spcPts val="200"/>
              </a:spcBef>
              <a:buFont typeface="Wingdings 3" charset="2"/>
              <a:buNone/>
            </a:pPr>
            <a:r>
              <a:rPr lang="en-US" sz="1800" dirty="0"/>
              <a:t>***Note: Expense Report ID is created and displayed in the bottom left corner.</a:t>
            </a:r>
          </a:p>
          <a:p>
            <a:endParaRPr lang="en-US" sz="1050" dirty="0"/>
          </a:p>
          <a:p>
            <a:endParaRPr lang="en-US" sz="1050" dirty="0"/>
          </a:p>
        </p:txBody>
      </p:sp>
      <p:pic>
        <p:nvPicPr>
          <p:cNvPr id="5" name="Picture 4">
            <a:extLst>
              <a:ext uri="{FF2B5EF4-FFF2-40B4-BE49-F238E27FC236}">
                <a16:creationId xmlns:a16="http://schemas.microsoft.com/office/drawing/2014/main" id="{6607DF94-65EE-4507-89DC-B8AC8D26AD28}"/>
              </a:ext>
            </a:extLst>
          </p:cNvPr>
          <p:cNvPicPr>
            <a:picLocks noChangeAspect="1"/>
          </p:cNvPicPr>
          <p:nvPr/>
        </p:nvPicPr>
        <p:blipFill>
          <a:blip r:embed="rId2"/>
          <a:stretch>
            <a:fillRect/>
          </a:stretch>
        </p:blipFill>
        <p:spPr>
          <a:xfrm>
            <a:off x="4582871" y="1853248"/>
            <a:ext cx="1209675" cy="628650"/>
          </a:xfrm>
          <a:prstGeom prst="rect">
            <a:avLst/>
          </a:prstGeom>
        </p:spPr>
      </p:pic>
      <p:sp>
        <p:nvSpPr>
          <p:cNvPr id="6" name="Slide Number Placeholder 5">
            <a:extLst>
              <a:ext uri="{FF2B5EF4-FFF2-40B4-BE49-F238E27FC236}">
                <a16:creationId xmlns:a16="http://schemas.microsoft.com/office/drawing/2014/main" id="{51E68BF6-941B-4D95-B1F5-BAC1D5EE8934}"/>
              </a:ext>
            </a:extLst>
          </p:cNvPr>
          <p:cNvSpPr>
            <a:spLocks noGrp="1"/>
          </p:cNvSpPr>
          <p:nvPr>
            <p:ph type="sldNum" sz="quarter" idx="12"/>
          </p:nvPr>
        </p:nvSpPr>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37964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4E22FE-00B1-449C-956F-4D41E9A36B67}"/>
              </a:ext>
            </a:extLst>
          </p:cNvPr>
          <p:cNvSpPr>
            <a:spLocks noGrp="1"/>
          </p:cNvSpPr>
          <p:nvPr>
            <p:ph type="sldNum" sz="quarter" idx="12"/>
          </p:nvPr>
        </p:nvSpPr>
        <p:spPr/>
        <p:txBody>
          <a:bodyPr/>
          <a:lstStyle/>
          <a:p>
            <a:fld id="{D57F1E4F-1CFF-5643-939E-02111984F565}" type="slidenum">
              <a:rPr lang="en-US" smtClean="0"/>
              <a:t>47</a:t>
            </a:fld>
            <a:endParaRPr lang="en-US" dirty="0"/>
          </a:p>
        </p:txBody>
      </p:sp>
      <p:pic>
        <p:nvPicPr>
          <p:cNvPr id="3" name="Picture 2">
            <a:extLst>
              <a:ext uri="{FF2B5EF4-FFF2-40B4-BE49-F238E27FC236}">
                <a16:creationId xmlns:a16="http://schemas.microsoft.com/office/drawing/2014/main" id="{4A92A261-1F40-4F43-8290-C2F619888690}"/>
              </a:ext>
            </a:extLst>
          </p:cNvPr>
          <p:cNvPicPr>
            <a:picLocks noChangeAspect="1"/>
          </p:cNvPicPr>
          <p:nvPr/>
        </p:nvPicPr>
        <p:blipFill>
          <a:blip r:embed="rId2"/>
          <a:stretch>
            <a:fillRect/>
          </a:stretch>
        </p:blipFill>
        <p:spPr>
          <a:xfrm>
            <a:off x="0" y="2037313"/>
            <a:ext cx="12192000" cy="4486423"/>
          </a:xfrm>
          <a:prstGeom prst="rect">
            <a:avLst/>
          </a:prstGeom>
        </p:spPr>
      </p:pic>
      <p:sp>
        <p:nvSpPr>
          <p:cNvPr id="5" name="Title 1">
            <a:extLst>
              <a:ext uri="{FF2B5EF4-FFF2-40B4-BE49-F238E27FC236}">
                <a16:creationId xmlns:a16="http://schemas.microsoft.com/office/drawing/2014/main" id="{01118B65-84D6-468D-AB52-DFAD970BEA99}"/>
              </a:ext>
            </a:extLst>
          </p:cNvPr>
          <p:cNvSpPr txBox="1">
            <a:spLocks/>
          </p:cNvSpPr>
          <p:nvPr/>
        </p:nvSpPr>
        <p:spPr>
          <a:xfrm>
            <a:off x="79614" y="200468"/>
            <a:ext cx="10205209" cy="1689292"/>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200" dirty="0"/>
              <a:t>The imported Pre-Approval Report lists the estimated expenses, with a red triangle.</a:t>
            </a:r>
          </a:p>
          <a:p>
            <a:r>
              <a:rPr lang="en-US" sz="7200" dirty="0"/>
              <a:t>Each transaction requires validation (enter required info, verification of populated FOAPAL, and attachments).  After the required information is provided, a green check is displayed.</a:t>
            </a:r>
          </a:p>
          <a:p>
            <a:endParaRPr lang="en-US" sz="7200" dirty="0"/>
          </a:p>
          <a:p>
            <a:r>
              <a:rPr lang="en-US" sz="7200" dirty="0"/>
              <a:t>Note: The hotel transaction shows a zero balance because Chrome River requires all hotel  expenses to be itemized in addition to the attachment and FOAPAL.</a:t>
            </a:r>
          </a:p>
          <a:p>
            <a:br>
              <a:rPr lang="en-US" dirty="0"/>
            </a:br>
            <a:endParaRPr lang="en-US" dirty="0"/>
          </a:p>
        </p:txBody>
      </p:sp>
      <p:sp>
        <p:nvSpPr>
          <p:cNvPr id="14" name="Arrow: Right 13">
            <a:extLst>
              <a:ext uri="{FF2B5EF4-FFF2-40B4-BE49-F238E27FC236}">
                <a16:creationId xmlns:a16="http://schemas.microsoft.com/office/drawing/2014/main" id="{67A50376-561D-4E5C-95B6-DA332BBCA547}"/>
              </a:ext>
            </a:extLst>
          </p:cNvPr>
          <p:cNvSpPr/>
          <p:nvPr/>
        </p:nvSpPr>
        <p:spPr>
          <a:xfrm>
            <a:off x="8264433" y="3429000"/>
            <a:ext cx="978408" cy="484632"/>
          </a:xfrm>
          <a:prstGeom prst="rightArrow">
            <a:avLst/>
          </a:prstGeom>
        </p:spPr>
        <p:style>
          <a:lnRef idx="2">
            <a:schemeClr val="accent6"/>
          </a:lnRef>
          <a:fillRef idx="1003">
            <a:schemeClr val="dk2"/>
          </a:fillRef>
          <a:effectRef idx="0">
            <a:schemeClr val="accent6"/>
          </a:effectRef>
          <a:fontRef idx="minor">
            <a:schemeClr val="dk1"/>
          </a:fontRef>
        </p:style>
        <p:txBody>
          <a:bodyPr rtlCol="0" anchor="ctr"/>
          <a:lstStyle/>
          <a:p>
            <a:pPr algn="ctr"/>
            <a:endParaRPr lang="en-US" dirty="0">
              <a:ln>
                <a:solidFill>
                  <a:srgbClr val="0070C0"/>
                </a:solidFill>
              </a:ln>
            </a:endParaRPr>
          </a:p>
        </p:txBody>
      </p:sp>
      <p:sp>
        <p:nvSpPr>
          <p:cNvPr id="15" name="Oval 14">
            <a:extLst>
              <a:ext uri="{FF2B5EF4-FFF2-40B4-BE49-F238E27FC236}">
                <a16:creationId xmlns:a16="http://schemas.microsoft.com/office/drawing/2014/main" id="{40B037E6-6693-4355-88FB-12665370C76E}"/>
              </a:ext>
            </a:extLst>
          </p:cNvPr>
          <p:cNvSpPr/>
          <p:nvPr/>
        </p:nvSpPr>
        <p:spPr>
          <a:xfrm>
            <a:off x="9777475" y="3327327"/>
            <a:ext cx="2414525" cy="68797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29EB277-ADD7-417B-B0CF-79F40D8FDE5F}"/>
              </a:ext>
            </a:extLst>
          </p:cNvPr>
          <p:cNvSpPr/>
          <p:nvPr/>
        </p:nvSpPr>
        <p:spPr>
          <a:xfrm>
            <a:off x="0" y="4158343"/>
            <a:ext cx="5808617" cy="68797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4905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01" y="109963"/>
            <a:ext cx="9404723" cy="1400530"/>
          </a:xfrm>
        </p:spPr>
        <p:txBody>
          <a:bodyPr>
            <a:normAutofit/>
          </a:bodyPr>
          <a:lstStyle/>
          <a:p>
            <a:r>
              <a:rPr lang="en-US" sz="4400" dirty="0"/>
              <a:t>Validate Travel Expenses</a:t>
            </a:r>
            <a:br>
              <a:rPr lang="en-US" dirty="0"/>
            </a:br>
            <a:endParaRPr lang="en-US" sz="3100" dirty="0"/>
          </a:p>
        </p:txBody>
      </p:sp>
      <p:sp>
        <p:nvSpPr>
          <p:cNvPr id="3" name="Content Placeholder 2"/>
          <p:cNvSpPr>
            <a:spLocks noGrp="1"/>
          </p:cNvSpPr>
          <p:nvPr>
            <p:ph idx="1"/>
          </p:nvPr>
        </p:nvSpPr>
        <p:spPr>
          <a:xfrm>
            <a:off x="570401" y="1133148"/>
            <a:ext cx="5525599" cy="5614889"/>
          </a:xfrm>
        </p:spPr>
        <p:txBody>
          <a:bodyPr>
            <a:normAutofit lnSpcReduction="10000"/>
          </a:bodyPr>
          <a:lstStyle/>
          <a:p>
            <a:r>
              <a:rPr lang="en-US" dirty="0"/>
              <a:t>Select the expense type </a:t>
            </a:r>
          </a:p>
          <a:p>
            <a:r>
              <a:rPr lang="en-US" dirty="0"/>
              <a:t>Apply ProCard Transactions</a:t>
            </a:r>
          </a:p>
          <a:p>
            <a:r>
              <a:rPr lang="en-US" dirty="0"/>
              <a:t>Enter Amount, Description, required info</a:t>
            </a:r>
          </a:p>
          <a:p>
            <a:r>
              <a:rPr lang="en-US" dirty="0"/>
              <a:t>Verify Allocation (FOAPAL) is correct</a:t>
            </a:r>
          </a:p>
          <a:p>
            <a:r>
              <a:rPr lang="en-US" dirty="0"/>
              <a:t>Add Attachments (slides #16-17)</a:t>
            </a:r>
          </a:p>
          <a:p>
            <a:r>
              <a:rPr lang="en-US" dirty="0"/>
              <a:t>Click Save</a:t>
            </a:r>
          </a:p>
          <a:p>
            <a:endParaRPr lang="en-US" sz="1400" dirty="0"/>
          </a:p>
          <a:p>
            <a:pPr marL="0" indent="0">
              <a:buNone/>
            </a:pPr>
            <a:r>
              <a:rPr lang="en-US" sz="1400" dirty="0"/>
              <a:t>***Note: Mileage is calculated on the official NC state rate.  If the exempted rate is approved, (mostly for 314/315 Funds) create a Miscellaneous Expense for the difference.  Example:  </a:t>
            </a:r>
            <a:r>
              <a:rPr lang="en-US" sz="1400" dirty="0">
                <a:latin typeface="+mn-lt"/>
              </a:rPr>
              <a:t>Dr A has 120 miles for a trip.</a:t>
            </a:r>
          </a:p>
          <a:p>
            <a:pPr marL="0" indent="0">
              <a:buNone/>
            </a:pPr>
            <a:r>
              <a:rPr lang="en-US" sz="1400" dirty="0"/>
              <a:t>Exempted Rate 120 miles @.58 miles = $69.60</a:t>
            </a:r>
          </a:p>
          <a:p>
            <a:pPr marL="0" indent="0">
              <a:buNone/>
            </a:pPr>
            <a:r>
              <a:rPr lang="en-US" sz="1400" dirty="0"/>
              <a:t>NC State Rate   120 miles @.33 miles = $</a:t>
            </a:r>
            <a:r>
              <a:rPr lang="en-US" sz="1400" u="sng" dirty="0"/>
              <a:t>39.60</a:t>
            </a:r>
          </a:p>
          <a:p>
            <a:pPr marL="0" indent="0">
              <a:buNone/>
            </a:pPr>
            <a:r>
              <a:rPr lang="en-US" sz="1400" dirty="0"/>
              <a:t>				Difference           $30.00  </a:t>
            </a:r>
          </a:p>
          <a:p>
            <a:pPr marL="0" indent="0">
              <a:buNone/>
            </a:pPr>
            <a:r>
              <a:rPr lang="en-US" sz="1400" b="1" dirty="0">
                <a:latin typeface="+mn-lt"/>
              </a:rPr>
              <a:t>Two Expenses</a:t>
            </a:r>
          </a:p>
          <a:p>
            <a:pPr marL="0" indent="0">
              <a:buNone/>
            </a:pPr>
            <a:r>
              <a:rPr lang="en-US" sz="1200" dirty="0">
                <a:latin typeface="+mn-lt"/>
              </a:rPr>
              <a:t>Ground Transportation – $39.60</a:t>
            </a:r>
          </a:p>
          <a:p>
            <a:pPr marL="0" indent="0">
              <a:buNone/>
            </a:pPr>
            <a:r>
              <a:rPr lang="en-US" sz="1200" dirty="0"/>
              <a:t>Miscellaneous –               $30.00</a:t>
            </a:r>
          </a:p>
          <a:p>
            <a:pPr marL="0" indent="0">
              <a:buNone/>
            </a:pPr>
            <a:endParaRPr lang="en-US" sz="1200" dirty="0">
              <a:latin typeface="+mn-lt"/>
            </a:endParaRPr>
          </a:p>
          <a:p>
            <a:pPr marL="0" indent="0">
              <a:buNone/>
            </a:pPr>
            <a:endParaRPr lang="en-US" dirty="0"/>
          </a:p>
        </p:txBody>
      </p:sp>
      <p:sp>
        <p:nvSpPr>
          <p:cNvPr id="6" name="Content Placeholder 2"/>
          <p:cNvSpPr txBox="1">
            <a:spLocks/>
          </p:cNvSpPr>
          <p:nvPr/>
        </p:nvSpPr>
        <p:spPr>
          <a:xfrm>
            <a:off x="6239681" y="2292949"/>
            <a:ext cx="5525599" cy="33306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en-US" dirty="0"/>
          </a:p>
        </p:txBody>
      </p:sp>
      <p:pic>
        <p:nvPicPr>
          <p:cNvPr id="4" name="Picture 3"/>
          <p:cNvPicPr>
            <a:picLocks noChangeAspect="1"/>
          </p:cNvPicPr>
          <p:nvPr/>
        </p:nvPicPr>
        <p:blipFill>
          <a:blip r:embed="rId3"/>
          <a:stretch>
            <a:fillRect/>
          </a:stretch>
        </p:blipFill>
        <p:spPr>
          <a:xfrm>
            <a:off x="6400800" y="1905617"/>
            <a:ext cx="5419725" cy="4105275"/>
          </a:xfrm>
          <a:prstGeom prst="rect">
            <a:avLst/>
          </a:prstGeom>
        </p:spPr>
      </p:pic>
      <p:sp>
        <p:nvSpPr>
          <p:cNvPr id="7" name="Slide Number Placeholder 6">
            <a:extLst>
              <a:ext uri="{FF2B5EF4-FFF2-40B4-BE49-F238E27FC236}">
                <a16:creationId xmlns:a16="http://schemas.microsoft.com/office/drawing/2014/main" id="{6F4B0DBF-5D97-4049-9147-B471F06A37AC}"/>
              </a:ext>
            </a:extLst>
          </p:cNvPr>
          <p:cNvSpPr>
            <a:spLocks noGrp="1"/>
          </p:cNvSpPr>
          <p:nvPr>
            <p:ph type="sldNum" sz="quarter" idx="12"/>
          </p:nvPr>
        </p:nvSpPr>
        <p:spPr/>
        <p:txBody>
          <a:bodyPr/>
          <a:lstStyle/>
          <a:p>
            <a:fld id="{D57F1E4F-1CFF-5643-939E-02111984F565}" type="slidenum">
              <a:rPr lang="en-US" smtClean="0"/>
              <a:t>48</a:t>
            </a:fld>
            <a:endParaRPr lang="en-US" dirty="0"/>
          </a:p>
        </p:txBody>
      </p:sp>
    </p:spTree>
    <p:extLst>
      <p:ext uri="{BB962C8B-B14F-4D97-AF65-F5344CB8AC3E}">
        <p14:creationId xmlns:p14="http://schemas.microsoft.com/office/powerpoint/2010/main" val="32874868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03" y="295729"/>
            <a:ext cx="9404723" cy="1400530"/>
          </a:xfrm>
        </p:spPr>
        <p:txBody>
          <a:bodyPr>
            <a:normAutofit/>
          </a:bodyPr>
          <a:lstStyle/>
          <a:p>
            <a:r>
              <a:rPr lang="en-US" dirty="0"/>
              <a:t>Add Air Travel Expense</a:t>
            </a:r>
          </a:p>
        </p:txBody>
      </p:sp>
      <p:sp>
        <p:nvSpPr>
          <p:cNvPr id="3" name="Content Placeholder 2"/>
          <p:cNvSpPr>
            <a:spLocks noGrp="1"/>
          </p:cNvSpPr>
          <p:nvPr>
            <p:ph idx="1"/>
          </p:nvPr>
        </p:nvSpPr>
        <p:spPr>
          <a:xfrm>
            <a:off x="332603" y="1101996"/>
            <a:ext cx="9281374" cy="5756004"/>
          </a:xfrm>
        </p:spPr>
        <p:txBody>
          <a:bodyPr>
            <a:noAutofit/>
          </a:bodyPr>
          <a:lstStyle/>
          <a:p>
            <a:r>
              <a:rPr lang="en-US" dirty="0"/>
              <a:t>APPLY PROCARD TRANSACTIONS</a:t>
            </a:r>
          </a:p>
          <a:p>
            <a:pPr lvl="1"/>
            <a:r>
              <a:rPr lang="en-US" sz="2000" dirty="0"/>
              <a:t>Click Credit Card</a:t>
            </a:r>
          </a:p>
          <a:p>
            <a:pPr lvl="1"/>
            <a:r>
              <a:rPr lang="en-US" sz="2000" dirty="0"/>
              <a:t>Drag and drop</a:t>
            </a:r>
          </a:p>
          <a:p>
            <a:pPr lvl="1"/>
            <a:r>
              <a:rPr lang="en-US" sz="2000" dirty="0"/>
              <a:t>Enter Required Info</a:t>
            </a:r>
          </a:p>
          <a:p>
            <a:pPr lvl="1"/>
            <a:r>
              <a:rPr lang="en-US" sz="2000" dirty="0"/>
              <a:t>Verify Allocation (FOAPAL) is correct</a:t>
            </a:r>
          </a:p>
          <a:p>
            <a:pPr lvl="1"/>
            <a:r>
              <a:rPr lang="en-US" sz="2000" dirty="0"/>
              <a:t>Add Attachments (slides #16-17)</a:t>
            </a:r>
          </a:p>
          <a:p>
            <a:pPr lvl="1"/>
            <a:endParaRPr lang="en-US" sz="2000" dirty="0"/>
          </a:p>
          <a:p>
            <a:r>
              <a:rPr lang="en-US" dirty="0"/>
              <a:t>PROCESS REIMBURSEABLE EXPENSES</a:t>
            </a:r>
          </a:p>
          <a:p>
            <a:pPr lvl="1"/>
            <a:r>
              <a:rPr lang="en-US" sz="2000" dirty="0"/>
              <a:t>Click the Expense Type (Airfare, Baggage Fee, Change Ticket Fee)</a:t>
            </a:r>
          </a:p>
          <a:p>
            <a:pPr lvl="1"/>
            <a:r>
              <a:rPr lang="en-US" sz="2000" dirty="0"/>
              <a:t>Enter Amount, Description, Required Info</a:t>
            </a:r>
          </a:p>
          <a:p>
            <a:pPr lvl="1"/>
            <a:r>
              <a:rPr lang="en-US" sz="2000" dirty="0"/>
              <a:t>Verify Allocation (FOAPAL) is correct</a:t>
            </a:r>
          </a:p>
          <a:p>
            <a:pPr lvl="1"/>
            <a:r>
              <a:rPr lang="en-US" sz="2000" dirty="0"/>
              <a:t>Add Attachments (slides #16-17)</a:t>
            </a:r>
          </a:p>
          <a:p>
            <a:pPr lvl="1"/>
            <a:r>
              <a:rPr lang="en-US" sz="2000" dirty="0"/>
              <a:t>Click Save</a:t>
            </a:r>
          </a:p>
        </p:txBody>
      </p:sp>
      <p:pic>
        <p:nvPicPr>
          <p:cNvPr id="4" name="Picture 3">
            <a:extLst>
              <a:ext uri="{FF2B5EF4-FFF2-40B4-BE49-F238E27FC236}">
                <a16:creationId xmlns:a16="http://schemas.microsoft.com/office/drawing/2014/main" id="{528E0879-1CDA-43F5-BEE2-381E5C465DDD}"/>
              </a:ext>
            </a:extLst>
          </p:cNvPr>
          <p:cNvPicPr>
            <a:picLocks noChangeAspect="1"/>
          </p:cNvPicPr>
          <p:nvPr/>
        </p:nvPicPr>
        <p:blipFill>
          <a:blip r:embed="rId3"/>
          <a:stretch>
            <a:fillRect/>
          </a:stretch>
        </p:blipFill>
        <p:spPr>
          <a:xfrm>
            <a:off x="6842779" y="1151124"/>
            <a:ext cx="1333500" cy="1447800"/>
          </a:xfrm>
          <a:prstGeom prst="rect">
            <a:avLst/>
          </a:prstGeom>
        </p:spPr>
      </p:pic>
      <p:sp>
        <p:nvSpPr>
          <p:cNvPr id="6" name="Slide Number Placeholder 5">
            <a:extLst>
              <a:ext uri="{FF2B5EF4-FFF2-40B4-BE49-F238E27FC236}">
                <a16:creationId xmlns:a16="http://schemas.microsoft.com/office/drawing/2014/main" id="{4612C6D5-8427-40B7-9A5C-55BDA92318FE}"/>
              </a:ext>
            </a:extLst>
          </p:cNvPr>
          <p:cNvSpPr>
            <a:spLocks noGrp="1"/>
          </p:cNvSpPr>
          <p:nvPr>
            <p:ph type="sldNum" sz="quarter" idx="12"/>
          </p:nvPr>
        </p:nvSpPr>
        <p:spPr/>
        <p:txBody>
          <a:bodyPr/>
          <a:lstStyle/>
          <a:p>
            <a:fld id="{D57F1E4F-1CFF-5643-939E-02111984F565}" type="slidenum">
              <a:rPr lang="en-US" smtClean="0"/>
              <a:t>49</a:t>
            </a:fld>
            <a:endParaRPr lang="en-US" dirty="0"/>
          </a:p>
        </p:txBody>
      </p:sp>
    </p:spTree>
    <p:extLst>
      <p:ext uri="{BB962C8B-B14F-4D97-AF65-F5344CB8AC3E}">
        <p14:creationId xmlns:p14="http://schemas.microsoft.com/office/powerpoint/2010/main" val="12493647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1" y="130500"/>
            <a:ext cx="9404723" cy="1400530"/>
          </a:xfrm>
        </p:spPr>
        <p:txBody>
          <a:bodyPr/>
          <a:lstStyle/>
          <a:p>
            <a:r>
              <a:rPr lang="en-US" dirty="0"/>
              <a:t>Chrome River Timeline</a:t>
            </a:r>
            <a:br>
              <a:rPr lang="en-US" dirty="0"/>
            </a:br>
            <a:r>
              <a:rPr lang="en-US" dirty="0"/>
              <a:t>GO LIVE , TBA</a:t>
            </a:r>
            <a:br>
              <a:rPr lang="en-US" dirty="0"/>
            </a:br>
            <a:endParaRPr lang="en-US" dirty="0"/>
          </a:p>
        </p:txBody>
      </p:sp>
      <p:sp>
        <p:nvSpPr>
          <p:cNvPr id="3" name="Content Placeholder 2"/>
          <p:cNvSpPr>
            <a:spLocks noGrp="1"/>
          </p:cNvSpPr>
          <p:nvPr>
            <p:ph idx="1"/>
          </p:nvPr>
        </p:nvSpPr>
        <p:spPr>
          <a:xfrm>
            <a:off x="496389" y="1794095"/>
            <a:ext cx="9327042" cy="4933405"/>
          </a:xfrm>
        </p:spPr>
        <p:txBody>
          <a:bodyPr>
            <a:normAutofit fontScale="70000" lnSpcReduction="20000"/>
          </a:bodyPr>
          <a:lstStyle/>
          <a:p>
            <a:pPr marL="0" indent="0">
              <a:buNone/>
            </a:pPr>
            <a:r>
              <a:rPr lang="en-US" b="1" dirty="0"/>
              <a:t>Travel</a:t>
            </a:r>
            <a:endParaRPr lang="en-US" dirty="0"/>
          </a:p>
          <a:p>
            <a:pPr lvl="0"/>
            <a:r>
              <a:rPr lang="en-US" dirty="0"/>
              <a:t>Pre-Approvals and Expense Reimbursements for TBA Travel Dates can be processed in the current online system. </a:t>
            </a:r>
          </a:p>
          <a:p>
            <a:pPr lvl="0"/>
            <a:r>
              <a:rPr lang="en-US" dirty="0"/>
              <a:t>Pre-Approvals for TBA Travel Dates can be used by scanning the Pre-Approval documentation and attaching the file to the Chrome River Expense Report.</a:t>
            </a:r>
          </a:p>
          <a:p>
            <a:pPr lvl="0"/>
            <a:r>
              <a:rPr lang="en-US" dirty="0"/>
              <a:t>Expense Reimbursements for TBA Travel Dates will be processed in Chrome River.</a:t>
            </a:r>
          </a:p>
          <a:p>
            <a:pPr lvl="0"/>
            <a:r>
              <a:rPr lang="en-US" dirty="0"/>
              <a:t>Pre-Approvals and Expense Reimbursements for TBA must be processed in Chrome River.  </a:t>
            </a:r>
          </a:p>
          <a:p>
            <a:pPr marL="0" indent="0">
              <a:buNone/>
            </a:pPr>
            <a:endParaRPr lang="en-US" b="1" dirty="0"/>
          </a:p>
          <a:p>
            <a:pPr marL="0" indent="0">
              <a:buNone/>
            </a:pPr>
            <a:r>
              <a:rPr lang="en-US" b="1" dirty="0"/>
              <a:t>ProCard</a:t>
            </a:r>
            <a:endParaRPr lang="en-US" dirty="0"/>
          </a:p>
          <a:p>
            <a:pPr lvl="0"/>
            <a:r>
              <a:rPr lang="en-US" dirty="0"/>
              <a:t>ProCard transactions posted TBA and before will be reconciled in the current online travel system using WORKS and a paper statement.</a:t>
            </a:r>
          </a:p>
          <a:p>
            <a:pPr lvl="0"/>
            <a:r>
              <a:rPr lang="en-US" dirty="0"/>
              <a:t>ProCard transactions posted TBA and after will be processed in Chrome River.</a:t>
            </a:r>
          </a:p>
          <a:p>
            <a:pPr lvl="0"/>
            <a:endParaRPr lang="en-US" dirty="0"/>
          </a:p>
          <a:p>
            <a:pPr marL="0" indent="0">
              <a:buNone/>
            </a:pPr>
            <a:r>
              <a:rPr lang="en-US" b="1" dirty="0"/>
              <a:t>Blanket Travel</a:t>
            </a:r>
            <a:endParaRPr lang="en-US" dirty="0"/>
          </a:p>
          <a:p>
            <a:pPr lvl="0"/>
            <a:r>
              <a:rPr lang="en-US" dirty="0"/>
              <a:t>Beginning TBA create Pre-Approval Reports for Blanket Travel in Chrome River.</a:t>
            </a:r>
          </a:p>
          <a:p>
            <a:pPr lvl="0"/>
            <a:r>
              <a:rPr lang="en-US" dirty="0"/>
              <a:t>Blanket Travel in current online systems is valid thru TBA.</a:t>
            </a:r>
          </a:p>
          <a:p>
            <a:pPr lvl="0"/>
            <a:r>
              <a:rPr lang="en-US" dirty="0"/>
              <a:t>Blanket Travel beginning TBA and forward will be processed in Chrome River.</a:t>
            </a:r>
            <a:r>
              <a:rPr lang="en-US" b="1" dirty="0"/>
              <a:t> </a:t>
            </a:r>
            <a:endParaRPr lang="en-US" dirty="0"/>
          </a:p>
          <a:p>
            <a:pPr lvl="0"/>
            <a:endParaRPr lang="en-US" dirty="0"/>
          </a:p>
          <a:p>
            <a:endParaRPr lang="en-US" dirty="0"/>
          </a:p>
        </p:txBody>
      </p:sp>
      <p:sp>
        <p:nvSpPr>
          <p:cNvPr id="5" name="Slide Number Placeholder 4">
            <a:extLst>
              <a:ext uri="{FF2B5EF4-FFF2-40B4-BE49-F238E27FC236}">
                <a16:creationId xmlns:a16="http://schemas.microsoft.com/office/drawing/2014/main" id="{5331B489-DCB7-424C-9AA2-29204076FD32}"/>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7517446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4E22FE-00B1-449C-956F-4D41E9A36B67}"/>
              </a:ext>
            </a:extLst>
          </p:cNvPr>
          <p:cNvSpPr>
            <a:spLocks noGrp="1"/>
          </p:cNvSpPr>
          <p:nvPr>
            <p:ph type="sldNum" sz="quarter" idx="12"/>
          </p:nvPr>
        </p:nvSpPr>
        <p:spPr/>
        <p:txBody>
          <a:bodyPr/>
          <a:lstStyle/>
          <a:p>
            <a:fld id="{D57F1E4F-1CFF-5643-939E-02111984F565}" type="slidenum">
              <a:rPr lang="en-US" smtClean="0"/>
              <a:t>50</a:t>
            </a:fld>
            <a:endParaRPr lang="en-US" dirty="0"/>
          </a:p>
        </p:txBody>
      </p:sp>
      <p:sp>
        <p:nvSpPr>
          <p:cNvPr id="5" name="Title 1">
            <a:extLst>
              <a:ext uri="{FF2B5EF4-FFF2-40B4-BE49-F238E27FC236}">
                <a16:creationId xmlns:a16="http://schemas.microsoft.com/office/drawing/2014/main" id="{01118B65-84D6-468D-AB52-DFAD970BEA99}"/>
              </a:ext>
            </a:extLst>
          </p:cNvPr>
          <p:cNvSpPr txBox="1">
            <a:spLocks/>
          </p:cNvSpPr>
          <p:nvPr/>
        </p:nvSpPr>
        <p:spPr>
          <a:xfrm>
            <a:off x="306037" y="363151"/>
            <a:ext cx="9404723" cy="140053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dirty="0"/>
            </a:br>
            <a:endParaRPr lang="en-US" dirty="0"/>
          </a:p>
        </p:txBody>
      </p:sp>
      <p:sp>
        <p:nvSpPr>
          <p:cNvPr id="8" name="Title 1">
            <a:extLst>
              <a:ext uri="{FF2B5EF4-FFF2-40B4-BE49-F238E27FC236}">
                <a16:creationId xmlns:a16="http://schemas.microsoft.com/office/drawing/2014/main" id="{E5455861-F6F3-405A-AC65-8EBEABAB736A}"/>
              </a:ext>
            </a:extLst>
          </p:cNvPr>
          <p:cNvSpPr txBox="1">
            <a:spLocks/>
          </p:cNvSpPr>
          <p:nvPr/>
        </p:nvSpPr>
        <p:spPr>
          <a:xfrm>
            <a:off x="192824" y="159045"/>
            <a:ext cx="10159716" cy="1400530"/>
          </a:xfrm>
          <a:prstGeom prst="rect">
            <a:avLst/>
          </a:prstGeom>
        </p:spPr>
        <p:txBody>
          <a:bodyPr vert="horz" lIns="91440" tIns="45720" rIns="91440" bIns="45720" rtlCol="0" anchor="t">
            <a:normAutofit fontScale="3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dirty="0"/>
              <a:t>After the required information is provided, a green check is displayed beside the expense. In this example, the airfare was paid by ProCard prior to the travel date.  The other expenses will be deleted from this Expense Report; however, the remaining transactions will import on the next Expense Report.</a:t>
            </a:r>
            <a:br>
              <a:rPr lang="en-US" dirty="0"/>
            </a:br>
            <a:endParaRPr lang="en-US" dirty="0"/>
          </a:p>
        </p:txBody>
      </p:sp>
      <p:pic>
        <p:nvPicPr>
          <p:cNvPr id="6" name="Picture 5">
            <a:extLst>
              <a:ext uri="{FF2B5EF4-FFF2-40B4-BE49-F238E27FC236}">
                <a16:creationId xmlns:a16="http://schemas.microsoft.com/office/drawing/2014/main" id="{544178D7-6043-4D74-84EF-EA887BB6F454}"/>
              </a:ext>
            </a:extLst>
          </p:cNvPr>
          <p:cNvPicPr>
            <a:picLocks noChangeAspect="1"/>
          </p:cNvPicPr>
          <p:nvPr/>
        </p:nvPicPr>
        <p:blipFill>
          <a:blip r:embed="rId2"/>
          <a:stretch>
            <a:fillRect/>
          </a:stretch>
        </p:blipFill>
        <p:spPr>
          <a:xfrm>
            <a:off x="76200" y="1191029"/>
            <a:ext cx="12039600" cy="5234738"/>
          </a:xfrm>
          <a:prstGeom prst="rect">
            <a:avLst/>
          </a:prstGeom>
        </p:spPr>
      </p:pic>
      <p:sp>
        <p:nvSpPr>
          <p:cNvPr id="11" name="Oval 10">
            <a:extLst>
              <a:ext uri="{FF2B5EF4-FFF2-40B4-BE49-F238E27FC236}">
                <a16:creationId xmlns:a16="http://schemas.microsoft.com/office/drawing/2014/main" id="{987A7B97-ED5B-4EDC-86FF-A4F41EF71953}"/>
              </a:ext>
            </a:extLst>
          </p:cNvPr>
          <p:cNvSpPr/>
          <p:nvPr/>
        </p:nvSpPr>
        <p:spPr>
          <a:xfrm>
            <a:off x="4888737" y="2387453"/>
            <a:ext cx="2414525" cy="68797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E0622388-EAFF-4A44-BDEB-B4B5695FBA8B}"/>
              </a:ext>
            </a:extLst>
          </p:cNvPr>
          <p:cNvSpPr txBox="1">
            <a:spLocks/>
          </p:cNvSpPr>
          <p:nvPr/>
        </p:nvSpPr>
        <p:spPr>
          <a:xfrm>
            <a:off x="192824" y="6425767"/>
            <a:ext cx="10159716" cy="4322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Delete each expense by clicking the expense and clicking Delete two times.</a:t>
            </a:r>
          </a:p>
        </p:txBody>
      </p:sp>
    </p:spTree>
    <p:extLst>
      <p:ext uri="{BB962C8B-B14F-4D97-AF65-F5344CB8AC3E}">
        <p14:creationId xmlns:p14="http://schemas.microsoft.com/office/powerpoint/2010/main" val="3286280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4E22FE-00B1-449C-956F-4D41E9A36B67}"/>
              </a:ext>
            </a:extLst>
          </p:cNvPr>
          <p:cNvSpPr>
            <a:spLocks noGrp="1"/>
          </p:cNvSpPr>
          <p:nvPr>
            <p:ph type="sldNum" sz="quarter" idx="12"/>
          </p:nvPr>
        </p:nvSpPr>
        <p:spPr/>
        <p:txBody>
          <a:bodyPr/>
          <a:lstStyle/>
          <a:p>
            <a:fld id="{D57F1E4F-1CFF-5643-939E-02111984F565}" type="slidenum">
              <a:rPr lang="en-US" smtClean="0"/>
              <a:t>51</a:t>
            </a:fld>
            <a:endParaRPr lang="en-US" dirty="0"/>
          </a:p>
        </p:txBody>
      </p:sp>
      <p:sp>
        <p:nvSpPr>
          <p:cNvPr id="5" name="Title 1">
            <a:extLst>
              <a:ext uri="{FF2B5EF4-FFF2-40B4-BE49-F238E27FC236}">
                <a16:creationId xmlns:a16="http://schemas.microsoft.com/office/drawing/2014/main" id="{01118B65-84D6-468D-AB52-DFAD970BEA99}"/>
              </a:ext>
            </a:extLst>
          </p:cNvPr>
          <p:cNvSpPr txBox="1">
            <a:spLocks/>
          </p:cNvSpPr>
          <p:nvPr/>
        </p:nvSpPr>
        <p:spPr>
          <a:xfrm>
            <a:off x="306037" y="363151"/>
            <a:ext cx="9404723" cy="140053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US" dirty="0"/>
            </a:br>
            <a:endParaRPr lang="en-US" dirty="0"/>
          </a:p>
        </p:txBody>
      </p:sp>
      <p:sp>
        <p:nvSpPr>
          <p:cNvPr id="8" name="Title 1">
            <a:extLst>
              <a:ext uri="{FF2B5EF4-FFF2-40B4-BE49-F238E27FC236}">
                <a16:creationId xmlns:a16="http://schemas.microsoft.com/office/drawing/2014/main" id="{E5455861-F6F3-405A-AC65-8EBEABAB736A}"/>
              </a:ext>
            </a:extLst>
          </p:cNvPr>
          <p:cNvSpPr txBox="1">
            <a:spLocks/>
          </p:cNvSpPr>
          <p:nvPr/>
        </p:nvSpPr>
        <p:spPr>
          <a:xfrm>
            <a:off x="192824" y="159045"/>
            <a:ext cx="10159716" cy="1400530"/>
          </a:xfrm>
          <a:prstGeom prst="rect">
            <a:avLst/>
          </a:prstGeom>
        </p:spPr>
        <p:txBody>
          <a:bodyPr vert="horz" lIns="91440" tIns="45720" rIns="91440" bIns="45720" rtlCol="0" anchor="t">
            <a:normAutofit fontScale="47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dirty="0"/>
              <a:t>The green check is displayed and all other expenses are deleted.  This Expense Report is now ready to be submitted.</a:t>
            </a:r>
            <a:br>
              <a:rPr lang="en-US" dirty="0"/>
            </a:br>
            <a:endParaRPr lang="en-US" dirty="0"/>
          </a:p>
        </p:txBody>
      </p:sp>
      <p:pic>
        <p:nvPicPr>
          <p:cNvPr id="3" name="Picture 2">
            <a:extLst>
              <a:ext uri="{FF2B5EF4-FFF2-40B4-BE49-F238E27FC236}">
                <a16:creationId xmlns:a16="http://schemas.microsoft.com/office/drawing/2014/main" id="{EEC1C0AA-6640-47C1-839C-03A28430662F}"/>
              </a:ext>
            </a:extLst>
          </p:cNvPr>
          <p:cNvPicPr>
            <a:picLocks noChangeAspect="1"/>
          </p:cNvPicPr>
          <p:nvPr/>
        </p:nvPicPr>
        <p:blipFill>
          <a:blip r:embed="rId2"/>
          <a:stretch>
            <a:fillRect/>
          </a:stretch>
        </p:blipFill>
        <p:spPr>
          <a:xfrm>
            <a:off x="1315811" y="1559575"/>
            <a:ext cx="5442041" cy="5058398"/>
          </a:xfrm>
          <a:prstGeom prst="rect">
            <a:avLst/>
          </a:prstGeom>
        </p:spPr>
      </p:pic>
      <p:sp>
        <p:nvSpPr>
          <p:cNvPr id="9" name="Oval 8">
            <a:extLst>
              <a:ext uri="{FF2B5EF4-FFF2-40B4-BE49-F238E27FC236}">
                <a16:creationId xmlns:a16="http://schemas.microsoft.com/office/drawing/2014/main" id="{4A103563-6DC9-470B-A002-5F2C08E26E15}"/>
              </a:ext>
            </a:extLst>
          </p:cNvPr>
          <p:cNvSpPr/>
          <p:nvPr/>
        </p:nvSpPr>
        <p:spPr>
          <a:xfrm>
            <a:off x="2444221" y="5929996"/>
            <a:ext cx="2414525" cy="68797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CCB933E7-8E98-4C89-BFE8-BCCF7474C357}"/>
              </a:ext>
            </a:extLst>
          </p:cNvPr>
          <p:cNvSpPr/>
          <p:nvPr/>
        </p:nvSpPr>
        <p:spPr>
          <a:xfrm>
            <a:off x="7088582" y="4088774"/>
            <a:ext cx="4102157" cy="2104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NOTE:  Verify the Total Pay Me Amount.                     In this example the airfare was paid by ProCard. </a:t>
            </a:r>
          </a:p>
        </p:txBody>
      </p:sp>
      <p:cxnSp>
        <p:nvCxnSpPr>
          <p:cNvPr id="17" name="Straight Arrow Connector 16">
            <a:extLst>
              <a:ext uri="{FF2B5EF4-FFF2-40B4-BE49-F238E27FC236}">
                <a16:creationId xmlns:a16="http://schemas.microsoft.com/office/drawing/2014/main" id="{A04F29E8-B6A3-43D4-B854-D93A7524899E}"/>
              </a:ext>
            </a:extLst>
          </p:cNvPr>
          <p:cNvCxnSpPr/>
          <p:nvPr/>
        </p:nvCxnSpPr>
        <p:spPr>
          <a:xfrm flipH="1">
            <a:off x="4336869" y="5329646"/>
            <a:ext cx="3291840" cy="957943"/>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91530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06429" cy="1400530"/>
          </a:xfrm>
        </p:spPr>
        <p:txBody>
          <a:bodyPr>
            <a:normAutofit/>
          </a:bodyPr>
          <a:lstStyle/>
          <a:p>
            <a:r>
              <a:rPr lang="en-US" dirty="0"/>
              <a:t>Add Ground Transportation Expense</a:t>
            </a:r>
          </a:p>
        </p:txBody>
      </p:sp>
      <p:sp>
        <p:nvSpPr>
          <p:cNvPr id="3" name="Content Placeholder 2"/>
          <p:cNvSpPr>
            <a:spLocks noGrp="1"/>
          </p:cNvSpPr>
          <p:nvPr>
            <p:ph idx="1"/>
          </p:nvPr>
        </p:nvSpPr>
        <p:spPr>
          <a:xfrm>
            <a:off x="1103312" y="1367246"/>
            <a:ext cx="8946541" cy="4881153"/>
          </a:xfrm>
        </p:spPr>
        <p:txBody>
          <a:bodyPr>
            <a:normAutofit fontScale="85000" lnSpcReduction="20000"/>
          </a:bodyPr>
          <a:lstStyle/>
          <a:p>
            <a:r>
              <a:rPr lang="en-US" dirty="0"/>
              <a:t>APPLY PROCARD TRANSACTIONS</a:t>
            </a:r>
          </a:p>
          <a:p>
            <a:pPr lvl="1"/>
            <a:r>
              <a:rPr lang="en-US" sz="2000" dirty="0"/>
              <a:t>Click Credit Card</a:t>
            </a:r>
          </a:p>
          <a:p>
            <a:pPr lvl="1"/>
            <a:r>
              <a:rPr lang="en-US" sz="2000" dirty="0"/>
              <a:t>Drag and drop</a:t>
            </a:r>
          </a:p>
          <a:p>
            <a:pPr lvl="1"/>
            <a:r>
              <a:rPr lang="en-US" sz="2000" dirty="0"/>
              <a:t>Enter Required Info</a:t>
            </a:r>
          </a:p>
          <a:p>
            <a:pPr lvl="1"/>
            <a:r>
              <a:rPr lang="en-US" sz="2000" dirty="0"/>
              <a:t>Verify Allocation (FOAPAL) is correct</a:t>
            </a:r>
          </a:p>
          <a:p>
            <a:pPr lvl="1"/>
            <a:r>
              <a:rPr lang="en-US" sz="2000" dirty="0"/>
              <a:t>Add Attachments (slides #16-17)</a:t>
            </a:r>
          </a:p>
          <a:p>
            <a:endParaRPr lang="en-US" dirty="0"/>
          </a:p>
          <a:p>
            <a:r>
              <a:rPr lang="en-US" dirty="0"/>
              <a:t>PROCESS REIMBURSEABLE EXPENSES</a:t>
            </a:r>
          </a:p>
          <a:p>
            <a:pPr lvl="1"/>
            <a:r>
              <a:rPr lang="en-US" sz="2000" dirty="0"/>
              <a:t>Click the Ground Transportation Tile</a:t>
            </a:r>
          </a:p>
          <a:p>
            <a:pPr lvl="1"/>
            <a:r>
              <a:rPr lang="en-US" sz="2000" dirty="0"/>
              <a:t>Select the Ground Transportation Expense Type</a:t>
            </a:r>
          </a:p>
          <a:p>
            <a:pPr lvl="1"/>
            <a:r>
              <a:rPr lang="en-US" sz="2000" dirty="0"/>
              <a:t>Enter Amount, Description, Required Info</a:t>
            </a:r>
          </a:p>
          <a:p>
            <a:pPr lvl="1"/>
            <a:r>
              <a:rPr lang="en-US" sz="2000" dirty="0"/>
              <a:t>Verify Allocation (FOAPAL) is correct</a:t>
            </a:r>
          </a:p>
          <a:p>
            <a:pPr lvl="1"/>
            <a:r>
              <a:rPr lang="en-US" sz="2000" dirty="0"/>
              <a:t>Add Attachments (slides #16-17)</a:t>
            </a:r>
          </a:p>
          <a:p>
            <a:pPr lvl="1"/>
            <a:r>
              <a:rPr lang="en-US" sz="2000" dirty="0"/>
              <a:t>Click Save</a:t>
            </a:r>
            <a:endParaRPr lang="en-US" dirty="0"/>
          </a:p>
        </p:txBody>
      </p:sp>
      <p:pic>
        <p:nvPicPr>
          <p:cNvPr id="6" name="Picture 5"/>
          <p:cNvPicPr>
            <a:picLocks noChangeAspect="1"/>
          </p:cNvPicPr>
          <p:nvPr/>
        </p:nvPicPr>
        <p:blipFill>
          <a:blip r:embed="rId3"/>
          <a:stretch>
            <a:fillRect/>
          </a:stretch>
        </p:blipFill>
        <p:spPr>
          <a:xfrm>
            <a:off x="6870653" y="1367246"/>
            <a:ext cx="1562100" cy="1581150"/>
          </a:xfrm>
          <a:prstGeom prst="rect">
            <a:avLst/>
          </a:prstGeom>
        </p:spPr>
      </p:pic>
      <p:sp>
        <p:nvSpPr>
          <p:cNvPr id="4" name="Slide Number Placeholder 3">
            <a:extLst>
              <a:ext uri="{FF2B5EF4-FFF2-40B4-BE49-F238E27FC236}">
                <a16:creationId xmlns:a16="http://schemas.microsoft.com/office/drawing/2014/main" id="{14E971D9-CB50-490B-AEE6-E2278793208B}"/>
              </a:ext>
            </a:extLst>
          </p:cNvPr>
          <p:cNvSpPr>
            <a:spLocks noGrp="1"/>
          </p:cNvSpPr>
          <p:nvPr>
            <p:ph type="sldNum" sz="quarter" idx="12"/>
          </p:nvPr>
        </p:nvSpPr>
        <p:spPr/>
        <p:txBody>
          <a:bodyPr/>
          <a:lstStyle/>
          <a:p>
            <a:fld id="{D57F1E4F-1CFF-5643-939E-02111984F565}" type="slidenum">
              <a:rPr lang="en-US" smtClean="0"/>
              <a:t>52</a:t>
            </a:fld>
            <a:endParaRPr lang="en-US" dirty="0"/>
          </a:p>
        </p:txBody>
      </p:sp>
    </p:spTree>
    <p:extLst>
      <p:ext uri="{BB962C8B-B14F-4D97-AF65-F5344CB8AC3E}">
        <p14:creationId xmlns:p14="http://schemas.microsoft.com/office/powerpoint/2010/main" val="8257881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 Hotel Expense</a:t>
            </a:r>
          </a:p>
        </p:txBody>
      </p:sp>
      <p:sp>
        <p:nvSpPr>
          <p:cNvPr id="3" name="Content Placeholder 2"/>
          <p:cNvSpPr>
            <a:spLocks noGrp="1"/>
          </p:cNvSpPr>
          <p:nvPr>
            <p:ph idx="1"/>
          </p:nvPr>
        </p:nvSpPr>
        <p:spPr>
          <a:xfrm>
            <a:off x="344405" y="1132114"/>
            <a:ext cx="9706429" cy="5564777"/>
          </a:xfrm>
        </p:spPr>
        <p:txBody>
          <a:bodyPr>
            <a:noAutofit/>
          </a:bodyPr>
          <a:lstStyle/>
          <a:p>
            <a:r>
              <a:rPr lang="en-US" sz="1600" b="1" dirty="0"/>
              <a:t>APPLY PROCARD TRANSACTIONS</a:t>
            </a:r>
          </a:p>
          <a:p>
            <a:pPr lvl="1"/>
            <a:r>
              <a:rPr lang="en-US" sz="1600" dirty="0"/>
              <a:t>Click Credit Card</a:t>
            </a:r>
          </a:p>
          <a:p>
            <a:pPr lvl="1"/>
            <a:r>
              <a:rPr lang="en-US" sz="1600" dirty="0"/>
              <a:t>Drag and Attach </a:t>
            </a:r>
          </a:p>
          <a:p>
            <a:pPr lvl="1"/>
            <a:r>
              <a:rPr lang="en-US" sz="1600" dirty="0"/>
              <a:t>Select Merchant</a:t>
            </a:r>
          </a:p>
          <a:p>
            <a:pPr lvl="1"/>
            <a:r>
              <a:rPr lang="en-US" sz="1600" dirty="0"/>
              <a:t>Itemize and Save  </a:t>
            </a:r>
            <a:r>
              <a:rPr lang="en-US" sz="1600" dirty="0">
                <a:hlinkClick r:id="rId3"/>
              </a:rPr>
              <a:t>Chrome River Office Video: How to Itemize a Hotel Receipt</a:t>
            </a:r>
            <a:endParaRPr lang="en-US" sz="1600" dirty="0"/>
          </a:p>
          <a:p>
            <a:pPr lvl="1"/>
            <a:r>
              <a:rPr lang="en-US" sz="1600" dirty="0"/>
              <a:t>Verify Allocation (FOAPAL) is correct</a:t>
            </a:r>
          </a:p>
          <a:p>
            <a:pPr lvl="1"/>
            <a:r>
              <a:rPr lang="en-US" sz="1600" dirty="0"/>
              <a:t>Add Attachments (slides #16-17)</a:t>
            </a:r>
          </a:p>
          <a:p>
            <a:pPr marL="457200" lvl="1" indent="0">
              <a:buNone/>
            </a:pPr>
            <a:endParaRPr lang="en-US" sz="1600" dirty="0"/>
          </a:p>
          <a:p>
            <a:r>
              <a:rPr lang="en-US" sz="1600" b="1" dirty="0"/>
              <a:t>PROCESS REIMBURSEABLE EXPENSES</a:t>
            </a:r>
          </a:p>
          <a:p>
            <a:pPr lvl="1"/>
            <a:r>
              <a:rPr lang="en-US" sz="1600" dirty="0"/>
              <a:t>Click the Expense Type </a:t>
            </a:r>
          </a:p>
          <a:p>
            <a:pPr lvl="1"/>
            <a:r>
              <a:rPr lang="en-US" sz="1600" dirty="0"/>
              <a:t>Enter Amount, Description, Required Info</a:t>
            </a:r>
          </a:p>
          <a:p>
            <a:pPr lvl="1"/>
            <a:r>
              <a:rPr lang="en-US" sz="1600" dirty="0"/>
              <a:t>Itemize and Save  </a:t>
            </a:r>
            <a:r>
              <a:rPr lang="en-US" sz="1600" dirty="0">
                <a:hlinkClick r:id="rId3"/>
              </a:rPr>
              <a:t>Chrome River Office Video: How to Itemize a Hotel Receipt</a:t>
            </a:r>
            <a:endParaRPr lang="en-US" sz="1600" dirty="0"/>
          </a:p>
          <a:p>
            <a:pPr lvl="1"/>
            <a:r>
              <a:rPr lang="en-US" sz="1600" dirty="0"/>
              <a:t>Verify Allocation (FOAPAL) is correct</a:t>
            </a:r>
          </a:p>
          <a:p>
            <a:pPr lvl="1"/>
            <a:r>
              <a:rPr lang="en-US" sz="1600" dirty="0"/>
              <a:t>Add Attachments (slides #16-17)</a:t>
            </a:r>
          </a:p>
          <a:p>
            <a:pPr lvl="1"/>
            <a:r>
              <a:rPr lang="en-US" sz="1600" dirty="0"/>
              <a:t>Click Save</a:t>
            </a:r>
          </a:p>
        </p:txBody>
      </p:sp>
      <p:pic>
        <p:nvPicPr>
          <p:cNvPr id="6" name="Picture 5"/>
          <p:cNvPicPr>
            <a:picLocks noChangeAspect="1"/>
          </p:cNvPicPr>
          <p:nvPr/>
        </p:nvPicPr>
        <p:blipFill>
          <a:blip r:embed="rId4"/>
          <a:stretch>
            <a:fillRect/>
          </a:stretch>
        </p:blipFill>
        <p:spPr>
          <a:xfrm>
            <a:off x="6613782" y="679572"/>
            <a:ext cx="1543050" cy="1524000"/>
          </a:xfrm>
          <a:prstGeom prst="rect">
            <a:avLst/>
          </a:prstGeom>
        </p:spPr>
      </p:pic>
      <p:sp>
        <p:nvSpPr>
          <p:cNvPr id="4" name="Slide Number Placeholder 3">
            <a:extLst>
              <a:ext uri="{FF2B5EF4-FFF2-40B4-BE49-F238E27FC236}">
                <a16:creationId xmlns:a16="http://schemas.microsoft.com/office/drawing/2014/main" id="{5575FC0A-7FE3-4303-89C9-136F6A9B04FA}"/>
              </a:ext>
            </a:extLst>
          </p:cNvPr>
          <p:cNvSpPr>
            <a:spLocks noGrp="1"/>
          </p:cNvSpPr>
          <p:nvPr>
            <p:ph type="sldNum" sz="quarter" idx="12"/>
          </p:nvPr>
        </p:nvSpPr>
        <p:spPr/>
        <p:txBody>
          <a:bodyPr/>
          <a:lstStyle/>
          <a:p>
            <a:fld id="{D57F1E4F-1CFF-5643-939E-02111984F565}" type="slidenum">
              <a:rPr lang="en-US" smtClean="0"/>
              <a:t>53</a:t>
            </a:fld>
            <a:endParaRPr lang="en-US" dirty="0"/>
          </a:p>
        </p:txBody>
      </p:sp>
    </p:spTree>
    <p:extLst>
      <p:ext uri="{BB962C8B-B14F-4D97-AF65-F5344CB8AC3E}">
        <p14:creationId xmlns:p14="http://schemas.microsoft.com/office/powerpoint/2010/main" val="38716630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 Meals Expense</a:t>
            </a:r>
          </a:p>
        </p:txBody>
      </p:sp>
      <p:sp>
        <p:nvSpPr>
          <p:cNvPr id="3" name="Content Placeholder 2"/>
          <p:cNvSpPr>
            <a:spLocks noGrp="1"/>
          </p:cNvSpPr>
          <p:nvPr>
            <p:ph idx="1"/>
          </p:nvPr>
        </p:nvSpPr>
        <p:spPr>
          <a:xfrm>
            <a:off x="519839" y="1341120"/>
            <a:ext cx="5332322" cy="5225143"/>
          </a:xfrm>
        </p:spPr>
        <p:txBody>
          <a:bodyPr>
            <a:normAutofit fontScale="85000" lnSpcReduction="10000"/>
          </a:bodyPr>
          <a:lstStyle/>
          <a:p>
            <a:r>
              <a:rPr lang="en-US" b="1" dirty="0"/>
              <a:t>APPLY PROCARD TRANSACTIONS</a:t>
            </a:r>
          </a:p>
          <a:p>
            <a:pPr lvl="1"/>
            <a:r>
              <a:rPr lang="en-US" sz="2000" dirty="0"/>
              <a:t>Click Credit Card</a:t>
            </a:r>
          </a:p>
          <a:p>
            <a:pPr lvl="1"/>
            <a:r>
              <a:rPr lang="en-US" sz="2000" dirty="0"/>
              <a:t>Drag and drop</a:t>
            </a:r>
          </a:p>
          <a:p>
            <a:pPr lvl="1"/>
            <a:r>
              <a:rPr lang="en-US" sz="2000" dirty="0"/>
              <a:t>Enter Required Info</a:t>
            </a:r>
          </a:p>
          <a:p>
            <a:pPr lvl="1"/>
            <a:r>
              <a:rPr lang="en-US" sz="2000" dirty="0"/>
              <a:t>Verify Allocation (FOAPAL)</a:t>
            </a:r>
          </a:p>
          <a:p>
            <a:pPr lvl="1"/>
            <a:r>
              <a:rPr lang="en-US" sz="2000" dirty="0"/>
              <a:t>Add Attachments  (slides #16-17)</a:t>
            </a:r>
          </a:p>
          <a:p>
            <a:pPr lvl="1"/>
            <a:endParaRPr lang="en-US" sz="2000" dirty="0"/>
          </a:p>
          <a:p>
            <a:r>
              <a:rPr lang="en-US" b="1" dirty="0"/>
              <a:t>PROCESS REIMBURSEABLE EXPENSES</a:t>
            </a:r>
          </a:p>
          <a:p>
            <a:pPr lvl="1"/>
            <a:r>
              <a:rPr lang="en-US" dirty="0"/>
              <a:t>Click the Meals Tile</a:t>
            </a:r>
          </a:p>
          <a:p>
            <a:pPr lvl="1"/>
            <a:r>
              <a:rPr lang="en-US" dirty="0"/>
              <a:t>Select the expense type</a:t>
            </a:r>
          </a:p>
          <a:p>
            <a:pPr lvl="1"/>
            <a:r>
              <a:rPr lang="en-US" dirty="0"/>
              <a:t>Enter Amount, Description, Required Info</a:t>
            </a:r>
          </a:p>
          <a:p>
            <a:pPr lvl="1"/>
            <a:r>
              <a:rPr lang="en-US" dirty="0"/>
              <a:t>Verify Allocation (FOAPAL) is correct</a:t>
            </a:r>
          </a:p>
          <a:p>
            <a:pPr lvl="1"/>
            <a:r>
              <a:rPr lang="en-US" dirty="0"/>
              <a:t>Add Attachments (slides #16-17)</a:t>
            </a:r>
          </a:p>
          <a:p>
            <a:pPr lvl="1"/>
            <a:r>
              <a:rPr lang="en-US" dirty="0"/>
              <a:t>Click Save</a:t>
            </a:r>
          </a:p>
          <a:p>
            <a:r>
              <a:rPr lang="en-US" dirty="0">
                <a:hlinkClick r:id="rId3"/>
              </a:rPr>
              <a:t>Chrome River Office Video: Per Diem Wizard</a:t>
            </a:r>
            <a:endParaRPr lang="en-US" dirty="0"/>
          </a:p>
          <a:p>
            <a:endParaRPr lang="en-US" dirty="0"/>
          </a:p>
        </p:txBody>
      </p:sp>
      <p:pic>
        <p:nvPicPr>
          <p:cNvPr id="6" name="Picture 5"/>
          <p:cNvPicPr>
            <a:picLocks noChangeAspect="1"/>
          </p:cNvPicPr>
          <p:nvPr/>
        </p:nvPicPr>
        <p:blipFill>
          <a:blip r:embed="rId4"/>
          <a:stretch>
            <a:fillRect/>
          </a:stretch>
        </p:blipFill>
        <p:spPr>
          <a:xfrm>
            <a:off x="7778238" y="204370"/>
            <a:ext cx="1524000" cy="1581150"/>
          </a:xfrm>
          <a:prstGeom prst="rect">
            <a:avLst/>
          </a:prstGeom>
        </p:spPr>
      </p:pic>
      <p:sp>
        <p:nvSpPr>
          <p:cNvPr id="4" name="Slide Number Placeholder 3">
            <a:extLst>
              <a:ext uri="{FF2B5EF4-FFF2-40B4-BE49-F238E27FC236}">
                <a16:creationId xmlns:a16="http://schemas.microsoft.com/office/drawing/2014/main" id="{F867E2A4-32B3-41E5-8742-7EA512E27033}"/>
              </a:ext>
            </a:extLst>
          </p:cNvPr>
          <p:cNvSpPr>
            <a:spLocks noGrp="1"/>
          </p:cNvSpPr>
          <p:nvPr>
            <p:ph type="sldNum" sz="quarter" idx="12"/>
          </p:nvPr>
        </p:nvSpPr>
        <p:spPr/>
        <p:txBody>
          <a:bodyPr/>
          <a:lstStyle/>
          <a:p>
            <a:fld id="{D57F1E4F-1CFF-5643-939E-02111984F565}" type="slidenum">
              <a:rPr lang="en-US" smtClean="0"/>
              <a:t>54</a:t>
            </a:fld>
            <a:endParaRPr lang="en-US" dirty="0"/>
          </a:p>
        </p:txBody>
      </p:sp>
      <p:sp>
        <p:nvSpPr>
          <p:cNvPr id="7" name="Oval 6">
            <a:extLst>
              <a:ext uri="{FF2B5EF4-FFF2-40B4-BE49-F238E27FC236}">
                <a16:creationId xmlns:a16="http://schemas.microsoft.com/office/drawing/2014/main" id="{03029A69-3A29-4284-835B-5BC4B3BBC1DC}"/>
              </a:ext>
            </a:extLst>
          </p:cNvPr>
          <p:cNvSpPr/>
          <p:nvPr/>
        </p:nvSpPr>
        <p:spPr>
          <a:xfrm>
            <a:off x="6096000" y="4181299"/>
            <a:ext cx="4102157" cy="2104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NOTE: Per Diem is calculated by a daily rate mandated by the state of NC. The daily amount is based on the travel departure time and return time. </a:t>
            </a:r>
          </a:p>
        </p:txBody>
      </p:sp>
      <p:sp>
        <p:nvSpPr>
          <p:cNvPr id="8" name="Oval 7">
            <a:extLst>
              <a:ext uri="{FF2B5EF4-FFF2-40B4-BE49-F238E27FC236}">
                <a16:creationId xmlns:a16="http://schemas.microsoft.com/office/drawing/2014/main" id="{4F99F30A-2087-45F2-8A73-2D5DF2567CF3}"/>
              </a:ext>
            </a:extLst>
          </p:cNvPr>
          <p:cNvSpPr/>
          <p:nvPr/>
        </p:nvSpPr>
        <p:spPr>
          <a:xfrm>
            <a:off x="4842320" y="1848787"/>
            <a:ext cx="4102157" cy="21049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NOTE:  ProCard would only be used for a meal for a group.  An itemized receipt and list of guests is required.</a:t>
            </a:r>
          </a:p>
        </p:txBody>
      </p:sp>
    </p:spTree>
    <p:extLst>
      <p:ext uri="{BB962C8B-B14F-4D97-AF65-F5344CB8AC3E}">
        <p14:creationId xmlns:p14="http://schemas.microsoft.com/office/powerpoint/2010/main" val="35137145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 Miscellaneous Other Expense</a:t>
            </a:r>
          </a:p>
        </p:txBody>
      </p:sp>
      <p:sp>
        <p:nvSpPr>
          <p:cNvPr id="3" name="Content Placeholder 2"/>
          <p:cNvSpPr>
            <a:spLocks noGrp="1"/>
          </p:cNvSpPr>
          <p:nvPr>
            <p:ph idx="1"/>
          </p:nvPr>
        </p:nvSpPr>
        <p:spPr>
          <a:xfrm>
            <a:off x="827314" y="1323704"/>
            <a:ext cx="9222539" cy="4924696"/>
          </a:xfrm>
        </p:spPr>
        <p:txBody>
          <a:bodyPr>
            <a:normAutofit fontScale="92500" lnSpcReduction="20000"/>
          </a:bodyPr>
          <a:lstStyle/>
          <a:p>
            <a:r>
              <a:rPr lang="en-US" b="1" dirty="0"/>
              <a:t>APPLY PROCARD TRANSACTIONS</a:t>
            </a:r>
          </a:p>
          <a:p>
            <a:pPr lvl="1"/>
            <a:r>
              <a:rPr lang="en-US" sz="2000" dirty="0"/>
              <a:t>Click Credit Card</a:t>
            </a:r>
          </a:p>
          <a:p>
            <a:pPr lvl="1"/>
            <a:r>
              <a:rPr lang="en-US" sz="2000" dirty="0"/>
              <a:t>Drag and drop</a:t>
            </a:r>
          </a:p>
          <a:p>
            <a:pPr lvl="1"/>
            <a:r>
              <a:rPr lang="en-US" sz="2000" dirty="0"/>
              <a:t>Enter Required Info</a:t>
            </a:r>
          </a:p>
          <a:p>
            <a:pPr lvl="1"/>
            <a:r>
              <a:rPr lang="en-US" sz="2000" dirty="0"/>
              <a:t>Verify Allocation (FOAPAL) is correct</a:t>
            </a:r>
          </a:p>
          <a:p>
            <a:pPr lvl="1"/>
            <a:r>
              <a:rPr lang="en-US" sz="2000" dirty="0"/>
              <a:t>Add Attachments (slides #16-17)</a:t>
            </a:r>
          </a:p>
          <a:p>
            <a:pPr lvl="1"/>
            <a:endParaRPr lang="en-US" sz="2000" dirty="0"/>
          </a:p>
          <a:p>
            <a:r>
              <a:rPr lang="en-US" b="1" dirty="0"/>
              <a:t>PROCESS REIMBURSEABLE EXPENSES</a:t>
            </a:r>
          </a:p>
          <a:p>
            <a:pPr lvl="1"/>
            <a:r>
              <a:rPr lang="en-US" dirty="0"/>
              <a:t>Click the Miscellaneous - Other Tile</a:t>
            </a:r>
          </a:p>
          <a:p>
            <a:pPr lvl="1"/>
            <a:r>
              <a:rPr lang="en-US" dirty="0"/>
              <a:t>Select the expense type</a:t>
            </a:r>
          </a:p>
          <a:p>
            <a:pPr lvl="1"/>
            <a:r>
              <a:rPr lang="en-US" dirty="0"/>
              <a:t>Enter Amount, Description, Required Info</a:t>
            </a:r>
          </a:p>
          <a:p>
            <a:pPr lvl="1"/>
            <a:r>
              <a:rPr lang="en-US" dirty="0"/>
              <a:t>Verify Allocation (FOAPAL) is correct</a:t>
            </a:r>
          </a:p>
          <a:p>
            <a:pPr lvl="1"/>
            <a:r>
              <a:rPr lang="en-US" dirty="0"/>
              <a:t>Add Attachments (slides #16-17)</a:t>
            </a:r>
          </a:p>
          <a:p>
            <a:pPr lvl="1"/>
            <a:r>
              <a:rPr lang="en-US" dirty="0"/>
              <a:t>Click Save</a:t>
            </a:r>
          </a:p>
        </p:txBody>
      </p:sp>
      <p:pic>
        <p:nvPicPr>
          <p:cNvPr id="6" name="Picture 5"/>
          <p:cNvPicPr>
            <a:picLocks noChangeAspect="1"/>
          </p:cNvPicPr>
          <p:nvPr/>
        </p:nvPicPr>
        <p:blipFill>
          <a:blip r:embed="rId3"/>
          <a:stretch>
            <a:fillRect/>
          </a:stretch>
        </p:blipFill>
        <p:spPr>
          <a:xfrm>
            <a:off x="6183013" y="1664172"/>
            <a:ext cx="1333500" cy="1552575"/>
          </a:xfrm>
          <a:prstGeom prst="rect">
            <a:avLst/>
          </a:prstGeom>
        </p:spPr>
      </p:pic>
      <p:sp>
        <p:nvSpPr>
          <p:cNvPr id="4" name="Slide Number Placeholder 3">
            <a:extLst>
              <a:ext uri="{FF2B5EF4-FFF2-40B4-BE49-F238E27FC236}">
                <a16:creationId xmlns:a16="http://schemas.microsoft.com/office/drawing/2014/main" id="{8224A44A-2C22-4041-8785-6B150723E7EF}"/>
              </a:ext>
            </a:extLst>
          </p:cNvPr>
          <p:cNvSpPr>
            <a:spLocks noGrp="1"/>
          </p:cNvSpPr>
          <p:nvPr>
            <p:ph type="sldNum" sz="quarter" idx="12"/>
          </p:nvPr>
        </p:nvSpPr>
        <p:spPr/>
        <p:txBody>
          <a:bodyPr/>
          <a:lstStyle/>
          <a:p>
            <a:fld id="{D57F1E4F-1CFF-5643-939E-02111984F565}" type="slidenum">
              <a:rPr lang="en-US" smtClean="0"/>
              <a:t>55</a:t>
            </a:fld>
            <a:endParaRPr lang="en-US" dirty="0"/>
          </a:p>
        </p:txBody>
      </p:sp>
    </p:spTree>
    <p:extLst>
      <p:ext uri="{BB962C8B-B14F-4D97-AF65-F5344CB8AC3E}">
        <p14:creationId xmlns:p14="http://schemas.microsoft.com/office/powerpoint/2010/main" val="2365431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 Registration Expense</a:t>
            </a:r>
          </a:p>
        </p:txBody>
      </p:sp>
      <p:sp>
        <p:nvSpPr>
          <p:cNvPr id="3" name="Content Placeholder 2"/>
          <p:cNvSpPr>
            <a:spLocks noGrp="1"/>
          </p:cNvSpPr>
          <p:nvPr>
            <p:ph idx="1"/>
          </p:nvPr>
        </p:nvSpPr>
        <p:spPr>
          <a:xfrm>
            <a:off x="452846" y="1254034"/>
            <a:ext cx="9597007" cy="5434149"/>
          </a:xfrm>
        </p:spPr>
        <p:txBody>
          <a:bodyPr>
            <a:normAutofit fontScale="85000" lnSpcReduction="20000"/>
          </a:bodyPr>
          <a:lstStyle/>
          <a:p>
            <a:r>
              <a:rPr lang="en-US" sz="2200" dirty="0"/>
              <a:t>APPLY PROCARD TRANSACTIONS</a:t>
            </a:r>
          </a:p>
          <a:p>
            <a:pPr lvl="1"/>
            <a:r>
              <a:rPr lang="en-US" sz="2200" dirty="0"/>
              <a:t>Click Credit Card</a:t>
            </a:r>
          </a:p>
          <a:p>
            <a:pPr lvl="1"/>
            <a:r>
              <a:rPr lang="en-US" sz="2200" dirty="0"/>
              <a:t>Drag and Drop</a:t>
            </a:r>
          </a:p>
          <a:p>
            <a:pPr lvl="1"/>
            <a:r>
              <a:rPr lang="en-US" sz="2400" dirty="0"/>
              <a:t>Enter Required Info</a:t>
            </a:r>
          </a:p>
          <a:p>
            <a:pPr lvl="1"/>
            <a:r>
              <a:rPr lang="en-US" sz="2400" dirty="0"/>
              <a:t>Verify Allocation (FOAPAL) is correct</a:t>
            </a:r>
          </a:p>
          <a:p>
            <a:pPr lvl="1"/>
            <a:r>
              <a:rPr lang="en-US" sz="2400" dirty="0"/>
              <a:t>Add Attachments (slides #16-17)</a:t>
            </a:r>
          </a:p>
          <a:p>
            <a:pPr marL="457200" lvl="1" indent="0">
              <a:buNone/>
            </a:pPr>
            <a:endParaRPr lang="en-US" sz="2200" dirty="0"/>
          </a:p>
          <a:p>
            <a:r>
              <a:rPr lang="en-US" sz="2200" dirty="0"/>
              <a:t>PROCESS REIMBURSEABLE EXPENSES</a:t>
            </a:r>
          </a:p>
          <a:p>
            <a:pPr lvl="1"/>
            <a:r>
              <a:rPr lang="en-US" sz="2200" dirty="0"/>
              <a:t>Click the Registration Tile</a:t>
            </a:r>
          </a:p>
          <a:p>
            <a:pPr lvl="1"/>
            <a:r>
              <a:rPr lang="en-US" sz="2200" dirty="0"/>
              <a:t>Select the expense type</a:t>
            </a:r>
          </a:p>
          <a:p>
            <a:pPr lvl="1"/>
            <a:r>
              <a:rPr lang="en-US" sz="2200" dirty="0"/>
              <a:t>Enter Amount, Description, Required Info</a:t>
            </a:r>
          </a:p>
          <a:p>
            <a:pPr lvl="1"/>
            <a:r>
              <a:rPr lang="en-US" sz="2200" dirty="0"/>
              <a:t>Verify Allocation (FOAPAL) is correct</a:t>
            </a:r>
          </a:p>
          <a:p>
            <a:pPr lvl="1"/>
            <a:r>
              <a:rPr lang="en-US" sz="2200" dirty="0"/>
              <a:t>Add Attachments </a:t>
            </a:r>
            <a:r>
              <a:rPr lang="en-US" sz="2400" dirty="0"/>
              <a:t> (slides #16-17)</a:t>
            </a:r>
          </a:p>
          <a:p>
            <a:pPr lvl="1"/>
            <a:r>
              <a:rPr lang="en-US" sz="2200" dirty="0"/>
              <a:t>Click Save</a:t>
            </a:r>
          </a:p>
          <a:p>
            <a:endParaRPr lang="en-US" dirty="0"/>
          </a:p>
        </p:txBody>
      </p:sp>
      <p:pic>
        <p:nvPicPr>
          <p:cNvPr id="6" name="Picture 5"/>
          <p:cNvPicPr>
            <a:picLocks noChangeAspect="1"/>
          </p:cNvPicPr>
          <p:nvPr/>
        </p:nvPicPr>
        <p:blipFill>
          <a:blip r:embed="rId3"/>
          <a:stretch>
            <a:fillRect/>
          </a:stretch>
        </p:blipFill>
        <p:spPr>
          <a:xfrm>
            <a:off x="6438938" y="1254034"/>
            <a:ext cx="1524000" cy="1600200"/>
          </a:xfrm>
          <a:prstGeom prst="rect">
            <a:avLst/>
          </a:prstGeom>
        </p:spPr>
      </p:pic>
      <p:sp>
        <p:nvSpPr>
          <p:cNvPr id="4" name="Slide Number Placeholder 3">
            <a:extLst>
              <a:ext uri="{FF2B5EF4-FFF2-40B4-BE49-F238E27FC236}">
                <a16:creationId xmlns:a16="http://schemas.microsoft.com/office/drawing/2014/main" id="{524CDC97-ABB5-4CE8-93C4-5A056AC2DD50}"/>
              </a:ext>
            </a:extLst>
          </p:cNvPr>
          <p:cNvSpPr>
            <a:spLocks noGrp="1"/>
          </p:cNvSpPr>
          <p:nvPr>
            <p:ph type="sldNum" sz="quarter" idx="12"/>
          </p:nvPr>
        </p:nvSpPr>
        <p:spPr/>
        <p:txBody>
          <a:bodyPr/>
          <a:lstStyle/>
          <a:p>
            <a:fld id="{D57F1E4F-1CFF-5643-939E-02111984F565}" type="slidenum">
              <a:rPr lang="en-US" smtClean="0"/>
              <a:t>56</a:t>
            </a:fld>
            <a:endParaRPr lang="en-US" dirty="0"/>
          </a:p>
        </p:txBody>
      </p:sp>
    </p:spTree>
    <p:extLst>
      <p:ext uri="{BB962C8B-B14F-4D97-AF65-F5344CB8AC3E}">
        <p14:creationId xmlns:p14="http://schemas.microsoft.com/office/powerpoint/2010/main" val="1699616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52718"/>
            <a:ext cx="10047740" cy="1400530"/>
          </a:xfrm>
        </p:spPr>
        <p:txBody>
          <a:bodyPr>
            <a:normAutofit/>
          </a:bodyPr>
          <a:lstStyle/>
          <a:p>
            <a:r>
              <a:rPr lang="en-US" sz="3800" dirty="0"/>
              <a:t>Move ProCard Expense from cardholder’s eWallet to traveler’s eWallet</a:t>
            </a:r>
          </a:p>
        </p:txBody>
      </p:sp>
      <p:sp>
        <p:nvSpPr>
          <p:cNvPr id="3" name="Content Placeholder 2"/>
          <p:cNvSpPr>
            <a:spLocks noGrp="1"/>
          </p:cNvSpPr>
          <p:nvPr>
            <p:ph idx="1"/>
          </p:nvPr>
        </p:nvSpPr>
        <p:spPr/>
        <p:txBody>
          <a:bodyPr>
            <a:normAutofit fontScale="92500" lnSpcReduction="20000"/>
          </a:bodyPr>
          <a:lstStyle/>
          <a:p>
            <a:r>
              <a:rPr lang="en-US" dirty="0"/>
              <a:t>ProCard holder makes a purchase for a travel related expense for another ECU employee. (exp. Registration fees, airfare, hotel, etc.)</a:t>
            </a:r>
          </a:p>
          <a:p>
            <a:r>
              <a:rPr lang="en-US" dirty="0"/>
              <a:t>The ProCard Expense will need to be moved from the ProCard holder‘s eWallet to the traveler’s eWallet</a:t>
            </a:r>
          </a:p>
          <a:p>
            <a:r>
              <a:rPr lang="en-US" dirty="0"/>
              <a:t>The ProCard holder will create a Team Dynamix ticket to request that the ProCard Expense be moved to the traveler’s eWallet</a:t>
            </a:r>
          </a:p>
          <a:p>
            <a:r>
              <a:rPr lang="en-US" dirty="0"/>
              <a:t>Go to </a:t>
            </a:r>
            <a:r>
              <a:rPr lang="en-US" dirty="0">
                <a:hlinkClick r:id="rId3"/>
              </a:rPr>
              <a:t>Chrome River Team Dynamix Ticket Request link</a:t>
            </a:r>
            <a:endParaRPr lang="en-US" dirty="0"/>
          </a:p>
          <a:p>
            <a:r>
              <a:rPr lang="en-US" dirty="0"/>
              <a:t>Enter the request to move the ProCard travel expense transactions from the ProCard holder’s eWallet to traveler’s eWallet</a:t>
            </a:r>
          </a:p>
          <a:p>
            <a:r>
              <a:rPr lang="en-US" dirty="0"/>
              <a:t>The traveler, or delegate, will submit a Travel Expense Report with the ProCard transactions within 30 days of the purchase.  The travel expenses purchased prior to the departure date can be processed prior to the departure date.</a:t>
            </a:r>
          </a:p>
          <a:p>
            <a:r>
              <a:rPr lang="en-US" dirty="0">
                <a:hlinkClick r:id="rId4"/>
              </a:rPr>
              <a:t>Chrome River Office Video: Moving ProCard Charges</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A7957CC-054F-4B40-B9B3-E39F46A1FB10}"/>
              </a:ext>
            </a:extLst>
          </p:cNvPr>
          <p:cNvSpPr>
            <a:spLocks noGrp="1"/>
          </p:cNvSpPr>
          <p:nvPr>
            <p:ph type="sldNum" sz="quarter" idx="12"/>
          </p:nvPr>
        </p:nvSpPr>
        <p:spPr/>
        <p:txBody>
          <a:bodyPr/>
          <a:lstStyle/>
          <a:p>
            <a:fld id="{D57F1E4F-1CFF-5643-939E-02111984F565}" type="slidenum">
              <a:rPr lang="en-US" smtClean="0"/>
              <a:t>57</a:t>
            </a:fld>
            <a:endParaRPr lang="en-US" dirty="0"/>
          </a:p>
        </p:txBody>
      </p:sp>
    </p:spTree>
    <p:extLst>
      <p:ext uri="{BB962C8B-B14F-4D97-AF65-F5344CB8AC3E}">
        <p14:creationId xmlns:p14="http://schemas.microsoft.com/office/powerpoint/2010/main" val="6407624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Label ProCard Transaction as Personal Expense</a:t>
            </a:r>
          </a:p>
        </p:txBody>
      </p:sp>
      <p:sp>
        <p:nvSpPr>
          <p:cNvPr id="3" name="Content Placeholder 2"/>
          <p:cNvSpPr>
            <a:spLocks noGrp="1"/>
          </p:cNvSpPr>
          <p:nvPr>
            <p:ph idx="1"/>
          </p:nvPr>
        </p:nvSpPr>
        <p:spPr>
          <a:xfrm>
            <a:off x="545964" y="1853248"/>
            <a:ext cx="10644775" cy="4605057"/>
          </a:xfrm>
        </p:spPr>
        <p:txBody>
          <a:bodyPr>
            <a:normAutofit fontScale="92500"/>
          </a:bodyPr>
          <a:lstStyle/>
          <a:p>
            <a:r>
              <a:rPr lang="en-US" dirty="0"/>
              <a:t>Assign the personal expense to the correct category (Lodging, meals, etc.)</a:t>
            </a:r>
          </a:p>
          <a:p>
            <a:r>
              <a:rPr lang="en-US" dirty="0"/>
              <a:t>Click the Appropriate Tile</a:t>
            </a:r>
          </a:p>
          <a:p>
            <a:r>
              <a:rPr lang="en-US" dirty="0"/>
              <a:t>Apply Personal ProCard Transactions</a:t>
            </a:r>
          </a:p>
          <a:p>
            <a:r>
              <a:rPr lang="en-US" dirty="0"/>
              <a:t>Select the expense type</a:t>
            </a:r>
          </a:p>
          <a:p>
            <a:r>
              <a:rPr lang="en-US" dirty="0"/>
              <a:t>Enter Amount, Description, Required Info</a:t>
            </a:r>
          </a:p>
          <a:p>
            <a:r>
              <a:rPr lang="en-US" dirty="0"/>
              <a:t>Change FUND/ORGN/PROG to 140299-230606-0000  - this transaction will not be deducted from the departmental budget.  The personal ProCard transaction will be tracked as a receivable in FOAP 140299-230606-12451-0000</a:t>
            </a:r>
          </a:p>
          <a:p>
            <a:r>
              <a:rPr lang="en-US" dirty="0"/>
              <a:t>Add Attachments (slides #16-17)</a:t>
            </a:r>
          </a:p>
          <a:p>
            <a:r>
              <a:rPr lang="en-US" dirty="0"/>
              <a:t>Click Save</a:t>
            </a:r>
          </a:p>
          <a:p>
            <a:pPr marL="0" indent="0">
              <a:buNone/>
            </a:pPr>
            <a:r>
              <a:rPr lang="en-US" dirty="0"/>
              <a:t>***Note: The Personal Expense Amount will be collected in the ProCard Office or paid by U-Store.  If payment is not received in a timely manner, the ProCard will be </a:t>
            </a:r>
            <a:r>
              <a:rPr lang="en-US" b="1" u="sng" dirty="0"/>
              <a:t>suspended</a:t>
            </a:r>
            <a:r>
              <a:rPr lang="en-US" dirty="0"/>
              <a:t>.</a:t>
            </a:r>
          </a:p>
          <a:p>
            <a:endParaRPr lang="en-US" dirty="0"/>
          </a:p>
        </p:txBody>
      </p:sp>
      <p:sp>
        <p:nvSpPr>
          <p:cNvPr id="4" name="Slide Number Placeholder 3">
            <a:extLst>
              <a:ext uri="{FF2B5EF4-FFF2-40B4-BE49-F238E27FC236}">
                <a16:creationId xmlns:a16="http://schemas.microsoft.com/office/drawing/2014/main" id="{8D922618-C0B0-4313-851D-E2BFEC3E8874}"/>
              </a:ext>
            </a:extLst>
          </p:cNvPr>
          <p:cNvSpPr>
            <a:spLocks noGrp="1"/>
          </p:cNvSpPr>
          <p:nvPr>
            <p:ph type="sldNum" sz="quarter" idx="12"/>
          </p:nvPr>
        </p:nvSpPr>
        <p:spPr/>
        <p:txBody>
          <a:bodyPr/>
          <a:lstStyle/>
          <a:p>
            <a:fld id="{D57F1E4F-1CFF-5643-939E-02111984F565}" type="slidenum">
              <a:rPr lang="en-US" smtClean="0"/>
              <a:t>58</a:t>
            </a:fld>
            <a:endParaRPr lang="en-US" dirty="0"/>
          </a:p>
        </p:txBody>
      </p:sp>
    </p:spTree>
    <p:extLst>
      <p:ext uri="{BB962C8B-B14F-4D97-AF65-F5344CB8AC3E}">
        <p14:creationId xmlns:p14="http://schemas.microsoft.com/office/powerpoint/2010/main" val="40091855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36297"/>
            <a:ext cx="10169660" cy="1400530"/>
          </a:xfrm>
        </p:spPr>
        <p:txBody>
          <a:bodyPr/>
          <a:lstStyle/>
          <a:p>
            <a:r>
              <a:rPr lang="en-US" dirty="0"/>
              <a:t>Submit after all expenses are added to the Travel Expense Report</a:t>
            </a:r>
          </a:p>
        </p:txBody>
      </p:sp>
      <p:sp>
        <p:nvSpPr>
          <p:cNvPr id="3" name="Content Placeholder 2"/>
          <p:cNvSpPr>
            <a:spLocks noGrp="1"/>
          </p:cNvSpPr>
          <p:nvPr>
            <p:ph idx="1"/>
          </p:nvPr>
        </p:nvSpPr>
        <p:spPr>
          <a:xfrm>
            <a:off x="0" y="1536827"/>
            <a:ext cx="12087497" cy="5025444"/>
          </a:xfrm>
        </p:spPr>
        <p:txBody>
          <a:bodyPr>
            <a:normAutofit fontScale="92500" lnSpcReduction="20000"/>
          </a:bodyPr>
          <a:lstStyle/>
          <a:p>
            <a:pPr marL="0" indent="0">
              <a:buNone/>
            </a:pPr>
            <a:endParaRPr lang="en-US" dirty="0"/>
          </a:p>
          <a:p>
            <a:r>
              <a:rPr lang="en-US" dirty="0"/>
              <a:t>After all Travel Expenses have been added to the Expense Report, and a green check is displayed</a:t>
            </a:r>
          </a:p>
          <a:p>
            <a:r>
              <a:rPr lang="en-US" dirty="0"/>
              <a:t>Click Submit</a:t>
            </a:r>
          </a:p>
          <a:p>
            <a:r>
              <a:rPr lang="en-US" dirty="0"/>
              <a:t>Click Submit for Confirmation</a:t>
            </a:r>
          </a:p>
          <a:p>
            <a:r>
              <a:rPr lang="en-US" dirty="0"/>
              <a:t>The Expense Report will be listed on the Chrome River Dashboard in the Submitted Section</a:t>
            </a:r>
          </a:p>
          <a:p>
            <a:r>
              <a:rPr lang="en-US" sz="1900" dirty="0"/>
              <a:t>After the Travel Expense Report is Submitted, the automated approval routing process begins as follows:</a:t>
            </a:r>
          </a:p>
          <a:p>
            <a:pPr lvl="1"/>
            <a:r>
              <a:rPr lang="en-US" sz="1900" dirty="0"/>
              <a:t>Expense Owner Approval (Traveler)</a:t>
            </a:r>
          </a:p>
          <a:p>
            <a:pPr lvl="1"/>
            <a:r>
              <a:rPr lang="en-US" sz="1900" dirty="0"/>
              <a:t>HR Supervisor Approval</a:t>
            </a:r>
          </a:p>
          <a:p>
            <a:pPr lvl="1"/>
            <a:r>
              <a:rPr lang="en-US" sz="1900" dirty="0"/>
              <a:t>Approval routing based on the business rules built into Chrome River</a:t>
            </a:r>
          </a:p>
          <a:p>
            <a:pPr lvl="1"/>
            <a:r>
              <a:rPr lang="en-US" sz="1900" dirty="0"/>
              <a:t>Approval by the Chrome River Office Staff</a:t>
            </a:r>
          </a:p>
          <a:p>
            <a:pPr lvl="1"/>
            <a:r>
              <a:rPr lang="en-US" sz="1900" dirty="0"/>
              <a:t>Transaction feeds to Banner nightly</a:t>
            </a:r>
          </a:p>
          <a:p>
            <a:r>
              <a:rPr lang="en-US" sz="2100" dirty="0"/>
              <a:t>Automated emails will be sent after each level of approval.  Within the email will be a link for the approver to open and view the Pre-Approval Report or Expense Report. The approver can approve the Chrome River request within the email.</a:t>
            </a:r>
          </a:p>
          <a:p>
            <a:r>
              <a:rPr lang="en-US" sz="1900" dirty="0"/>
              <a:t>To Track/View the Approval Process, see slide #13.</a:t>
            </a:r>
          </a:p>
          <a:p>
            <a:endParaRPr lang="en-US" dirty="0"/>
          </a:p>
          <a:p>
            <a:endParaRPr lang="en-US" dirty="0"/>
          </a:p>
        </p:txBody>
      </p:sp>
      <p:sp>
        <p:nvSpPr>
          <p:cNvPr id="5" name="Slide Number Placeholder 4">
            <a:extLst>
              <a:ext uri="{FF2B5EF4-FFF2-40B4-BE49-F238E27FC236}">
                <a16:creationId xmlns:a16="http://schemas.microsoft.com/office/drawing/2014/main" id="{4E85B9C5-C72B-46F6-96E5-9A370D97EB41}"/>
              </a:ext>
            </a:extLst>
          </p:cNvPr>
          <p:cNvSpPr>
            <a:spLocks noGrp="1"/>
          </p:cNvSpPr>
          <p:nvPr>
            <p:ph type="sldNum" sz="quarter" idx="12"/>
          </p:nvPr>
        </p:nvSpPr>
        <p:spPr/>
        <p:txBody>
          <a:bodyPr/>
          <a:lstStyle/>
          <a:p>
            <a:fld id="{D57F1E4F-1CFF-5643-939E-02111984F565}" type="slidenum">
              <a:rPr lang="en-US" smtClean="0"/>
              <a:t>59</a:t>
            </a:fld>
            <a:endParaRPr lang="en-US" dirty="0"/>
          </a:p>
        </p:txBody>
      </p:sp>
    </p:spTree>
    <p:extLst>
      <p:ext uri="{BB962C8B-B14F-4D97-AF65-F5344CB8AC3E}">
        <p14:creationId xmlns:p14="http://schemas.microsoft.com/office/powerpoint/2010/main" val="364391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p:spPr>
        <p:txBody>
          <a:bodyPr/>
          <a:lstStyle/>
          <a:p>
            <a:r>
              <a:rPr lang="en-US" dirty="0"/>
              <a:t>What security access is needed for Chrome River?</a:t>
            </a:r>
          </a:p>
        </p:txBody>
      </p:sp>
      <p:sp>
        <p:nvSpPr>
          <p:cNvPr id="3" name="Content Placeholder 2"/>
          <p:cNvSpPr>
            <a:spLocks noGrp="1"/>
          </p:cNvSpPr>
          <p:nvPr>
            <p:ph idx="1"/>
          </p:nvPr>
        </p:nvSpPr>
        <p:spPr>
          <a:xfrm>
            <a:off x="646111" y="2000666"/>
            <a:ext cx="8946541" cy="4195481"/>
          </a:xfrm>
        </p:spPr>
        <p:txBody>
          <a:bodyPr/>
          <a:lstStyle/>
          <a:p>
            <a:r>
              <a:rPr lang="en-US" dirty="0"/>
              <a:t>All ECU employees will have access to Chrome River using the single sign on credentials (PirateID and Passphrase).</a:t>
            </a:r>
          </a:p>
          <a:p>
            <a:endParaRPr lang="en-US" dirty="0"/>
          </a:p>
          <a:p>
            <a:r>
              <a:rPr lang="en-US" dirty="0"/>
              <a:t>No Banner Finance security is required. </a:t>
            </a:r>
          </a:p>
          <a:p>
            <a:endParaRPr lang="en-US" dirty="0"/>
          </a:p>
          <a:p>
            <a:r>
              <a:rPr lang="en-US" dirty="0"/>
              <a:t>Chrome River has </a:t>
            </a:r>
            <a:r>
              <a:rPr lang="en-US" u="sng" dirty="0"/>
              <a:t>no</a:t>
            </a:r>
            <a:r>
              <a:rPr lang="en-US" dirty="0"/>
              <a:t> ORGN security.</a:t>
            </a:r>
          </a:p>
        </p:txBody>
      </p:sp>
      <p:sp>
        <p:nvSpPr>
          <p:cNvPr id="5" name="Slide Number Placeholder 4">
            <a:extLst>
              <a:ext uri="{FF2B5EF4-FFF2-40B4-BE49-F238E27FC236}">
                <a16:creationId xmlns:a16="http://schemas.microsoft.com/office/drawing/2014/main" id="{2FEDAE43-CF0A-4671-934C-54798369E029}"/>
              </a:ext>
            </a:extLst>
          </p:cNvPr>
          <p:cNvSpPr>
            <a:spLocks noGrp="1"/>
          </p:cNvSpPr>
          <p:nvPr>
            <p:ph type="sldNum" sz="quarter" idx="12"/>
          </p:nvPr>
        </p:nvSpPr>
        <p:spPr>
          <a:xfrm>
            <a:off x="10352540" y="295729"/>
            <a:ext cx="838199" cy="767687"/>
          </a:xfrm>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2893276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598901" cy="5695533"/>
          </a:xfrm>
        </p:spPr>
        <p:txBody>
          <a:bodyPr/>
          <a:lstStyle/>
          <a:p>
            <a:r>
              <a:rPr lang="en-US" dirty="0"/>
              <a:t>Instructions to Reconcile ProCard Transactions for a Candidate or Group Purchase</a:t>
            </a:r>
          </a:p>
        </p:txBody>
      </p:sp>
      <p:sp>
        <p:nvSpPr>
          <p:cNvPr id="4" name="Slide Number Placeholder 3">
            <a:extLst>
              <a:ext uri="{FF2B5EF4-FFF2-40B4-BE49-F238E27FC236}">
                <a16:creationId xmlns:a16="http://schemas.microsoft.com/office/drawing/2014/main" id="{D7C43C72-2933-47C1-99BB-0A4B4E40C571}"/>
              </a:ext>
            </a:extLst>
          </p:cNvPr>
          <p:cNvSpPr>
            <a:spLocks noGrp="1"/>
          </p:cNvSpPr>
          <p:nvPr>
            <p:ph type="sldNum" sz="quarter" idx="12"/>
          </p:nvPr>
        </p:nvSpPr>
        <p:spPr/>
        <p:txBody>
          <a:bodyPr/>
          <a:lstStyle/>
          <a:p>
            <a:fld id="{D57F1E4F-1CFF-5643-939E-02111984F565}" type="slidenum">
              <a:rPr lang="en-US" smtClean="0"/>
              <a:t>60</a:t>
            </a:fld>
            <a:endParaRPr lang="en-US" dirty="0"/>
          </a:p>
        </p:txBody>
      </p:sp>
    </p:spTree>
    <p:extLst>
      <p:ext uri="{BB962C8B-B14F-4D97-AF65-F5344CB8AC3E}">
        <p14:creationId xmlns:p14="http://schemas.microsoft.com/office/powerpoint/2010/main" val="4268973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675F8B8-8F64-4D1F-8D65-0818381FDFD8}"/>
              </a:ext>
            </a:extLst>
          </p:cNvPr>
          <p:cNvPicPr>
            <a:picLocks noChangeAspect="1"/>
          </p:cNvPicPr>
          <p:nvPr/>
        </p:nvPicPr>
        <p:blipFill>
          <a:blip r:embed="rId3"/>
          <a:stretch>
            <a:fillRect/>
          </a:stretch>
        </p:blipFill>
        <p:spPr>
          <a:xfrm>
            <a:off x="1378727" y="679572"/>
            <a:ext cx="7986826" cy="5571066"/>
          </a:xfrm>
          <a:prstGeom prst="rect">
            <a:avLst/>
          </a:prstGeom>
        </p:spPr>
      </p:pic>
      <p:sp>
        <p:nvSpPr>
          <p:cNvPr id="21" name="Rectangle 20">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6E24BC8-F48C-4A5C-960C-3CB2F602A096}"/>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a:solidFill>
                  <a:srgbClr val="FFFFFF"/>
                </a:solidFill>
              </a:rPr>
              <a:pPr>
                <a:spcAft>
                  <a:spcPts val="600"/>
                </a:spcAft>
              </a:pPr>
              <a:t>61</a:t>
            </a:fld>
            <a:endParaRPr lang="en-US" dirty="0">
              <a:solidFill>
                <a:srgbClr val="FFFFFF"/>
              </a:solidFill>
            </a:endParaRPr>
          </a:p>
        </p:txBody>
      </p:sp>
    </p:spTree>
    <p:extLst>
      <p:ext uri="{BB962C8B-B14F-4D97-AF65-F5344CB8AC3E}">
        <p14:creationId xmlns:p14="http://schemas.microsoft.com/office/powerpoint/2010/main" val="3591636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13" y="117956"/>
            <a:ext cx="9404723" cy="1400530"/>
          </a:xfrm>
        </p:spPr>
        <p:txBody>
          <a:bodyPr>
            <a:normAutofit/>
          </a:bodyPr>
          <a:lstStyle/>
          <a:p>
            <a:r>
              <a:rPr lang="en-US" dirty="0"/>
              <a:t>Create Expense Report Header for</a:t>
            </a:r>
            <a:br>
              <a:rPr lang="en-US" dirty="0"/>
            </a:br>
            <a:r>
              <a:rPr lang="en-US" dirty="0"/>
              <a:t>ProCard Travel Reconciliation</a:t>
            </a:r>
          </a:p>
        </p:txBody>
      </p:sp>
      <p:pic>
        <p:nvPicPr>
          <p:cNvPr id="4" name="Picture 3"/>
          <p:cNvPicPr>
            <a:picLocks noChangeAspect="1"/>
          </p:cNvPicPr>
          <p:nvPr/>
        </p:nvPicPr>
        <p:blipFill>
          <a:blip r:embed="rId2"/>
          <a:stretch>
            <a:fillRect/>
          </a:stretch>
        </p:blipFill>
        <p:spPr>
          <a:xfrm>
            <a:off x="4265250" y="2114301"/>
            <a:ext cx="1209675" cy="628650"/>
          </a:xfrm>
          <a:prstGeom prst="rect">
            <a:avLst/>
          </a:prstGeom>
        </p:spPr>
      </p:pic>
      <p:sp>
        <p:nvSpPr>
          <p:cNvPr id="5" name="Content Placeholder 2"/>
          <p:cNvSpPr txBox="1">
            <a:spLocks/>
          </p:cNvSpPr>
          <p:nvPr/>
        </p:nvSpPr>
        <p:spPr>
          <a:xfrm>
            <a:off x="349856" y="1659231"/>
            <a:ext cx="11708749" cy="56472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1800" dirty="0"/>
              <a:t>Verify that the correct ProCard Holder’s name is listed in the top right corner</a:t>
            </a:r>
          </a:p>
          <a:p>
            <a:r>
              <a:rPr lang="en-US" sz="1800" dirty="0"/>
              <a:t>Click the plus NEW (top right)</a:t>
            </a:r>
          </a:p>
          <a:p>
            <a:r>
              <a:rPr lang="en-US" sz="1800" dirty="0"/>
              <a:t>Click New Expense Report</a:t>
            </a:r>
          </a:p>
          <a:p>
            <a:pPr marL="0" marR="0">
              <a:lnSpc>
                <a:spcPct val="107000"/>
              </a:lnSpc>
              <a:spcBef>
                <a:spcPts val="0"/>
              </a:spcBef>
              <a:spcAft>
                <a:spcPts val="800"/>
              </a:spcAft>
            </a:pPr>
            <a:r>
              <a:rPr lang="en-US" sz="1800" dirty="0"/>
              <a:t>Enter Report Name </a:t>
            </a:r>
            <a:r>
              <a:rPr lang="en-US" sz="1800" dirty="0">
                <a:latin typeface="Century Gothic" panose="020B0502020202020204" pitchFamily="34" charset="0"/>
                <a:ea typeface="Calibri" panose="020F0502020204030204" pitchFamily="34" charset="0"/>
                <a:cs typeface="Times New Roman" panose="02020603050405020304" pitchFamily="18" charset="0"/>
              </a:rPr>
              <a:t>PCT.Cardholder Name.End Date	                                                                	example: PCT.Hopper.Steven.11.15.2019</a:t>
            </a:r>
          </a:p>
          <a:p>
            <a:pPr marL="0" marR="0">
              <a:lnSpc>
                <a:spcPct val="107000"/>
              </a:lnSpc>
              <a:spcBef>
                <a:spcPts val="0"/>
              </a:spcBef>
              <a:spcAft>
                <a:spcPts val="800"/>
              </a:spcAft>
            </a:pPr>
            <a:r>
              <a:rPr lang="en-US" sz="1800" dirty="0"/>
              <a:t>Select Pro-Card Travel Reconciliation from the Report Type dropdown</a:t>
            </a:r>
          </a:p>
          <a:p>
            <a:pPr marL="0" marR="0">
              <a:lnSpc>
                <a:spcPct val="107000"/>
              </a:lnSpc>
              <a:spcBef>
                <a:spcPts val="0"/>
              </a:spcBef>
              <a:spcAft>
                <a:spcPts val="800"/>
              </a:spcAft>
            </a:pPr>
            <a:r>
              <a:rPr lang="en-US" sz="1800" dirty="0"/>
              <a:t>Enter Departure Date</a:t>
            </a:r>
          </a:p>
          <a:p>
            <a:pPr marL="0" marR="0">
              <a:lnSpc>
                <a:spcPct val="107000"/>
              </a:lnSpc>
              <a:spcBef>
                <a:spcPts val="0"/>
              </a:spcBef>
              <a:spcAft>
                <a:spcPts val="800"/>
              </a:spcAft>
            </a:pPr>
            <a:r>
              <a:rPr lang="en-US" sz="1800" dirty="0"/>
              <a:t>Enter Return Date</a:t>
            </a:r>
          </a:p>
          <a:p>
            <a:pPr marL="0" marR="0">
              <a:lnSpc>
                <a:spcPct val="107000"/>
              </a:lnSpc>
              <a:spcBef>
                <a:spcPts val="0"/>
              </a:spcBef>
              <a:spcAft>
                <a:spcPts val="800"/>
              </a:spcAft>
            </a:pPr>
            <a:r>
              <a:rPr lang="en-US" sz="1800" dirty="0"/>
              <a:t>Enter Departure Time</a:t>
            </a:r>
          </a:p>
          <a:p>
            <a:pPr marL="0" marR="0">
              <a:lnSpc>
                <a:spcPct val="107000"/>
              </a:lnSpc>
              <a:spcBef>
                <a:spcPts val="0"/>
              </a:spcBef>
              <a:spcAft>
                <a:spcPts val="800"/>
              </a:spcAft>
            </a:pPr>
            <a:r>
              <a:rPr lang="en-US" sz="1800" dirty="0"/>
              <a:t>Enter Return Time</a:t>
            </a:r>
          </a:p>
          <a:p>
            <a:pPr marL="0" marR="0">
              <a:lnSpc>
                <a:spcPct val="107000"/>
              </a:lnSpc>
              <a:spcBef>
                <a:spcPts val="0"/>
              </a:spcBef>
              <a:spcAft>
                <a:spcPts val="800"/>
              </a:spcAft>
            </a:pPr>
            <a:r>
              <a:rPr lang="en-US" sz="1800" dirty="0"/>
              <a:t>Select Travel Type from the dropdown</a:t>
            </a:r>
          </a:p>
          <a:p>
            <a:pPr marL="0" marR="0">
              <a:lnSpc>
                <a:spcPct val="107000"/>
              </a:lnSpc>
              <a:spcBef>
                <a:spcPts val="0"/>
              </a:spcBef>
              <a:spcAft>
                <a:spcPts val="800"/>
              </a:spcAft>
            </a:pPr>
            <a:r>
              <a:rPr lang="en-US" sz="1800" dirty="0"/>
              <a:t>Click Save</a:t>
            </a:r>
          </a:p>
          <a:p>
            <a:pPr marL="0" indent="0">
              <a:buFont typeface="Wingdings 3" charset="2"/>
              <a:buNone/>
            </a:pPr>
            <a:r>
              <a:rPr lang="en-US" sz="1800" dirty="0"/>
              <a:t>***Note: Expense Report number is created and displayed in the bottom left corner.</a:t>
            </a:r>
          </a:p>
          <a:p>
            <a:endParaRPr lang="en-US" dirty="0"/>
          </a:p>
        </p:txBody>
      </p:sp>
      <p:sp>
        <p:nvSpPr>
          <p:cNvPr id="6" name="Slide Number Placeholder 5">
            <a:extLst>
              <a:ext uri="{FF2B5EF4-FFF2-40B4-BE49-F238E27FC236}">
                <a16:creationId xmlns:a16="http://schemas.microsoft.com/office/drawing/2014/main" id="{AD8DA444-42D9-4090-9A1F-50AC980F4B24}"/>
              </a:ext>
            </a:extLst>
          </p:cNvPr>
          <p:cNvSpPr>
            <a:spLocks noGrp="1"/>
          </p:cNvSpPr>
          <p:nvPr>
            <p:ph type="sldNum" sz="quarter" idx="12"/>
          </p:nvPr>
        </p:nvSpPr>
        <p:spPr/>
        <p:txBody>
          <a:bodyPr/>
          <a:lstStyle/>
          <a:p>
            <a:fld id="{D57F1E4F-1CFF-5643-939E-02111984F565}" type="slidenum">
              <a:rPr lang="en-US" smtClean="0"/>
              <a:t>62</a:t>
            </a:fld>
            <a:endParaRPr lang="en-US" dirty="0"/>
          </a:p>
        </p:txBody>
      </p:sp>
    </p:spTree>
    <p:extLst>
      <p:ext uri="{BB962C8B-B14F-4D97-AF65-F5344CB8AC3E}">
        <p14:creationId xmlns:p14="http://schemas.microsoft.com/office/powerpoint/2010/main" val="36193541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13" y="117956"/>
            <a:ext cx="9404723" cy="1400530"/>
          </a:xfrm>
        </p:spPr>
        <p:txBody>
          <a:bodyPr>
            <a:normAutofit fontScale="90000"/>
          </a:bodyPr>
          <a:lstStyle/>
          <a:p>
            <a:r>
              <a:rPr lang="en-US" dirty="0"/>
              <a:t>Add Expenses for </a:t>
            </a:r>
            <a:br>
              <a:rPr lang="en-US" dirty="0"/>
            </a:br>
            <a:r>
              <a:rPr lang="en-US" dirty="0"/>
              <a:t>ProCard Travel Reconciliation</a:t>
            </a:r>
            <a:br>
              <a:rPr lang="en-US" dirty="0"/>
            </a:br>
            <a:endParaRPr lang="en-US" dirty="0"/>
          </a:p>
        </p:txBody>
      </p:sp>
      <p:sp>
        <p:nvSpPr>
          <p:cNvPr id="5" name="Content Placeholder 2"/>
          <p:cNvSpPr txBox="1">
            <a:spLocks/>
          </p:cNvSpPr>
          <p:nvPr/>
        </p:nvSpPr>
        <p:spPr>
          <a:xfrm>
            <a:off x="369869" y="1584960"/>
            <a:ext cx="11164597" cy="480184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1600" dirty="0"/>
              <a:t>Click Credit Card</a:t>
            </a:r>
          </a:p>
          <a:p>
            <a:r>
              <a:rPr lang="en-US" sz="1600" dirty="0"/>
              <a:t>Check beside the desired transactions</a:t>
            </a:r>
          </a:p>
          <a:p>
            <a:r>
              <a:rPr lang="en-US" sz="1600" dirty="0"/>
              <a:t>Click Add</a:t>
            </a:r>
          </a:p>
          <a:p>
            <a:r>
              <a:rPr lang="en-US" sz="1600" dirty="0"/>
              <a:t>Note: Date and Amount will populate</a:t>
            </a:r>
          </a:p>
          <a:p>
            <a:r>
              <a:rPr lang="en-US" sz="1600" dirty="0"/>
              <a:t>Enter detailed Business Purpose</a:t>
            </a:r>
          </a:p>
          <a:p>
            <a:r>
              <a:rPr lang="en-US" sz="1600" dirty="0"/>
              <a:t>If needed, enter description and attendees</a:t>
            </a:r>
          </a:p>
          <a:p>
            <a:r>
              <a:rPr lang="en-US" sz="1600" dirty="0"/>
              <a:t>Select Account from the dropdown list</a:t>
            </a:r>
          </a:p>
          <a:p>
            <a:r>
              <a:rPr lang="en-US" sz="1600" dirty="0"/>
              <a:t>Allocation Section</a:t>
            </a:r>
          </a:p>
          <a:p>
            <a:pPr lvl="1"/>
            <a:r>
              <a:rPr lang="en-US" sz="1600" dirty="0"/>
              <a:t>Select FUND and ORGN from the dropdown list</a:t>
            </a:r>
          </a:p>
          <a:p>
            <a:pPr lvl="1"/>
            <a:r>
              <a:rPr lang="en-US" sz="1600" dirty="0"/>
              <a:t>Select Non-Travel from the Expense Type dropdown list</a:t>
            </a:r>
          </a:p>
          <a:p>
            <a:pPr lvl="1"/>
            <a:r>
              <a:rPr lang="en-US" sz="1600" dirty="0"/>
              <a:t>Select Activity code if applicable; select N/A if no Activity code is needed</a:t>
            </a:r>
          </a:p>
          <a:p>
            <a:r>
              <a:rPr lang="en-US" sz="1600" dirty="0"/>
              <a:t>Add Attachments (see slides #16-17)</a:t>
            </a:r>
          </a:p>
        </p:txBody>
      </p:sp>
      <p:sp>
        <p:nvSpPr>
          <p:cNvPr id="6" name="Slide Number Placeholder 5">
            <a:extLst>
              <a:ext uri="{FF2B5EF4-FFF2-40B4-BE49-F238E27FC236}">
                <a16:creationId xmlns:a16="http://schemas.microsoft.com/office/drawing/2014/main" id="{3B6C714C-97F0-4DA1-B509-465726CA1017}"/>
              </a:ext>
            </a:extLst>
          </p:cNvPr>
          <p:cNvSpPr>
            <a:spLocks noGrp="1"/>
          </p:cNvSpPr>
          <p:nvPr>
            <p:ph type="sldNum" sz="quarter" idx="12"/>
          </p:nvPr>
        </p:nvSpPr>
        <p:spPr/>
        <p:txBody>
          <a:bodyPr/>
          <a:lstStyle/>
          <a:p>
            <a:fld id="{D57F1E4F-1CFF-5643-939E-02111984F565}" type="slidenum">
              <a:rPr lang="en-US" smtClean="0"/>
              <a:t>63</a:t>
            </a:fld>
            <a:endParaRPr lang="en-US" dirty="0"/>
          </a:p>
        </p:txBody>
      </p:sp>
    </p:spTree>
    <p:extLst>
      <p:ext uri="{BB962C8B-B14F-4D97-AF65-F5344CB8AC3E}">
        <p14:creationId xmlns:p14="http://schemas.microsoft.com/office/powerpoint/2010/main" val="22201400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452718"/>
            <a:ext cx="10169660" cy="1400530"/>
          </a:xfrm>
        </p:spPr>
        <p:txBody>
          <a:bodyPr/>
          <a:lstStyle/>
          <a:p>
            <a:r>
              <a:rPr lang="en-US" dirty="0"/>
              <a:t>Edit/View the ProCard Travel Reconciliation Expense Report</a:t>
            </a:r>
          </a:p>
        </p:txBody>
      </p:sp>
      <p:sp>
        <p:nvSpPr>
          <p:cNvPr id="3" name="Content Placeholder 2"/>
          <p:cNvSpPr>
            <a:spLocks noGrp="1"/>
          </p:cNvSpPr>
          <p:nvPr>
            <p:ph idx="1"/>
          </p:nvPr>
        </p:nvSpPr>
        <p:spPr>
          <a:xfrm>
            <a:off x="432752" y="2010237"/>
            <a:ext cx="8946541" cy="4195481"/>
          </a:xfrm>
        </p:spPr>
        <p:txBody>
          <a:bodyPr>
            <a:normAutofit fontScale="77500" lnSpcReduction="20000"/>
          </a:bodyPr>
          <a:lstStyle/>
          <a:p>
            <a:r>
              <a:rPr lang="en-US" dirty="0"/>
              <a:t>The Expense Report will be listed on the Chrome River Dashboard in the Draft Section until the final Submit Process is complete</a:t>
            </a:r>
          </a:p>
          <a:p>
            <a:r>
              <a:rPr lang="en-US" dirty="0"/>
              <a:t>To View the Expense Report</a:t>
            </a:r>
          </a:p>
          <a:p>
            <a:pPr lvl="1"/>
            <a:r>
              <a:rPr lang="en-US" dirty="0"/>
              <a:t>Go to the Chrome River Dashboard</a:t>
            </a:r>
          </a:p>
          <a:p>
            <a:pPr lvl="1"/>
            <a:r>
              <a:rPr lang="en-US" dirty="0"/>
              <a:t>Click the Draft Number/Title</a:t>
            </a:r>
          </a:p>
          <a:p>
            <a:pPr lvl="1"/>
            <a:r>
              <a:rPr lang="en-US" dirty="0"/>
              <a:t>Select the Desired Expense Report</a:t>
            </a:r>
          </a:p>
          <a:p>
            <a:pPr lvl="1"/>
            <a:r>
              <a:rPr lang="en-US" dirty="0"/>
              <a:t>Click Open </a:t>
            </a:r>
          </a:p>
          <a:p>
            <a:pPr marL="457200" lvl="1" indent="0">
              <a:buNone/>
            </a:pPr>
            <a:endParaRPr lang="en-US" dirty="0"/>
          </a:p>
          <a:p>
            <a:r>
              <a:rPr lang="en-US" dirty="0"/>
              <a:t>To Add more Pro Card transactions to the Expense Report, Click                                                                           </a:t>
            </a:r>
          </a:p>
          <a:p>
            <a:r>
              <a:rPr lang="en-US" dirty="0"/>
              <a:t>Repeat the steps in slide #63</a:t>
            </a:r>
          </a:p>
          <a:p>
            <a:r>
              <a:rPr lang="en-US" dirty="0"/>
              <a:t>Multiple ProCard transactions can be added to an Expense Report and held as a “Draft” until the expense report is submitted.  Click Save and the Expense Report will be held in Draft column on the Chrome River Dashboard.</a:t>
            </a:r>
          </a:p>
          <a:p>
            <a:r>
              <a:rPr lang="en-US" dirty="0"/>
              <a:t>After all ProCard transactions have been selected for the expense report complete the Submit process on slide #65.</a:t>
            </a:r>
          </a:p>
        </p:txBody>
      </p:sp>
      <p:pic>
        <p:nvPicPr>
          <p:cNvPr id="5" name="Picture 4"/>
          <p:cNvPicPr>
            <a:picLocks noChangeAspect="1"/>
          </p:cNvPicPr>
          <p:nvPr/>
        </p:nvPicPr>
        <p:blipFill>
          <a:blip r:embed="rId2"/>
          <a:stretch>
            <a:fillRect/>
          </a:stretch>
        </p:blipFill>
        <p:spPr>
          <a:xfrm>
            <a:off x="7262948" y="4107977"/>
            <a:ext cx="542925" cy="600075"/>
          </a:xfrm>
          <a:prstGeom prst="rect">
            <a:avLst/>
          </a:prstGeom>
        </p:spPr>
      </p:pic>
      <p:sp>
        <p:nvSpPr>
          <p:cNvPr id="6" name="Slide Number Placeholder 5">
            <a:extLst>
              <a:ext uri="{FF2B5EF4-FFF2-40B4-BE49-F238E27FC236}">
                <a16:creationId xmlns:a16="http://schemas.microsoft.com/office/drawing/2014/main" id="{5F2C986F-7A5D-472B-A1F2-BAB9BB04FEA0}"/>
              </a:ext>
            </a:extLst>
          </p:cNvPr>
          <p:cNvSpPr>
            <a:spLocks noGrp="1"/>
          </p:cNvSpPr>
          <p:nvPr>
            <p:ph type="sldNum" sz="quarter" idx="12"/>
          </p:nvPr>
        </p:nvSpPr>
        <p:spPr/>
        <p:txBody>
          <a:bodyPr/>
          <a:lstStyle/>
          <a:p>
            <a:fld id="{D57F1E4F-1CFF-5643-939E-02111984F565}" type="slidenum">
              <a:rPr lang="en-US" smtClean="0"/>
              <a:t>64</a:t>
            </a:fld>
            <a:endParaRPr lang="en-US" dirty="0"/>
          </a:p>
        </p:txBody>
      </p:sp>
    </p:spTree>
    <p:extLst>
      <p:ext uri="{BB962C8B-B14F-4D97-AF65-F5344CB8AC3E}">
        <p14:creationId xmlns:p14="http://schemas.microsoft.com/office/powerpoint/2010/main" val="8432481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452718"/>
            <a:ext cx="10169660" cy="1463168"/>
          </a:xfrm>
        </p:spPr>
        <p:txBody>
          <a:bodyPr/>
          <a:lstStyle/>
          <a:p>
            <a:r>
              <a:rPr lang="en-US" sz="3200" dirty="0"/>
              <a:t>Submit After all ProCard transactions are added to the Expense Report</a:t>
            </a:r>
          </a:p>
        </p:txBody>
      </p:sp>
      <p:sp>
        <p:nvSpPr>
          <p:cNvPr id="3" name="Content Placeholder 2"/>
          <p:cNvSpPr>
            <a:spLocks noGrp="1"/>
          </p:cNvSpPr>
          <p:nvPr>
            <p:ph idx="1"/>
          </p:nvPr>
        </p:nvSpPr>
        <p:spPr>
          <a:xfrm>
            <a:off x="284705" y="1689464"/>
            <a:ext cx="11010311" cy="4787898"/>
          </a:xfrm>
        </p:spPr>
        <p:txBody>
          <a:bodyPr>
            <a:normAutofit fontScale="85000" lnSpcReduction="20000"/>
          </a:bodyPr>
          <a:lstStyle/>
          <a:p>
            <a:r>
              <a:rPr lang="en-US" sz="2100" dirty="0"/>
              <a:t>After all ProCard transactions have been selected, Click Submit </a:t>
            </a:r>
          </a:p>
          <a:p>
            <a:r>
              <a:rPr lang="en-US" sz="2100" dirty="0"/>
              <a:t>Click “Submit for Confirmation</a:t>
            </a:r>
          </a:p>
          <a:p>
            <a:r>
              <a:rPr lang="en-US" sz="2100" dirty="0"/>
              <a:t>The Expense Report will be listed on the Chrome River Dashboard in the Submitted Section</a:t>
            </a:r>
          </a:p>
          <a:p>
            <a:r>
              <a:rPr lang="en-US" sz="2100" dirty="0"/>
              <a:t>After the Expense Report is Submitted, the automated approval routing process begins as follows:</a:t>
            </a:r>
          </a:p>
          <a:p>
            <a:pPr lvl="1"/>
            <a:r>
              <a:rPr lang="en-US" sz="2100" dirty="0"/>
              <a:t>ProCard Holder Approval</a:t>
            </a:r>
          </a:p>
          <a:p>
            <a:pPr lvl="1"/>
            <a:r>
              <a:rPr lang="en-US" sz="2100" dirty="0"/>
              <a:t>HR Supervisor Approval</a:t>
            </a:r>
          </a:p>
          <a:p>
            <a:pPr lvl="1"/>
            <a:r>
              <a:rPr lang="en-US" sz="2100" dirty="0"/>
              <a:t>Approval routing based on the business rules built into Chrome River</a:t>
            </a:r>
          </a:p>
          <a:p>
            <a:pPr lvl="1"/>
            <a:r>
              <a:rPr lang="en-US" sz="2100" dirty="0"/>
              <a:t>Approval by the Chrome River Office Staff</a:t>
            </a:r>
          </a:p>
          <a:p>
            <a:pPr lvl="1"/>
            <a:r>
              <a:rPr lang="en-US" sz="2100" dirty="0"/>
              <a:t>Transaction feeds to Banner nightly</a:t>
            </a:r>
          </a:p>
          <a:p>
            <a:r>
              <a:rPr lang="en-US" sz="2100" dirty="0"/>
              <a:t>Automated emails will be sent after each level of approval.  Within the email will be a link for the approver to open and view the Pre-Approval Report or Expense Report. The approver can approve the Chrome River request within the email.</a:t>
            </a:r>
          </a:p>
          <a:p>
            <a:r>
              <a:rPr lang="en-US" sz="2400" dirty="0"/>
              <a:t>To Track/View the Approval Process, see slide #13.</a:t>
            </a:r>
          </a:p>
          <a:p>
            <a:endParaRPr lang="en-US" dirty="0"/>
          </a:p>
        </p:txBody>
      </p:sp>
      <p:sp>
        <p:nvSpPr>
          <p:cNvPr id="5" name="Slide Number Placeholder 4">
            <a:extLst>
              <a:ext uri="{FF2B5EF4-FFF2-40B4-BE49-F238E27FC236}">
                <a16:creationId xmlns:a16="http://schemas.microsoft.com/office/drawing/2014/main" id="{5DD214F2-6C0E-4CCA-BBD4-1B0D5776B413}"/>
              </a:ext>
            </a:extLst>
          </p:cNvPr>
          <p:cNvSpPr>
            <a:spLocks noGrp="1"/>
          </p:cNvSpPr>
          <p:nvPr>
            <p:ph type="sldNum" sz="quarter" idx="12"/>
          </p:nvPr>
        </p:nvSpPr>
        <p:spPr/>
        <p:txBody>
          <a:bodyPr/>
          <a:lstStyle/>
          <a:p>
            <a:fld id="{D57F1E4F-1CFF-5643-939E-02111984F565}" type="slidenum">
              <a:rPr lang="en-US" smtClean="0"/>
              <a:t>65</a:t>
            </a:fld>
            <a:endParaRPr lang="en-US" dirty="0"/>
          </a:p>
        </p:txBody>
      </p:sp>
    </p:spTree>
    <p:extLst>
      <p:ext uri="{BB962C8B-B14F-4D97-AF65-F5344CB8AC3E}">
        <p14:creationId xmlns:p14="http://schemas.microsoft.com/office/powerpoint/2010/main" val="27428399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1" y="452718"/>
            <a:ext cx="9603794" cy="2046642"/>
          </a:xfrm>
        </p:spPr>
        <p:txBody>
          <a:bodyPr/>
          <a:lstStyle/>
          <a:p>
            <a:r>
              <a:rPr lang="en-US" dirty="0"/>
              <a:t>Expire (liquidate) the Pre-Approval  Report unused balance </a:t>
            </a:r>
          </a:p>
        </p:txBody>
      </p:sp>
      <p:sp>
        <p:nvSpPr>
          <p:cNvPr id="6" name="Content Placeholder 2"/>
          <p:cNvSpPr txBox="1">
            <a:spLocks/>
          </p:cNvSpPr>
          <p:nvPr/>
        </p:nvSpPr>
        <p:spPr>
          <a:xfrm>
            <a:off x="646111" y="2662519"/>
            <a:ext cx="10727283" cy="346831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The expire (liquidation) process is needed to release the encumbered amount.</a:t>
            </a:r>
          </a:p>
          <a:p>
            <a:r>
              <a:rPr lang="en-US" dirty="0"/>
              <a:t>It is likely that the Pre-Approval Report amount and the Travel Expense Report amount will not equal; therefore, the expire (liquidation) process is needed.</a:t>
            </a:r>
          </a:p>
          <a:p>
            <a:r>
              <a:rPr lang="en-US" dirty="0"/>
              <a:t>The unused balance on the “T” document can be removed by following the steps on slides 66-67.</a:t>
            </a:r>
          </a:p>
          <a:p>
            <a:r>
              <a:rPr lang="en-US" dirty="0"/>
              <a:t>If the preparer does not expire the unused balance, an automatic process will expire the unused balance 120 days after the last date of travel.</a:t>
            </a:r>
          </a:p>
          <a:p>
            <a:pPr lvl="1"/>
            <a:endParaRPr lang="en-US" dirty="0"/>
          </a:p>
        </p:txBody>
      </p:sp>
      <p:sp>
        <p:nvSpPr>
          <p:cNvPr id="4" name="Slide Number Placeholder 3">
            <a:extLst>
              <a:ext uri="{FF2B5EF4-FFF2-40B4-BE49-F238E27FC236}">
                <a16:creationId xmlns:a16="http://schemas.microsoft.com/office/drawing/2014/main" id="{1B199238-1EED-4BD9-A108-B404E2391CDA}"/>
              </a:ext>
            </a:extLst>
          </p:cNvPr>
          <p:cNvSpPr>
            <a:spLocks noGrp="1"/>
          </p:cNvSpPr>
          <p:nvPr>
            <p:ph type="sldNum" sz="quarter" idx="12"/>
          </p:nvPr>
        </p:nvSpPr>
        <p:spPr/>
        <p:txBody>
          <a:bodyPr/>
          <a:lstStyle/>
          <a:p>
            <a:fld id="{D57F1E4F-1CFF-5643-939E-02111984F565}" type="slidenum">
              <a:rPr lang="en-US" smtClean="0"/>
              <a:t>66</a:t>
            </a:fld>
            <a:endParaRPr lang="en-US" dirty="0"/>
          </a:p>
        </p:txBody>
      </p:sp>
    </p:spTree>
    <p:extLst>
      <p:ext uri="{BB962C8B-B14F-4D97-AF65-F5344CB8AC3E}">
        <p14:creationId xmlns:p14="http://schemas.microsoft.com/office/powerpoint/2010/main" val="33003930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Expire Pre-Approval Report Unused Balance Instructions</a:t>
            </a:r>
          </a:p>
        </p:txBody>
      </p:sp>
      <p:sp>
        <p:nvSpPr>
          <p:cNvPr id="3" name="Content Placeholder 2"/>
          <p:cNvSpPr>
            <a:spLocks noGrp="1"/>
          </p:cNvSpPr>
          <p:nvPr>
            <p:ph idx="1"/>
          </p:nvPr>
        </p:nvSpPr>
        <p:spPr>
          <a:xfrm>
            <a:off x="1103312" y="2052918"/>
            <a:ext cx="10087427" cy="4195481"/>
          </a:xfrm>
        </p:spPr>
        <p:txBody>
          <a:bodyPr>
            <a:normAutofit/>
          </a:bodyPr>
          <a:lstStyle/>
          <a:p>
            <a:r>
              <a:rPr lang="en-US" dirty="0"/>
              <a:t>Return to the Chrome River Dashboard by clicking </a:t>
            </a:r>
          </a:p>
          <a:p>
            <a:pPr marL="0" indent="0">
              <a:buNone/>
            </a:pPr>
            <a:r>
              <a:rPr lang="en-US" dirty="0"/>
              <a:t> </a:t>
            </a:r>
          </a:p>
          <a:p>
            <a:endParaRPr lang="en-US" dirty="0"/>
          </a:p>
          <a:p>
            <a:endParaRPr lang="en-US" dirty="0"/>
          </a:p>
          <a:p>
            <a:pPr marL="0" indent="0">
              <a:buNone/>
            </a:pPr>
            <a:endParaRPr lang="en-US" dirty="0"/>
          </a:p>
          <a:p>
            <a:pPr marL="0" indent="0">
              <a:buNone/>
            </a:pPr>
            <a:endParaRPr lang="en-US" dirty="0"/>
          </a:p>
          <a:p>
            <a:r>
              <a:rPr lang="en-US" dirty="0"/>
              <a:t>Click on the number to view the list of Pre-Approval Reports; in this example, click 12</a:t>
            </a:r>
          </a:p>
          <a:p>
            <a:r>
              <a:rPr lang="en-US" dirty="0"/>
              <a:t>Click the desired Pre-Approval Report</a:t>
            </a:r>
          </a:p>
          <a:p>
            <a:r>
              <a:rPr lang="en-US" dirty="0"/>
              <a:t>Click Expire</a:t>
            </a:r>
          </a:p>
        </p:txBody>
      </p:sp>
      <p:pic>
        <p:nvPicPr>
          <p:cNvPr id="5" name="Picture 4">
            <a:extLst>
              <a:ext uri="{FF2B5EF4-FFF2-40B4-BE49-F238E27FC236}">
                <a16:creationId xmlns:a16="http://schemas.microsoft.com/office/drawing/2014/main" id="{E6664D64-EFF7-4AEC-AE17-810C5E0BC821}"/>
              </a:ext>
            </a:extLst>
          </p:cNvPr>
          <p:cNvPicPr>
            <a:picLocks noChangeAspect="1"/>
          </p:cNvPicPr>
          <p:nvPr/>
        </p:nvPicPr>
        <p:blipFill>
          <a:blip r:embed="rId2"/>
          <a:stretch>
            <a:fillRect/>
          </a:stretch>
        </p:blipFill>
        <p:spPr>
          <a:xfrm>
            <a:off x="7818889" y="2052918"/>
            <a:ext cx="2952750" cy="390525"/>
          </a:xfrm>
          <a:prstGeom prst="rect">
            <a:avLst/>
          </a:prstGeom>
        </p:spPr>
      </p:pic>
      <p:pic>
        <p:nvPicPr>
          <p:cNvPr id="6" name="Picture 5">
            <a:extLst>
              <a:ext uri="{FF2B5EF4-FFF2-40B4-BE49-F238E27FC236}">
                <a16:creationId xmlns:a16="http://schemas.microsoft.com/office/drawing/2014/main" id="{4B99FD93-48DC-4177-9FAE-EB01B23E1792}"/>
              </a:ext>
            </a:extLst>
          </p:cNvPr>
          <p:cNvPicPr>
            <a:picLocks noChangeAspect="1"/>
          </p:cNvPicPr>
          <p:nvPr/>
        </p:nvPicPr>
        <p:blipFill>
          <a:blip r:embed="rId3"/>
          <a:stretch>
            <a:fillRect/>
          </a:stretch>
        </p:blipFill>
        <p:spPr>
          <a:xfrm>
            <a:off x="1001261" y="2842750"/>
            <a:ext cx="5628318" cy="1557412"/>
          </a:xfrm>
          <a:prstGeom prst="rect">
            <a:avLst/>
          </a:prstGeom>
        </p:spPr>
      </p:pic>
      <p:sp>
        <p:nvSpPr>
          <p:cNvPr id="7" name="Slide Number Placeholder 6">
            <a:extLst>
              <a:ext uri="{FF2B5EF4-FFF2-40B4-BE49-F238E27FC236}">
                <a16:creationId xmlns:a16="http://schemas.microsoft.com/office/drawing/2014/main" id="{7DC9406A-75FF-4ABB-8EBF-47316F405451}"/>
              </a:ext>
            </a:extLst>
          </p:cNvPr>
          <p:cNvSpPr>
            <a:spLocks noGrp="1"/>
          </p:cNvSpPr>
          <p:nvPr>
            <p:ph type="sldNum" sz="quarter" idx="12"/>
          </p:nvPr>
        </p:nvSpPr>
        <p:spPr/>
        <p:txBody>
          <a:bodyPr/>
          <a:lstStyle/>
          <a:p>
            <a:fld id="{D57F1E4F-1CFF-5643-939E-02111984F565}" type="slidenum">
              <a:rPr lang="en-US" smtClean="0"/>
              <a:t>67</a:t>
            </a:fld>
            <a:endParaRPr lang="en-US" dirty="0"/>
          </a:p>
        </p:txBody>
      </p:sp>
    </p:spTree>
    <p:extLst>
      <p:ext uri="{BB962C8B-B14F-4D97-AF65-F5344CB8AC3E}">
        <p14:creationId xmlns:p14="http://schemas.microsoft.com/office/powerpoint/2010/main" val="3114228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13" y="117956"/>
            <a:ext cx="9404723" cy="1400530"/>
          </a:xfrm>
        </p:spPr>
        <p:txBody>
          <a:bodyPr>
            <a:normAutofit/>
          </a:bodyPr>
          <a:lstStyle/>
          <a:p>
            <a:r>
              <a:rPr lang="en-US" dirty="0"/>
              <a:t>Instructions to Create Blanket Travel Pre-Approval Report</a:t>
            </a:r>
          </a:p>
        </p:txBody>
      </p:sp>
      <p:sp>
        <p:nvSpPr>
          <p:cNvPr id="5" name="Content Placeholder 2"/>
          <p:cNvSpPr txBox="1">
            <a:spLocks/>
          </p:cNvSpPr>
          <p:nvPr/>
        </p:nvSpPr>
        <p:spPr>
          <a:xfrm>
            <a:off x="751757" y="1518486"/>
            <a:ext cx="8229600" cy="514937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FFD44D67-7222-447A-BBB8-45FF70BDCEA6}"/>
              </a:ext>
            </a:extLst>
          </p:cNvPr>
          <p:cNvSpPr/>
          <p:nvPr/>
        </p:nvSpPr>
        <p:spPr>
          <a:xfrm>
            <a:off x="401667" y="5604357"/>
            <a:ext cx="7561685" cy="369332"/>
          </a:xfrm>
          <a:prstGeom prst="rect">
            <a:avLst/>
          </a:prstGeom>
        </p:spPr>
        <p:txBody>
          <a:bodyPr wrap="none">
            <a:spAutoFit/>
          </a:bodyPr>
          <a:lstStyle/>
          <a:p>
            <a:r>
              <a:rPr lang="en-US" dirty="0">
                <a:hlinkClick r:id="rId2"/>
              </a:rPr>
              <a:t>Chrome River Office Video: How to Create a Blanket Travel Order </a:t>
            </a:r>
            <a:endParaRPr lang="en-US" dirty="0"/>
          </a:p>
        </p:txBody>
      </p:sp>
      <p:sp>
        <p:nvSpPr>
          <p:cNvPr id="6" name="Slide Number Placeholder 5">
            <a:extLst>
              <a:ext uri="{FF2B5EF4-FFF2-40B4-BE49-F238E27FC236}">
                <a16:creationId xmlns:a16="http://schemas.microsoft.com/office/drawing/2014/main" id="{03EC201B-91FD-4BCA-9CA8-8AC85F04A95F}"/>
              </a:ext>
            </a:extLst>
          </p:cNvPr>
          <p:cNvSpPr>
            <a:spLocks noGrp="1"/>
          </p:cNvSpPr>
          <p:nvPr>
            <p:ph type="sldNum" sz="quarter" idx="12"/>
          </p:nvPr>
        </p:nvSpPr>
        <p:spPr/>
        <p:txBody>
          <a:bodyPr/>
          <a:lstStyle/>
          <a:p>
            <a:fld id="{D57F1E4F-1CFF-5643-939E-02111984F565}" type="slidenum">
              <a:rPr lang="en-US" smtClean="0"/>
              <a:t>68</a:t>
            </a:fld>
            <a:endParaRPr lang="en-US" dirty="0"/>
          </a:p>
        </p:txBody>
      </p:sp>
    </p:spTree>
    <p:extLst>
      <p:ext uri="{BB962C8B-B14F-4D97-AF65-F5344CB8AC3E}">
        <p14:creationId xmlns:p14="http://schemas.microsoft.com/office/powerpoint/2010/main" val="33655380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89ED5F7-8269-4F20-B77F-70D4AA7A9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873202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6E24BC8-F48C-4A5C-960C-3CB2F602A096}"/>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smtClean="0"/>
              <a:pPr>
                <a:spcAft>
                  <a:spcPts val="600"/>
                </a:spcAft>
              </a:pPr>
              <a:t>69</a:t>
            </a:fld>
            <a:endParaRPr lang="en-US" dirty="0"/>
          </a:p>
        </p:txBody>
      </p:sp>
      <p:pic>
        <p:nvPicPr>
          <p:cNvPr id="2" name="Picture 1">
            <a:extLst>
              <a:ext uri="{FF2B5EF4-FFF2-40B4-BE49-F238E27FC236}">
                <a16:creationId xmlns:a16="http://schemas.microsoft.com/office/drawing/2014/main" id="{DB5DA35D-2A09-4784-9EBC-D1F7099218A5}"/>
              </a:ext>
            </a:extLst>
          </p:cNvPr>
          <p:cNvPicPr>
            <a:picLocks noChangeAspect="1"/>
          </p:cNvPicPr>
          <p:nvPr/>
        </p:nvPicPr>
        <p:blipFill>
          <a:blip r:embed="rId3"/>
          <a:stretch>
            <a:fillRect/>
          </a:stretch>
        </p:blipFill>
        <p:spPr>
          <a:xfrm>
            <a:off x="1551177" y="934950"/>
            <a:ext cx="6657873" cy="4981953"/>
          </a:xfrm>
          <a:prstGeom prst="rect">
            <a:avLst/>
          </a:prstGeom>
        </p:spPr>
      </p:pic>
    </p:spTree>
    <p:extLst>
      <p:ext uri="{BB962C8B-B14F-4D97-AF65-F5344CB8AC3E}">
        <p14:creationId xmlns:p14="http://schemas.microsoft.com/office/powerpoint/2010/main" val="264111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training is needed for Chrome River?</a:t>
            </a:r>
          </a:p>
        </p:txBody>
      </p:sp>
      <p:sp>
        <p:nvSpPr>
          <p:cNvPr id="3" name="Content Placeholder 2"/>
          <p:cNvSpPr>
            <a:spLocks noGrp="1"/>
          </p:cNvSpPr>
          <p:nvPr>
            <p:ph idx="1"/>
          </p:nvPr>
        </p:nvSpPr>
        <p:spPr>
          <a:xfrm>
            <a:off x="611187" y="2014539"/>
            <a:ext cx="10218738" cy="4390744"/>
          </a:xfrm>
        </p:spPr>
        <p:txBody>
          <a:bodyPr/>
          <a:lstStyle/>
          <a:p>
            <a:r>
              <a:rPr lang="en-US" dirty="0"/>
              <a:t>Online ECU Banner Finance Training for New Users. Register on </a:t>
            </a:r>
            <a:r>
              <a:rPr lang="en-US" dirty="0">
                <a:hlinkClick r:id="rId2"/>
              </a:rPr>
              <a:t>Cornerstone.</a:t>
            </a:r>
            <a:endParaRPr lang="en-US" dirty="0"/>
          </a:p>
          <a:p>
            <a:endParaRPr lang="en-US" dirty="0"/>
          </a:p>
          <a:p>
            <a:r>
              <a:rPr lang="en-US" dirty="0"/>
              <a:t>Online ProCard Training. Register on </a:t>
            </a:r>
            <a:r>
              <a:rPr lang="en-US" dirty="0">
                <a:hlinkClick r:id="rId2"/>
              </a:rPr>
              <a:t>Cornerstone</a:t>
            </a:r>
            <a:r>
              <a:rPr lang="en-US" dirty="0"/>
              <a:t>.</a:t>
            </a:r>
          </a:p>
          <a:p>
            <a:endParaRPr lang="en-US" dirty="0"/>
          </a:p>
          <a:p>
            <a:r>
              <a:rPr lang="en-US" dirty="0"/>
              <a:t>Chrome River Training.  Register on </a:t>
            </a:r>
            <a:r>
              <a:rPr lang="en-US" dirty="0">
                <a:hlinkClick r:id="rId2"/>
              </a:rPr>
              <a:t>Cornerstone</a:t>
            </a:r>
            <a:r>
              <a:rPr lang="en-US" dirty="0"/>
              <a:t>.</a:t>
            </a:r>
          </a:p>
          <a:p>
            <a:pPr marL="0" indent="0">
              <a:buNone/>
            </a:pPr>
            <a:endParaRPr lang="en-US" dirty="0"/>
          </a:p>
          <a:p>
            <a:r>
              <a:rPr lang="en-US" dirty="0"/>
              <a:t>The Chrome River Office has created a video library with more than 25 travel and ProCard topics for end users.  </a:t>
            </a:r>
          </a:p>
          <a:p>
            <a:endParaRPr lang="en-US" dirty="0"/>
          </a:p>
        </p:txBody>
      </p:sp>
      <p:sp>
        <p:nvSpPr>
          <p:cNvPr id="5" name="Slide Number Placeholder 4">
            <a:extLst>
              <a:ext uri="{FF2B5EF4-FFF2-40B4-BE49-F238E27FC236}">
                <a16:creationId xmlns:a16="http://schemas.microsoft.com/office/drawing/2014/main" id="{579641A7-39C3-49F9-864D-E8042AB71E7B}"/>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3970278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13" y="117956"/>
            <a:ext cx="9404723" cy="1400530"/>
          </a:xfrm>
        </p:spPr>
        <p:txBody>
          <a:bodyPr>
            <a:normAutofit/>
          </a:bodyPr>
          <a:lstStyle/>
          <a:p>
            <a:r>
              <a:rPr lang="en-US" dirty="0"/>
              <a:t>Create Pre-Approval Report Header for Blanket Travel</a:t>
            </a:r>
          </a:p>
        </p:txBody>
      </p:sp>
      <p:pic>
        <p:nvPicPr>
          <p:cNvPr id="4" name="Picture 3"/>
          <p:cNvPicPr>
            <a:picLocks noChangeAspect="1"/>
          </p:cNvPicPr>
          <p:nvPr/>
        </p:nvPicPr>
        <p:blipFill>
          <a:blip r:embed="rId2"/>
          <a:stretch>
            <a:fillRect/>
          </a:stretch>
        </p:blipFill>
        <p:spPr>
          <a:xfrm>
            <a:off x="4511496" y="1776186"/>
            <a:ext cx="1107263" cy="575428"/>
          </a:xfrm>
          <a:prstGeom prst="rect">
            <a:avLst/>
          </a:prstGeom>
        </p:spPr>
      </p:pic>
      <p:sp>
        <p:nvSpPr>
          <p:cNvPr id="5" name="Content Placeholder 2"/>
          <p:cNvSpPr txBox="1">
            <a:spLocks/>
          </p:cNvSpPr>
          <p:nvPr/>
        </p:nvSpPr>
        <p:spPr>
          <a:xfrm>
            <a:off x="323086" y="1428205"/>
            <a:ext cx="10893779" cy="42668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spcBef>
                <a:spcPts val="200"/>
              </a:spcBef>
            </a:pPr>
            <a:r>
              <a:rPr lang="en-US" sz="1800" dirty="0"/>
              <a:t>Verify that the correct Employee Traveler’s name is listed in the top right corner</a:t>
            </a:r>
          </a:p>
          <a:p>
            <a:pPr>
              <a:spcBef>
                <a:spcPts val="200"/>
              </a:spcBef>
            </a:pPr>
            <a:r>
              <a:rPr lang="en-US" sz="1800" dirty="0"/>
              <a:t>Click the plus NEW (top right)</a:t>
            </a:r>
          </a:p>
          <a:p>
            <a:pPr>
              <a:spcBef>
                <a:spcPts val="200"/>
              </a:spcBef>
            </a:pPr>
            <a:r>
              <a:rPr lang="en-US" sz="1800" dirty="0"/>
              <a:t>Click New Pre-Approval Report</a:t>
            </a:r>
          </a:p>
          <a:p>
            <a:pPr>
              <a:spcBef>
                <a:spcPts val="200"/>
              </a:spcBef>
            </a:pPr>
            <a:r>
              <a:rPr lang="en-US" sz="1800" dirty="0"/>
              <a:t>Enter Report Name (BL prefix to identify as Blanket Travel, traveler’s last name, first name, months covered under Blanket)  example:  BL.Doughtie.Penney.Oct19-Jun20)</a:t>
            </a:r>
          </a:p>
          <a:p>
            <a:pPr>
              <a:spcBef>
                <a:spcPts val="200"/>
              </a:spcBef>
            </a:pPr>
            <a:r>
              <a:rPr lang="en-US" sz="1800" dirty="0"/>
              <a:t>Enter Blanket Travel  Start Date and End Date (or fiscal year 7/1/2019 and 6/30/2020)</a:t>
            </a:r>
          </a:p>
          <a:p>
            <a:pPr>
              <a:spcBef>
                <a:spcPts val="200"/>
              </a:spcBef>
            </a:pPr>
            <a:r>
              <a:rPr lang="en-US" sz="1800" dirty="0"/>
              <a:t>Enter a Business Purpose Description</a:t>
            </a:r>
          </a:p>
          <a:p>
            <a:pPr>
              <a:spcBef>
                <a:spcPts val="200"/>
              </a:spcBef>
            </a:pPr>
            <a:r>
              <a:rPr lang="en-US" sz="1800" dirty="0"/>
              <a:t>Select Report Type from the dropdown (Travel – Blanket)</a:t>
            </a:r>
          </a:p>
          <a:p>
            <a:pPr>
              <a:spcBef>
                <a:spcPts val="200"/>
              </a:spcBef>
            </a:pPr>
            <a:r>
              <a:rPr lang="en-US" sz="1800" dirty="0"/>
              <a:t>Select Travel Type from the dropdown (In-State, Out-of-State)</a:t>
            </a:r>
          </a:p>
          <a:p>
            <a:pPr>
              <a:spcBef>
                <a:spcPts val="200"/>
              </a:spcBef>
            </a:pPr>
            <a:r>
              <a:rPr lang="en-US" sz="1800" dirty="0"/>
              <a:t>Select Destination from the dropdown list. Note: a Blanket Travel can have many destinations</a:t>
            </a:r>
          </a:p>
          <a:p>
            <a:pPr>
              <a:spcBef>
                <a:spcPts val="200"/>
              </a:spcBef>
            </a:pPr>
            <a:r>
              <a:rPr lang="en-US" sz="1800" dirty="0"/>
              <a:t>Select No from the dropdown list Excess Lodging Authorized</a:t>
            </a:r>
          </a:p>
          <a:p>
            <a:pPr lvl="1">
              <a:spcBef>
                <a:spcPts val="200"/>
              </a:spcBef>
            </a:pPr>
            <a:r>
              <a:rPr lang="en-US" sz="1600" dirty="0"/>
              <a:t> No lodging is allowed on Blanket Travel</a:t>
            </a:r>
          </a:p>
          <a:p>
            <a:pPr>
              <a:spcBef>
                <a:spcPts val="200"/>
              </a:spcBef>
            </a:pPr>
            <a:r>
              <a:rPr lang="en-US" sz="1800" dirty="0"/>
              <a:t>Allocation Section</a:t>
            </a:r>
          </a:p>
          <a:p>
            <a:pPr lvl="1">
              <a:spcBef>
                <a:spcPts val="200"/>
              </a:spcBef>
            </a:pPr>
            <a:r>
              <a:rPr lang="en-US" dirty="0"/>
              <a:t>Select FUND and ORGN from the dropdown list</a:t>
            </a:r>
          </a:p>
          <a:p>
            <a:pPr lvl="1">
              <a:spcBef>
                <a:spcPts val="200"/>
              </a:spcBef>
            </a:pPr>
            <a:r>
              <a:rPr lang="en-US" dirty="0"/>
              <a:t>Select In-State, Out-of-State from the dropdown list</a:t>
            </a:r>
          </a:p>
          <a:p>
            <a:pPr lvl="1">
              <a:spcBef>
                <a:spcPts val="200"/>
              </a:spcBef>
            </a:pPr>
            <a:r>
              <a:rPr lang="en-US" dirty="0"/>
              <a:t>Select Activity code if applicable</a:t>
            </a:r>
          </a:p>
          <a:p>
            <a:pPr>
              <a:spcBef>
                <a:spcPts val="200"/>
              </a:spcBef>
            </a:pPr>
            <a:r>
              <a:rPr lang="en-US" sz="1800" dirty="0"/>
              <a:t>Click  Save</a:t>
            </a:r>
          </a:p>
          <a:p>
            <a:pPr marL="0" indent="0">
              <a:spcBef>
                <a:spcPts val="200"/>
              </a:spcBef>
              <a:buFont typeface="Wingdings 3" charset="2"/>
              <a:buNone/>
            </a:pPr>
            <a:r>
              <a:rPr lang="en-US" sz="1800" dirty="0"/>
              <a:t>***Note: Pre-Approval Report ID is created and displayed in the bottom left corner.</a:t>
            </a:r>
          </a:p>
          <a:p>
            <a:endParaRPr lang="en-US" dirty="0"/>
          </a:p>
        </p:txBody>
      </p:sp>
      <p:sp>
        <p:nvSpPr>
          <p:cNvPr id="6" name="Slide Number Placeholder 5">
            <a:extLst>
              <a:ext uri="{FF2B5EF4-FFF2-40B4-BE49-F238E27FC236}">
                <a16:creationId xmlns:a16="http://schemas.microsoft.com/office/drawing/2014/main" id="{106CCF3F-0618-4097-B285-BBBAAA8C427C}"/>
              </a:ext>
            </a:extLst>
          </p:cNvPr>
          <p:cNvSpPr>
            <a:spLocks noGrp="1"/>
          </p:cNvSpPr>
          <p:nvPr>
            <p:ph type="sldNum" sz="quarter" idx="12"/>
          </p:nvPr>
        </p:nvSpPr>
        <p:spPr/>
        <p:txBody>
          <a:bodyPr/>
          <a:lstStyle/>
          <a:p>
            <a:fld id="{D57F1E4F-1CFF-5643-939E-02111984F565}" type="slidenum">
              <a:rPr lang="en-US" smtClean="0"/>
              <a:t>70</a:t>
            </a:fld>
            <a:endParaRPr lang="en-US" dirty="0"/>
          </a:p>
        </p:txBody>
      </p:sp>
    </p:spTree>
    <p:extLst>
      <p:ext uri="{BB962C8B-B14F-4D97-AF65-F5344CB8AC3E}">
        <p14:creationId xmlns:p14="http://schemas.microsoft.com/office/powerpoint/2010/main" val="21983504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2094470"/>
          </a:xfrm>
        </p:spPr>
        <p:txBody>
          <a:bodyPr/>
          <a:lstStyle/>
          <a:p>
            <a:r>
              <a:rPr lang="en-US" sz="4000" dirty="0"/>
              <a:t>Add estimated expenses to the Blanket Travel Pre-Approval Report</a:t>
            </a:r>
            <a:br>
              <a:rPr lang="en-US" sz="2000" dirty="0"/>
            </a:br>
            <a:r>
              <a:rPr lang="en-US" sz="2800" dirty="0"/>
              <a:t>Blanket Travel expenses include mileage, gas, parking fees, and tolls.</a:t>
            </a:r>
          </a:p>
        </p:txBody>
      </p:sp>
      <p:sp>
        <p:nvSpPr>
          <p:cNvPr id="7" name="Content Placeholder 2"/>
          <p:cNvSpPr>
            <a:spLocks noGrp="1"/>
          </p:cNvSpPr>
          <p:nvPr>
            <p:ph idx="1"/>
          </p:nvPr>
        </p:nvSpPr>
        <p:spPr>
          <a:xfrm>
            <a:off x="646111" y="3056681"/>
            <a:ext cx="8946541" cy="3198345"/>
          </a:xfrm>
        </p:spPr>
        <p:txBody>
          <a:bodyPr>
            <a:normAutofit/>
          </a:bodyPr>
          <a:lstStyle/>
          <a:p>
            <a:r>
              <a:rPr lang="en-US" dirty="0"/>
              <a:t>Click the Ground Transportation Tile</a:t>
            </a:r>
          </a:p>
          <a:p>
            <a:r>
              <a:rPr lang="en-US" dirty="0"/>
              <a:t>Select the expense type</a:t>
            </a:r>
          </a:p>
          <a:p>
            <a:r>
              <a:rPr lang="en-US" dirty="0"/>
              <a:t>Enter Estimated Amount</a:t>
            </a:r>
          </a:p>
          <a:p>
            <a:r>
              <a:rPr lang="en-US" dirty="0"/>
              <a:t>Add a Description</a:t>
            </a:r>
          </a:p>
          <a:p>
            <a:r>
              <a:rPr lang="en-US" dirty="0"/>
              <a:t>Click Save</a:t>
            </a:r>
          </a:p>
        </p:txBody>
      </p:sp>
      <p:pic>
        <p:nvPicPr>
          <p:cNvPr id="9" name="Picture 8"/>
          <p:cNvPicPr>
            <a:picLocks noChangeAspect="1"/>
          </p:cNvPicPr>
          <p:nvPr/>
        </p:nvPicPr>
        <p:blipFill>
          <a:blip r:embed="rId2"/>
          <a:stretch>
            <a:fillRect/>
          </a:stretch>
        </p:blipFill>
        <p:spPr>
          <a:xfrm>
            <a:off x="6096000" y="3476481"/>
            <a:ext cx="1562100" cy="1581150"/>
          </a:xfrm>
          <a:prstGeom prst="rect">
            <a:avLst/>
          </a:prstGeom>
        </p:spPr>
      </p:pic>
      <p:sp>
        <p:nvSpPr>
          <p:cNvPr id="3" name="Slide Number Placeholder 2">
            <a:extLst>
              <a:ext uri="{FF2B5EF4-FFF2-40B4-BE49-F238E27FC236}">
                <a16:creationId xmlns:a16="http://schemas.microsoft.com/office/drawing/2014/main" id="{1D71C3CF-8CF0-477D-99AB-F0657853EB24}"/>
              </a:ext>
            </a:extLst>
          </p:cNvPr>
          <p:cNvSpPr>
            <a:spLocks noGrp="1"/>
          </p:cNvSpPr>
          <p:nvPr>
            <p:ph type="sldNum" sz="quarter" idx="12"/>
          </p:nvPr>
        </p:nvSpPr>
        <p:spPr/>
        <p:txBody>
          <a:bodyPr/>
          <a:lstStyle/>
          <a:p>
            <a:fld id="{D57F1E4F-1CFF-5643-939E-02111984F565}" type="slidenum">
              <a:rPr lang="en-US" smtClean="0"/>
              <a:t>71</a:t>
            </a:fld>
            <a:endParaRPr lang="en-US" dirty="0"/>
          </a:p>
        </p:txBody>
      </p:sp>
    </p:spTree>
    <p:extLst>
      <p:ext uri="{BB962C8B-B14F-4D97-AF65-F5344CB8AC3E}">
        <p14:creationId xmlns:p14="http://schemas.microsoft.com/office/powerpoint/2010/main" val="23280677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452718"/>
            <a:ext cx="10169660" cy="1400530"/>
          </a:xfrm>
        </p:spPr>
        <p:txBody>
          <a:bodyPr/>
          <a:lstStyle/>
          <a:p>
            <a:r>
              <a:rPr lang="en-US" sz="3200" dirty="0"/>
              <a:t>Submit after all estimated expenses are added to the Blanket Travel Pre-Approval Report</a:t>
            </a:r>
          </a:p>
        </p:txBody>
      </p:sp>
      <p:sp>
        <p:nvSpPr>
          <p:cNvPr id="3" name="Content Placeholder 2"/>
          <p:cNvSpPr>
            <a:spLocks noGrp="1"/>
          </p:cNvSpPr>
          <p:nvPr>
            <p:ph idx="1"/>
          </p:nvPr>
        </p:nvSpPr>
        <p:spPr/>
        <p:txBody>
          <a:bodyPr>
            <a:normAutofit fontScale="92500" lnSpcReduction="20000"/>
          </a:bodyPr>
          <a:lstStyle/>
          <a:p>
            <a:r>
              <a:rPr lang="en-US" dirty="0"/>
              <a:t>Click Submit</a:t>
            </a:r>
          </a:p>
          <a:p>
            <a:r>
              <a:rPr lang="en-US" dirty="0"/>
              <a:t>Scroll to the bottom to Upload Attachments (see slides #16-17)</a:t>
            </a:r>
          </a:p>
          <a:p>
            <a:r>
              <a:rPr lang="en-US" dirty="0"/>
              <a:t>Click Submit</a:t>
            </a:r>
          </a:p>
          <a:p>
            <a:r>
              <a:rPr lang="en-US" dirty="0"/>
              <a:t>The Pre-Approval Report will be listed on the Chrome River Dashboard in the Submitted Section</a:t>
            </a:r>
          </a:p>
          <a:p>
            <a:r>
              <a:rPr lang="en-US" dirty="0"/>
              <a:t>To View the Pre-Approval Report</a:t>
            </a:r>
          </a:p>
          <a:p>
            <a:pPr lvl="1"/>
            <a:r>
              <a:rPr lang="en-US" dirty="0"/>
              <a:t>Go to the Chrome River Dashboard</a:t>
            </a:r>
          </a:p>
          <a:p>
            <a:pPr lvl="1"/>
            <a:r>
              <a:rPr lang="en-US" dirty="0"/>
              <a:t>Click the Submitted Number/Title</a:t>
            </a:r>
          </a:p>
          <a:p>
            <a:pPr lvl="1"/>
            <a:r>
              <a:rPr lang="en-US" dirty="0"/>
              <a:t>Select the Desired Pre-Approval Report</a:t>
            </a:r>
          </a:p>
          <a:p>
            <a:pPr lvl="1"/>
            <a:r>
              <a:rPr lang="en-US" dirty="0"/>
              <a:t>Click Open </a:t>
            </a:r>
          </a:p>
          <a:p>
            <a:pPr lvl="1"/>
            <a:r>
              <a:rPr lang="en-US" dirty="0"/>
              <a:t>Attachments can be added (see slides #16-17)</a:t>
            </a:r>
          </a:p>
          <a:p>
            <a:pPr lvl="1"/>
            <a:r>
              <a:rPr lang="en-US" dirty="0"/>
              <a:t>Changes can be made (see slide #89)</a:t>
            </a:r>
          </a:p>
          <a:p>
            <a:endParaRPr lang="en-US" dirty="0"/>
          </a:p>
        </p:txBody>
      </p:sp>
      <p:sp>
        <p:nvSpPr>
          <p:cNvPr id="5" name="Slide Number Placeholder 4">
            <a:extLst>
              <a:ext uri="{FF2B5EF4-FFF2-40B4-BE49-F238E27FC236}">
                <a16:creationId xmlns:a16="http://schemas.microsoft.com/office/drawing/2014/main" id="{7C24BB51-235E-4209-B65B-3C4E5EEE341C}"/>
              </a:ext>
            </a:extLst>
          </p:cNvPr>
          <p:cNvSpPr>
            <a:spLocks noGrp="1"/>
          </p:cNvSpPr>
          <p:nvPr>
            <p:ph type="sldNum" sz="quarter" idx="12"/>
          </p:nvPr>
        </p:nvSpPr>
        <p:spPr/>
        <p:txBody>
          <a:bodyPr/>
          <a:lstStyle/>
          <a:p>
            <a:fld id="{D57F1E4F-1CFF-5643-939E-02111984F565}" type="slidenum">
              <a:rPr lang="en-US" smtClean="0"/>
              <a:t>72</a:t>
            </a:fld>
            <a:endParaRPr lang="en-US" dirty="0"/>
          </a:p>
        </p:txBody>
      </p:sp>
    </p:spTree>
    <p:extLst>
      <p:ext uri="{BB962C8B-B14F-4D97-AF65-F5344CB8AC3E}">
        <p14:creationId xmlns:p14="http://schemas.microsoft.com/office/powerpoint/2010/main" val="12514621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Blanket Travel Pre-Approval Report</a:t>
            </a:r>
            <a:br>
              <a:rPr lang="en-US" dirty="0"/>
            </a:br>
            <a:r>
              <a:rPr lang="en-US" sz="3600" dirty="0"/>
              <a:t>Automated Approval Routing Process</a:t>
            </a:r>
          </a:p>
        </p:txBody>
      </p:sp>
      <p:sp>
        <p:nvSpPr>
          <p:cNvPr id="6" name="Content Placeholder 2"/>
          <p:cNvSpPr txBox="1">
            <a:spLocks/>
          </p:cNvSpPr>
          <p:nvPr/>
        </p:nvSpPr>
        <p:spPr>
          <a:xfrm>
            <a:off x="1103312" y="2052918"/>
            <a:ext cx="8946541" cy="4195481"/>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1900" dirty="0"/>
              <a:t>After the Blanket Travel Pre-Approval Report is Submitted, the automated electronic approval process begins as follows:</a:t>
            </a:r>
          </a:p>
          <a:p>
            <a:pPr lvl="1"/>
            <a:r>
              <a:rPr lang="en-US" sz="1900" dirty="0"/>
              <a:t>Expense Owner Approval</a:t>
            </a:r>
          </a:p>
          <a:p>
            <a:pPr lvl="1"/>
            <a:r>
              <a:rPr lang="en-US" sz="1900" dirty="0"/>
              <a:t>HR Supervisor Approval</a:t>
            </a:r>
          </a:p>
          <a:p>
            <a:pPr lvl="1"/>
            <a:r>
              <a:rPr lang="en-US" sz="1900" dirty="0"/>
              <a:t>Approval routing based on the business rules built into Chrome River</a:t>
            </a:r>
          </a:p>
          <a:p>
            <a:pPr lvl="1"/>
            <a:r>
              <a:rPr lang="en-US" sz="1900" dirty="0"/>
              <a:t>Approval by the Chrome River Office Staff</a:t>
            </a:r>
          </a:p>
          <a:p>
            <a:pPr lvl="1"/>
            <a:r>
              <a:rPr lang="en-US" sz="1900" dirty="0"/>
              <a:t>Transaction feeds to Banner nightly</a:t>
            </a:r>
          </a:p>
          <a:p>
            <a:r>
              <a:rPr lang="en-US" sz="1900" dirty="0"/>
              <a:t>Automated emails will be sent after each level of approval.  Within the email will be a link for the approver to open and view the Pre-Approval Report or Expense Report. The approver can approve the Chrome River request within the email.</a:t>
            </a:r>
          </a:p>
          <a:p>
            <a:r>
              <a:rPr lang="en-US" sz="1900" dirty="0"/>
              <a:t>To Track/View the Expense Report, see slide #13.</a:t>
            </a:r>
          </a:p>
          <a:p>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A57BB017-8F23-4F36-9A77-F08AC1AB0710}"/>
              </a:ext>
            </a:extLst>
          </p:cNvPr>
          <p:cNvSpPr>
            <a:spLocks noGrp="1"/>
          </p:cNvSpPr>
          <p:nvPr>
            <p:ph type="sldNum" sz="quarter" idx="12"/>
          </p:nvPr>
        </p:nvSpPr>
        <p:spPr/>
        <p:txBody>
          <a:bodyPr/>
          <a:lstStyle/>
          <a:p>
            <a:fld id="{D57F1E4F-1CFF-5643-939E-02111984F565}" type="slidenum">
              <a:rPr lang="en-US" smtClean="0"/>
              <a:t>73</a:t>
            </a:fld>
            <a:endParaRPr lang="en-US" dirty="0"/>
          </a:p>
        </p:txBody>
      </p:sp>
    </p:spTree>
    <p:extLst>
      <p:ext uri="{BB962C8B-B14F-4D97-AF65-F5344CB8AC3E}">
        <p14:creationId xmlns:p14="http://schemas.microsoft.com/office/powerpoint/2010/main" val="7188367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Blanket Travel Guidelines</a:t>
            </a:r>
          </a:p>
        </p:txBody>
      </p:sp>
      <p:sp>
        <p:nvSpPr>
          <p:cNvPr id="6" name="Content Placeholder 2"/>
          <p:cNvSpPr txBox="1">
            <a:spLocks/>
          </p:cNvSpPr>
          <p:nvPr/>
        </p:nvSpPr>
        <p:spPr>
          <a:xfrm>
            <a:off x="1103312" y="2052918"/>
            <a:ext cx="8946541" cy="419548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If the mileage exceeds 100 miles, the user should record the daily mileage so the higher mileage rate would apply.</a:t>
            </a:r>
          </a:p>
          <a:p>
            <a:r>
              <a:rPr lang="en-US" dirty="0"/>
              <a:t>A log sheet can be attached for an entire week/month.  To receive the correct mileage rate; the user will enter the daily miles.  After all mileage is recorded, attach a log sheet instead of using  a Google Map.  The user will receive a Google Map Error, respond with, “see attached  log sheet.”</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50EB468-7CE8-4B2E-8538-3610EF00A5E7}"/>
              </a:ext>
            </a:extLst>
          </p:cNvPr>
          <p:cNvSpPr>
            <a:spLocks noGrp="1"/>
          </p:cNvSpPr>
          <p:nvPr>
            <p:ph type="sldNum" sz="quarter" idx="12"/>
          </p:nvPr>
        </p:nvSpPr>
        <p:spPr/>
        <p:txBody>
          <a:bodyPr/>
          <a:lstStyle/>
          <a:p>
            <a:fld id="{D57F1E4F-1CFF-5643-939E-02111984F565}" type="slidenum">
              <a:rPr lang="en-US" smtClean="0"/>
              <a:t>74</a:t>
            </a:fld>
            <a:endParaRPr lang="en-US" dirty="0"/>
          </a:p>
        </p:txBody>
      </p:sp>
    </p:spTree>
    <p:extLst>
      <p:ext uri="{BB962C8B-B14F-4D97-AF65-F5344CB8AC3E}">
        <p14:creationId xmlns:p14="http://schemas.microsoft.com/office/powerpoint/2010/main" val="36371833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Blanket Travel</a:t>
            </a:r>
            <a:br>
              <a:rPr lang="en-US" dirty="0"/>
            </a:br>
            <a:r>
              <a:rPr lang="en-US" dirty="0"/>
              <a:t>NFR – No Fund Request</a:t>
            </a:r>
          </a:p>
        </p:txBody>
      </p:sp>
      <p:sp>
        <p:nvSpPr>
          <p:cNvPr id="6" name="Content Placeholder 2"/>
          <p:cNvSpPr txBox="1">
            <a:spLocks/>
          </p:cNvSpPr>
          <p:nvPr/>
        </p:nvSpPr>
        <p:spPr>
          <a:xfrm>
            <a:off x="1103312" y="2052918"/>
            <a:ext cx="8946541" cy="4195481"/>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a:t>A Pre-Approval Report is needed even if no reimbursement is requested.  Chrome River requires an amount on the Pre-Approval Report; therefore, minimal amount  of $1 can be entered.  At fiscal year-end, EXPIRE the Pre-Approval Report funds to release the encumbered amount from the departmental budget.</a:t>
            </a:r>
          </a:p>
          <a:p>
            <a:pPr marL="0" indent="0">
              <a:buNone/>
            </a:pPr>
            <a:endParaRPr lang="en-US" dirty="0"/>
          </a:p>
          <a:p>
            <a:pPr marL="0" indent="0">
              <a:buNone/>
            </a:pPr>
            <a:r>
              <a:rPr lang="en-US" b="1" dirty="0"/>
              <a:t>A travel rule update from the Travel Office:</a:t>
            </a:r>
            <a:r>
              <a:rPr lang="en-US" dirty="0"/>
              <a:t> </a:t>
            </a:r>
          </a:p>
          <a:p>
            <a:r>
              <a:rPr lang="en-US" dirty="0"/>
              <a:t>1. If an employee is traveling out of town, a Pre-Approval Report (Blanket Travel) is </a:t>
            </a:r>
            <a:r>
              <a:rPr lang="en-US" b="1" dirty="0"/>
              <a:t>required</a:t>
            </a:r>
            <a:r>
              <a:rPr lang="en-US" dirty="0"/>
              <a:t> even if no reimbursement is requested.   For the Blanket Travel Pre-Approval Report enter $1.00 so that the budget is encumbered for a minimum amount.</a:t>
            </a:r>
          </a:p>
          <a:p>
            <a:r>
              <a:rPr lang="en-US" dirty="0"/>
              <a:t>2. If an employee is “potentially” traveling out of town, a Pre-Approval Report (Blanket Travel) is </a:t>
            </a:r>
            <a:r>
              <a:rPr lang="en-US" b="1" dirty="0"/>
              <a:t>not needed </a:t>
            </a:r>
            <a:r>
              <a:rPr lang="en-US" dirty="0"/>
              <a:t>until an employee actually travels.</a:t>
            </a:r>
          </a:p>
          <a:p>
            <a:r>
              <a:rPr lang="en-US" dirty="0"/>
              <a:t>3. Pre-Approval Report (Blanket Travel) is </a:t>
            </a:r>
            <a:r>
              <a:rPr lang="en-US" b="1" dirty="0"/>
              <a:t>not required </a:t>
            </a:r>
            <a:r>
              <a:rPr lang="en-US" dirty="0"/>
              <a:t>for employees attending meetings in Greenville, or immediate vicinity (within a 35 mile radius) of an employee’s normal duty station, unless the employee is seeking reimbursement for the local travel.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1691580-71E7-4577-A85E-1B739B678C6F}"/>
              </a:ext>
            </a:extLst>
          </p:cNvPr>
          <p:cNvSpPr>
            <a:spLocks noGrp="1"/>
          </p:cNvSpPr>
          <p:nvPr>
            <p:ph type="sldNum" sz="quarter" idx="12"/>
          </p:nvPr>
        </p:nvSpPr>
        <p:spPr/>
        <p:txBody>
          <a:bodyPr/>
          <a:lstStyle/>
          <a:p>
            <a:fld id="{D57F1E4F-1CFF-5643-939E-02111984F565}" type="slidenum">
              <a:rPr lang="en-US" smtClean="0"/>
              <a:t>75</a:t>
            </a:fld>
            <a:endParaRPr lang="en-US" dirty="0"/>
          </a:p>
        </p:txBody>
      </p:sp>
    </p:spTree>
    <p:extLst>
      <p:ext uri="{BB962C8B-B14F-4D97-AF65-F5344CB8AC3E}">
        <p14:creationId xmlns:p14="http://schemas.microsoft.com/office/powerpoint/2010/main" val="32129558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13" y="117956"/>
            <a:ext cx="9792927" cy="1400530"/>
          </a:xfrm>
        </p:spPr>
        <p:txBody>
          <a:bodyPr>
            <a:normAutofit fontScale="90000"/>
          </a:bodyPr>
          <a:lstStyle/>
          <a:p>
            <a:r>
              <a:rPr lang="en-US" dirty="0"/>
              <a:t>Instructions to Create Blanket Travel Expense Report to Reimburse Employee</a:t>
            </a:r>
          </a:p>
        </p:txBody>
      </p:sp>
      <p:sp>
        <p:nvSpPr>
          <p:cNvPr id="5" name="Content Placeholder 2"/>
          <p:cNvSpPr txBox="1">
            <a:spLocks/>
          </p:cNvSpPr>
          <p:nvPr/>
        </p:nvSpPr>
        <p:spPr>
          <a:xfrm>
            <a:off x="751757" y="1518486"/>
            <a:ext cx="8229600" cy="514937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B391E11-4941-4CFD-B0C4-B84A80CB8D42}"/>
              </a:ext>
            </a:extLst>
          </p:cNvPr>
          <p:cNvSpPr>
            <a:spLocks noGrp="1"/>
          </p:cNvSpPr>
          <p:nvPr>
            <p:ph type="sldNum" sz="quarter" idx="12"/>
          </p:nvPr>
        </p:nvSpPr>
        <p:spPr/>
        <p:txBody>
          <a:bodyPr/>
          <a:lstStyle/>
          <a:p>
            <a:fld id="{D57F1E4F-1CFF-5643-939E-02111984F565}" type="slidenum">
              <a:rPr lang="en-US" smtClean="0"/>
              <a:t>76</a:t>
            </a:fld>
            <a:endParaRPr lang="en-US" dirty="0"/>
          </a:p>
        </p:txBody>
      </p:sp>
    </p:spTree>
    <p:extLst>
      <p:ext uri="{BB962C8B-B14F-4D97-AF65-F5344CB8AC3E}">
        <p14:creationId xmlns:p14="http://schemas.microsoft.com/office/powerpoint/2010/main" val="2802986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E89ED5F7-8269-4F20-B77F-70D4AA7A9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873202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A6E24BC8-F48C-4A5C-960C-3CB2F602A096}"/>
              </a:ext>
            </a:extLst>
          </p:cNvPr>
          <p:cNvSpPr>
            <a:spLocks noGrp="1"/>
          </p:cNvSpPr>
          <p:nvPr>
            <p:ph type="sldNum" sz="quarter" idx="12"/>
          </p:nvPr>
        </p:nvSpPr>
        <p:spPr>
          <a:xfrm>
            <a:off x="10352540" y="295729"/>
            <a:ext cx="838199" cy="767687"/>
          </a:xfrm>
        </p:spPr>
        <p:txBody>
          <a:bodyPr>
            <a:normAutofit/>
          </a:bodyPr>
          <a:lstStyle/>
          <a:p>
            <a:pPr>
              <a:spcAft>
                <a:spcPts val="600"/>
              </a:spcAft>
            </a:pPr>
            <a:fld id="{D57F1E4F-1CFF-5643-939E-02111984F565}" type="slidenum">
              <a:rPr lang="en-US" smtClean="0"/>
              <a:pPr>
                <a:spcAft>
                  <a:spcPts val="600"/>
                </a:spcAft>
              </a:pPr>
              <a:t>77</a:t>
            </a:fld>
            <a:endParaRPr lang="en-US" dirty="0"/>
          </a:p>
        </p:txBody>
      </p:sp>
      <p:pic>
        <p:nvPicPr>
          <p:cNvPr id="7" name="Picture 6">
            <a:extLst>
              <a:ext uri="{FF2B5EF4-FFF2-40B4-BE49-F238E27FC236}">
                <a16:creationId xmlns:a16="http://schemas.microsoft.com/office/drawing/2014/main" id="{57D1B210-82CC-46FE-8646-2C5179AA69B4}"/>
              </a:ext>
            </a:extLst>
          </p:cNvPr>
          <p:cNvPicPr>
            <a:picLocks noChangeAspect="1"/>
          </p:cNvPicPr>
          <p:nvPr/>
        </p:nvPicPr>
        <p:blipFill>
          <a:blip r:embed="rId3"/>
          <a:stretch>
            <a:fillRect/>
          </a:stretch>
        </p:blipFill>
        <p:spPr>
          <a:xfrm>
            <a:off x="993881" y="1123527"/>
            <a:ext cx="8008181" cy="4604800"/>
          </a:xfrm>
          <a:prstGeom prst="rect">
            <a:avLst/>
          </a:prstGeom>
        </p:spPr>
      </p:pic>
    </p:spTree>
    <p:extLst>
      <p:ext uri="{BB962C8B-B14F-4D97-AF65-F5344CB8AC3E}">
        <p14:creationId xmlns:p14="http://schemas.microsoft.com/office/powerpoint/2010/main" val="3849776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13" y="117956"/>
            <a:ext cx="9404723" cy="1400530"/>
          </a:xfrm>
        </p:spPr>
        <p:txBody>
          <a:bodyPr>
            <a:normAutofit/>
          </a:bodyPr>
          <a:lstStyle/>
          <a:p>
            <a:r>
              <a:rPr lang="en-US" dirty="0"/>
              <a:t>Create Expense Report Header for Blanket Travel Reimbursement</a:t>
            </a:r>
          </a:p>
        </p:txBody>
      </p:sp>
      <p:pic>
        <p:nvPicPr>
          <p:cNvPr id="4" name="Picture 3"/>
          <p:cNvPicPr>
            <a:picLocks noChangeAspect="1"/>
          </p:cNvPicPr>
          <p:nvPr/>
        </p:nvPicPr>
        <p:blipFill>
          <a:blip r:embed="rId2"/>
          <a:stretch>
            <a:fillRect/>
          </a:stretch>
        </p:blipFill>
        <p:spPr>
          <a:xfrm>
            <a:off x="4886325" y="2287881"/>
            <a:ext cx="1209675" cy="628650"/>
          </a:xfrm>
          <a:prstGeom prst="rect">
            <a:avLst/>
          </a:prstGeom>
        </p:spPr>
      </p:pic>
      <p:sp>
        <p:nvSpPr>
          <p:cNvPr id="5" name="Content Placeholder 2"/>
          <p:cNvSpPr txBox="1">
            <a:spLocks/>
          </p:cNvSpPr>
          <p:nvPr/>
        </p:nvSpPr>
        <p:spPr>
          <a:xfrm>
            <a:off x="497005" y="1829104"/>
            <a:ext cx="10458575" cy="48416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a:spcBef>
                <a:spcPts val="200"/>
              </a:spcBef>
            </a:pPr>
            <a:r>
              <a:rPr lang="en-US" sz="1800" dirty="0"/>
              <a:t>Verify that the correct Employee Traveler’s name is listed in the top right corner</a:t>
            </a:r>
          </a:p>
          <a:p>
            <a:pPr>
              <a:spcBef>
                <a:spcPts val="200"/>
              </a:spcBef>
            </a:pPr>
            <a:r>
              <a:rPr lang="en-US" sz="1800" dirty="0"/>
              <a:t>Click the plus NEW (top right)</a:t>
            </a:r>
          </a:p>
          <a:p>
            <a:pPr>
              <a:spcBef>
                <a:spcPts val="200"/>
              </a:spcBef>
            </a:pPr>
            <a:r>
              <a:rPr lang="en-US" sz="1800" dirty="0"/>
              <a:t>Click New Expense Report</a:t>
            </a:r>
          </a:p>
          <a:p>
            <a:pPr>
              <a:spcBef>
                <a:spcPts val="200"/>
              </a:spcBef>
            </a:pPr>
            <a:r>
              <a:rPr lang="en-US" sz="1800" dirty="0"/>
              <a:t>Click Import Pre-Approval</a:t>
            </a:r>
          </a:p>
          <a:p>
            <a:pPr>
              <a:spcBef>
                <a:spcPts val="200"/>
              </a:spcBef>
            </a:pPr>
            <a:r>
              <a:rPr lang="en-US" sz="1800" dirty="0"/>
              <a:t>Select the Pre-Approval Report from the dropdown list</a:t>
            </a:r>
          </a:p>
          <a:p>
            <a:pPr>
              <a:spcBef>
                <a:spcPts val="200"/>
              </a:spcBef>
            </a:pPr>
            <a:r>
              <a:rPr lang="en-US" sz="1800" dirty="0"/>
              <a:t>Click Import</a:t>
            </a:r>
          </a:p>
          <a:p>
            <a:pPr>
              <a:spcBef>
                <a:spcPts val="200"/>
              </a:spcBef>
            </a:pPr>
            <a:r>
              <a:rPr lang="en-US" sz="1800" dirty="0"/>
              <a:t>Select the Travel – Blanket from the  Report Type dropdown</a:t>
            </a:r>
          </a:p>
          <a:p>
            <a:pPr>
              <a:spcBef>
                <a:spcPts val="200"/>
              </a:spcBef>
            </a:pPr>
            <a:r>
              <a:rPr lang="en-US" sz="1800" dirty="0"/>
              <a:t>Enter Travel Date in the Departure Date Cell and Return Date Cell</a:t>
            </a:r>
          </a:p>
          <a:p>
            <a:pPr>
              <a:spcBef>
                <a:spcPts val="200"/>
              </a:spcBef>
            </a:pPr>
            <a:r>
              <a:rPr lang="en-US" sz="1800" dirty="0"/>
              <a:t>Enter Travel Time in the Departure Time Cell and Return Time Cell</a:t>
            </a:r>
          </a:p>
          <a:p>
            <a:pPr>
              <a:spcBef>
                <a:spcPts val="200"/>
              </a:spcBef>
            </a:pPr>
            <a:r>
              <a:rPr lang="en-US" sz="1800" dirty="0"/>
              <a:t>Select Travel Type from the dropdown (In-State, Out-of-State)</a:t>
            </a:r>
          </a:p>
          <a:p>
            <a:pPr>
              <a:spcBef>
                <a:spcPts val="200"/>
              </a:spcBef>
            </a:pPr>
            <a:r>
              <a:rPr lang="en-US" sz="1800" dirty="0"/>
              <a:t>Select Destination from the dropdown list</a:t>
            </a:r>
          </a:p>
          <a:p>
            <a:pPr>
              <a:spcBef>
                <a:spcPts val="200"/>
              </a:spcBef>
            </a:pPr>
            <a:r>
              <a:rPr lang="en-US" sz="1800" dirty="0"/>
              <a:t>Click Save</a:t>
            </a:r>
          </a:p>
          <a:p>
            <a:pPr>
              <a:spcBef>
                <a:spcPts val="200"/>
              </a:spcBef>
            </a:pPr>
            <a:endParaRPr lang="en-US" sz="1800" dirty="0"/>
          </a:p>
          <a:p>
            <a:pPr>
              <a:spcBef>
                <a:spcPts val="200"/>
              </a:spcBef>
            </a:pPr>
            <a:endParaRPr lang="en-US" sz="1800" dirty="0"/>
          </a:p>
          <a:p>
            <a:pPr marL="0" indent="0">
              <a:spcBef>
                <a:spcPts val="200"/>
              </a:spcBef>
              <a:buFont typeface="Wingdings 3" charset="2"/>
              <a:buNone/>
            </a:pPr>
            <a:r>
              <a:rPr lang="en-US" sz="1800" dirty="0"/>
              <a:t>***Note: Expense Report ID is created and displayed in the bottom left corner.</a:t>
            </a:r>
          </a:p>
        </p:txBody>
      </p:sp>
      <p:sp>
        <p:nvSpPr>
          <p:cNvPr id="6" name="Slide Number Placeholder 5">
            <a:extLst>
              <a:ext uri="{FF2B5EF4-FFF2-40B4-BE49-F238E27FC236}">
                <a16:creationId xmlns:a16="http://schemas.microsoft.com/office/drawing/2014/main" id="{46827C82-4ED6-40CD-8A7D-DA765A6D2A63}"/>
              </a:ext>
            </a:extLst>
          </p:cNvPr>
          <p:cNvSpPr>
            <a:spLocks noGrp="1"/>
          </p:cNvSpPr>
          <p:nvPr>
            <p:ph type="sldNum" sz="quarter" idx="12"/>
          </p:nvPr>
        </p:nvSpPr>
        <p:spPr/>
        <p:txBody>
          <a:bodyPr/>
          <a:lstStyle/>
          <a:p>
            <a:fld id="{D57F1E4F-1CFF-5643-939E-02111984F565}" type="slidenum">
              <a:rPr lang="en-US" smtClean="0"/>
              <a:t>78</a:t>
            </a:fld>
            <a:endParaRPr lang="en-US" dirty="0"/>
          </a:p>
        </p:txBody>
      </p:sp>
    </p:spTree>
    <p:extLst>
      <p:ext uri="{BB962C8B-B14F-4D97-AF65-F5344CB8AC3E}">
        <p14:creationId xmlns:p14="http://schemas.microsoft.com/office/powerpoint/2010/main" val="26152989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Add Expenses</a:t>
            </a:r>
            <a:br>
              <a:rPr lang="en-US" dirty="0"/>
            </a:br>
            <a:r>
              <a:rPr lang="en-US" sz="3100" dirty="0"/>
              <a:t>Blanket Travel expenses include mileage, gas, parking fees, and tolls.</a:t>
            </a:r>
          </a:p>
        </p:txBody>
      </p:sp>
      <p:sp>
        <p:nvSpPr>
          <p:cNvPr id="3" name="Content Placeholder 2"/>
          <p:cNvSpPr>
            <a:spLocks noGrp="1"/>
          </p:cNvSpPr>
          <p:nvPr>
            <p:ph idx="1"/>
          </p:nvPr>
        </p:nvSpPr>
        <p:spPr>
          <a:xfrm>
            <a:off x="875201" y="2292948"/>
            <a:ext cx="8946541" cy="4195481"/>
          </a:xfrm>
        </p:spPr>
        <p:txBody>
          <a:bodyPr>
            <a:normAutofit/>
          </a:bodyPr>
          <a:lstStyle/>
          <a:p>
            <a:r>
              <a:rPr lang="en-US" dirty="0"/>
              <a:t>Select the expense type</a:t>
            </a:r>
          </a:p>
          <a:p>
            <a:r>
              <a:rPr lang="en-US" dirty="0"/>
              <a:t>Enter Amount</a:t>
            </a:r>
          </a:p>
          <a:p>
            <a:r>
              <a:rPr lang="en-US" dirty="0"/>
              <a:t>Add a Description</a:t>
            </a:r>
          </a:p>
          <a:p>
            <a:r>
              <a:rPr lang="en-US" dirty="0"/>
              <a:t>Verify that Allocation (FOAPAL) is correct</a:t>
            </a:r>
          </a:p>
          <a:p>
            <a:r>
              <a:rPr lang="en-US" dirty="0"/>
              <a:t>Add Attachments (slides #16-17)</a:t>
            </a:r>
          </a:p>
          <a:p>
            <a:r>
              <a:rPr lang="en-US" dirty="0"/>
              <a:t>Click Save</a:t>
            </a:r>
          </a:p>
          <a:p>
            <a:pPr marL="0" indent="0">
              <a:buNone/>
            </a:pPr>
            <a:endParaRPr lang="en-US" dirty="0"/>
          </a:p>
          <a:p>
            <a:pPr marL="0" indent="0">
              <a:buNone/>
            </a:pPr>
            <a:endParaRPr lang="en-US" dirty="0"/>
          </a:p>
          <a:p>
            <a:pPr marL="0" indent="0">
              <a:buNone/>
            </a:pPr>
            <a:r>
              <a:rPr lang="en-US" sz="1600" dirty="0"/>
              <a:t>***Note: Mileage is calculated on the official NC state rate.  If the exempted rate is approved, (mostly for 314/315 Funds), see slide #48 for calculation instructions.</a:t>
            </a:r>
          </a:p>
        </p:txBody>
      </p:sp>
      <p:sp>
        <p:nvSpPr>
          <p:cNvPr id="4" name="Slide Number Placeholder 3">
            <a:extLst>
              <a:ext uri="{FF2B5EF4-FFF2-40B4-BE49-F238E27FC236}">
                <a16:creationId xmlns:a16="http://schemas.microsoft.com/office/drawing/2014/main" id="{0ECEF12F-0805-4070-8A48-B95823F2054C}"/>
              </a:ext>
            </a:extLst>
          </p:cNvPr>
          <p:cNvSpPr>
            <a:spLocks noGrp="1"/>
          </p:cNvSpPr>
          <p:nvPr>
            <p:ph type="sldNum" sz="quarter" idx="12"/>
          </p:nvPr>
        </p:nvSpPr>
        <p:spPr/>
        <p:txBody>
          <a:bodyPr/>
          <a:lstStyle/>
          <a:p>
            <a:fld id="{D57F1E4F-1CFF-5643-939E-02111984F565}" type="slidenum">
              <a:rPr lang="en-US" smtClean="0"/>
              <a:t>79</a:t>
            </a:fld>
            <a:endParaRPr lang="en-US" dirty="0"/>
          </a:p>
        </p:txBody>
      </p:sp>
    </p:spTree>
    <p:extLst>
      <p:ext uri="{BB962C8B-B14F-4D97-AF65-F5344CB8AC3E}">
        <p14:creationId xmlns:p14="http://schemas.microsoft.com/office/powerpoint/2010/main" val="3605050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access Chrome River?</a:t>
            </a:r>
          </a:p>
        </p:txBody>
      </p:sp>
      <p:sp>
        <p:nvSpPr>
          <p:cNvPr id="3" name="Content Placeholder 2"/>
          <p:cNvSpPr>
            <a:spLocks noGrp="1"/>
          </p:cNvSpPr>
          <p:nvPr>
            <p:ph idx="1"/>
          </p:nvPr>
        </p:nvSpPr>
        <p:spPr>
          <a:xfrm>
            <a:off x="511129" y="1782952"/>
            <a:ext cx="10679610" cy="4195481"/>
          </a:xfrm>
        </p:spPr>
        <p:txBody>
          <a:bodyPr/>
          <a:lstStyle/>
          <a:p>
            <a:r>
              <a:rPr lang="en-US" dirty="0"/>
              <a:t>Chrome River login is located in Pirate Port.</a:t>
            </a:r>
          </a:p>
          <a:p>
            <a:endParaRPr lang="en-US" dirty="0"/>
          </a:p>
          <a:p>
            <a:r>
              <a:rPr lang="en-US" dirty="0"/>
              <a:t>Single Sign on credentials will be used for Chrome River (PirateID and Passphrase).</a:t>
            </a:r>
          </a:p>
          <a:p>
            <a:pPr marL="0" indent="0">
              <a:buNone/>
            </a:pPr>
            <a:endParaRPr lang="en-US" dirty="0"/>
          </a:p>
          <a:p>
            <a:r>
              <a:rPr lang="en-US" dirty="0"/>
              <a:t>FireFox is the best Web Browser for Chrome River.</a:t>
            </a:r>
          </a:p>
          <a:p>
            <a:endParaRPr lang="en-US" dirty="0"/>
          </a:p>
        </p:txBody>
      </p:sp>
      <p:sp>
        <p:nvSpPr>
          <p:cNvPr id="5" name="Slide Number Placeholder 4">
            <a:extLst>
              <a:ext uri="{FF2B5EF4-FFF2-40B4-BE49-F238E27FC236}">
                <a16:creationId xmlns:a16="http://schemas.microsoft.com/office/drawing/2014/main" id="{0E8DE35F-ECDA-4C7B-87A2-36D1E1684EE0}"/>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36776626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452718"/>
            <a:ext cx="10169660" cy="1400530"/>
          </a:xfrm>
        </p:spPr>
        <p:txBody>
          <a:bodyPr/>
          <a:lstStyle/>
          <a:p>
            <a:r>
              <a:rPr lang="en-US" dirty="0"/>
              <a:t>Submit after all expenses are added to the Blanket Travel Expense Report</a:t>
            </a:r>
          </a:p>
        </p:txBody>
      </p:sp>
      <p:sp>
        <p:nvSpPr>
          <p:cNvPr id="3" name="Content Placeholder 2"/>
          <p:cNvSpPr>
            <a:spLocks noGrp="1"/>
          </p:cNvSpPr>
          <p:nvPr>
            <p:ph idx="1"/>
          </p:nvPr>
        </p:nvSpPr>
        <p:spPr>
          <a:xfrm>
            <a:off x="493712" y="2010237"/>
            <a:ext cx="10169660" cy="4195481"/>
          </a:xfrm>
        </p:spPr>
        <p:txBody>
          <a:bodyPr>
            <a:normAutofit fontScale="85000" lnSpcReduction="20000"/>
          </a:bodyPr>
          <a:lstStyle/>
          <a:p>
            <a:r>
              <a:rPr lang="en-US" dirty="0"/>
              <a:t>After all expenses have been added to the Blanket Travel Expense Report, Click Submit</a:t>
            </a:r>
          </a:p>
          <a:p>
            <a:r>
              <a:rPr lang="en-US" dirty="0"/>
              <a:t>Click Submit for Confirmation</a:t>
            </a:r>
          </a:p>
          <a:p>
            <a:r>
              <a:rPr lang="en-US" dirty="0"/>
              <a:t>The Pre-Approval amount will be decreased by the amount of the Expense Report</a:t>
            </a:r>
          </a:p>
          <a:p>
            <a:r>
              <a:rPr lang="en-US" sz="1900" dirty="0"/>
              <a:t>After the Blanket Travel Expense Report is Submitted, the automated approval process begins as follows:</a:t>
            </a:r>
          </a:p>
          <a:p>
            <a:pPr lvl="1"/>
            <a:r>
              <a:rPr lang="en-US" sz="1900" dirty="0"/>
              <a:t>Expense Owner Approval (Traveler)</a:t>
            </a:r>
          </a:p>
          <a:p>
            <a:pPr lvl="1"/>
            <a:r>
              <a:rPr lang="en-US" sz="1900" dirty="0"/>
              <a:t>HR Supervisor Approval</a:t>
            </a:r>
          </a:p>
          <a:p>
            <a:pPr lvl="1"/>
            <a:r>
              <a:rPr lang="en-US" sz="1900" dirty="0"/>
              <a:t>Approval routing based on the business rules built into Chrome River</a:t>
            </a:r>
          </a:p>
          <a:p>
            <a:pPr lvl="1"/>
            <a:r>
              <a:rPr lang="en-US" sz="1900" dirty="0"/>
              <a:t>Approval by the Chrome River Office Staff</a:t>
            </a:r>
          </a:p>
          <a:p>
            <a:pPr lvl="1"/>
            <a:r>
              <a:rPr lang="en-US" sz="1900" dirty="0"/>
              <a:t>Transaction feeds to Banner nightly</a:t>
            </a:r>
          </a:p>
          <a:p>
            <a:r>
              <a:rPr lang="en-US" sz="1900" dirty="0"/>
              <a:t>Automated emails will be sent after each level of approval. Within the email will be a link for the approver to open and view the Pre-Approval Report or Expense Report. The approver can approve the Chrome River request within the email.</a:t>
            </a:r>
          </a:p>
          <a:p>
            <a:r>
              <a:rPr lang="en-US" sz="1900" dirty="0"/>
              <a:t>To Track/View the Expense Report, see slide #13</a:t>
            </a:r>
          </a:p>
          <a:p>
            <a:endParaRPr lang="en-US" dirty="0"/>
          </a:p>
          <a:p>
            <a:endParaRPr lang="en-US" dirty="0"/>
          </a:p>
        </p:txBody>
      </p:sp>
      <p:sp>
        <p:nvSpPr>
          <p:cNvPr id="5" name="Slide Number Placeholder 4">
            <a:extLst>
              <a:ext uri="{FF2B5EF4-FFF2-40B4-BE49-F238E27FC236}">
                <a16:creationId xmlns:a16="http://schemas.microsoft.com/office/drawing/2014/main" id="{534DD75C-4F3F-4774-AFC2-6FDFEFEDE451}"/>
              </a:ext>
            </a:extLst>
          </p:cNvPr>
          <p:cNvSpPr>
            <a:spLocks noGrp="1"/>
          </p:cNvSpPr>
          <p:nvPr>
            <p:ph type="sldNum" sz="quarter" idx="12"/>
          </p:nvPr>
        </p:nvSpPr>
        <p:spPr/>
        <p:txBody>
          <a:bodyPr/>
          <a:lstStyle/>
          <a:p>
            <a:fld id="{D57F1E4F-1CFF-5643-939E-02111984F565}" type="slidenum">
              <a:rPr lang="en-US" smtClean="0"/>
              <a:t>80</a:t>
            </a:fld>
            <a:endParaRPr lang="en-US" dirty="0"/>
          </a:p>
        </p:txBody>
      </p:sp>
    </p:spTree>
    <p:extLst>
      <p:ext uri="{BB962C8B-B14F-4D97-AF65-F5344CB8AC3E}">
        <p14:creationId xmlns:p14="http://schemas.microsoft.com/office/powerpoint/2010/main" val="6522862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13" y="117956"/>
            <a:ext cx="9792927" cy="1400530"/>
          </a:xfrm>
        </p:spPr>
        <p:txBody>
          <a:bodyPr>
            <a:normAutofit/>
          </a:bodyPr>
          <a:lstStyle/>
          <a:p>
            <a:r>
              <a:rPr lang="en-US" dirty="0"/>
              <a:t>Chrome River Approval Process</a:t>
            </a:r>
          </a:p>
        </p:txBody>
      </p:sp>
      <p:sp>
        <p:nvSpPr>
          <p:cNvPr id="5" name="Content Placeholder 2"/>
          <p:cNvSpPr txBox="1">
            <a:spLocks/>
          </p:cNvSpPr>
          <p:nvPr/>
        </p:nvSpPr>
        <p:spPr>
          <a:xfrm>
            <a:off x="751757" y="1518486"/>
            <a:ext cx="8229600" cy="514937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B391E11-4941-4CFD-B0C4-B84A80CB8D42}"/>
              </a:ext>
            </a:extLst>
          </p:cNvPr>
          <p:cNvSpPr>
            <a:spLocks noGrp="1"/>
          </p:cNvSpPr>
          <p:nvPr>
            <p:ph type="sldNum" sz="quarter" idx="12"/>
          </p:nvPr>
        </p:nvSpPr>
        <p:spPr/>
        <p:txBody>
          <a:bodyPr/>
          <a:lstStyle/>
          <a:p>
            <a:fld id="{D57F1E4F-1CFF-5643-939E-02111984F565}" type="slidenum">
              <a:rPr lang="en-US" smtClean="0"/>
              <a:t>81</a:t>
            </a:fld>
            <a:endParaRPr lang="en-US" dirty="0"/>
          </a:p>
        </p:txBody>
      </p:sp>
    </p:spTree>
    <p:extLst>
      <p:ext uri="{BB962C8B-B14F-4D97-AF65-F5344CB8AC3E}">
        <p14:creationId xmlns:p14="http://schemas.microsoft.com/office/powerpoint/2010/main" val="21203062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FC1B-1E42-442B-87A4-11ACA405416F}"/>
              </a:ext>
            </a:extLst>
          </p:cNvPr>
          <p:cNvSpPr>
            <a:spLocks noGrp="1"/>
          </p:cNvSpPr>
          <p:nvPr>
            <p:ph type="title"/>
          </p:nvPr>
        </p:nvSpPr>
        <p:spPr>
          <a:xfrm>
            <a:off x="581025" y="152400"/>
            <a:ext cx="9629775" cy="1143000"/>
          </a:xfrm>
        </p:spPr>
        <p:txBody>
          <a:bodyPr/>
          <a:lstStyle/>
          <a:p>
            <a:r>
              <a:rPr lang="en-US" dirty="0"/>
              <a:t>What is a Chrome River Approver?</a:t>
            </a:r>
          </a:p>
        </p:txBody>
      </p:sp>
      <p:sp>
        <p:nvSpPr>
          <p:cNvPr id="3" name="Title 1">
            <a:extLst>
              <a:ext uri="{FF2B5EF4-FFF2-40B4-BE49-F238E27FC236}">
                <a16:creationId xmlns:a16="http://schemas.microsoft.com/office/drawing/2014/main" id="{C71F4E6A-ABC7-419F-BA36-940337F8CFA3}"/>
              </a:ext>
            </a:extLst>
          </p:cNvPr>
          <p:cNvSpPr txBox="1">
            <a:spLocks/>
          </p:cNvSpPr>
          <p:nvPr/>
        </p:nvSpPr>
        <p:spPr bwMode="auto">
          <a:xfrm>
            <a:off x="467860" y="885825"/>
            <a:ext cx="8534400" cy="30425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i="0">
                <a:solidFill>
                  <a:srgbClr val="FFCC00"/>
                </a:solidFill>
                <a:latin typeface="Avenir Next Medium" charset="0"/>
                <a:ea typeface="+mj-ea"/>
                <a:cs typeface="+mj-cs"/>
              </a:defRPr>
            </a:lvl1pPr>
            <a:lvl2pPr algn="ctr" rtl="0" eaLnBrk="1" fontAlgn="base" hangingPunct="1">
              <a:spcBef>
                <a:spcPct val="0"/>
              </a:spcBef>
              <a:spcAft>
                <a:spcPct val="0"/>
              </a:spcAft>
              <a:defRPr sz="4000">
                <a:solidFill>
                  <a:srgbClr val="FFCC00"/>
                </a:solidFill>
                <a:latin typeface="Gotham-Bold" pitchFamily="2" charset="0"/>
              </a:defRPr>
            </a:lvl2pPr>
            <a:lvl3pPr algn="ctr" rtl="0" eaLnBrk="1" fontAlgn="base" hangingPunct="1">
              <a:spcBef>
                <a:spcPct val="0"/>
              </a:spcBef>
              <a:spcAft>
                <a:spcPct val="0"/>
              </a:spcAft>
              <a:defRPr sz="4000">
                <a:solidFill>
                  <a:srgbClr val="FFCC00"/>
                </a:solidFill>
                <a:latin typeface="Gotham-Bold" pitchFamily="2" charset="0"/>
              </a:defRPr>
            </a:lvl3pPr>
            <a:lvl4pPr algn="ctr" rtl="0" eaLnBrk="1" fontAlgn="base" hangingPunct="1">
              <a:spcBef>
                <a:spcPct val="0"/>
              </a:spcBef>
              <a:spcAft>
                <a:spcPct val="0"/>
              </a:spcAft>
              <a:defRPr sz="4000">
                <a:solidFill>
                  <a:srgbClr val="FFCC00"/>
                </a:solidFill>
                <a:latin typeface="Gotham-Bold" pitchFamily="2" charset="0"/>
              </a:defRPr>
            </a:lvl4pPr>
            <a:lvl5pPr algn="ctr" rtl="0" eaLnBrk="1" fontAlgn="base" hangingPunct="1">
              <a:spcBef>
                <a:spcPct val="0"/>
              </a:spcBef>
              <a:spcAft>
                <a:spcPct val="0"/>
              </a:spcAft>
              <a:defRPr sz="4000">
                <a:solidFill>
                  <a:srgbClr val="FFCC00"/>
                </a:solidFill>
                <a:latin typeface="Gotham-Bold" pitchFamily="2" charset="0"/>
              </a:defRPr>
            </a:lvl5pPr>
            <a:lvl6pPr marL="457200" algn="ctr" rtl="0" eaLnBrk="1" fontAlgn="base" hangingPunct="1">
              <a:spcBef>
                <a:spcPct val="0"/>
              </a:spcBef>
              <a:spcAft>
                <a:spcPct val="0"/>
              </a:spcAft>
              <a:defRPr sz="4000">
                <a:solidFill>
                  <a:srgbClr val="FFCC00"/>
                </a:solidFill>
                <a:latin typeface="Gotham-Bold" pitchFamily="2" charset="0"/>
              </a:defRPr>
            </a:lvl6pPr>
            <a:lvl7pPr marL="914400" algn="ctr" rtl="0" eaLnBrk="1" fontAlgn="base" hangingPunct="1">
              <a:spcBef>
                <a:spcPct val="0"/>
              </a:spcBef>
              <a:spcAft>
                <a:spcPct val="0"/>
              </a:spcAft>
              <a:defRPr sz="4000">
                <a:solidFill>
                  <a:srgbClr val="FFCC00"/>
                </a:solidFill>
                <a:latin typeface="Gotham-Bold" pitchFamily="2" charset="0"/>
              </a:defRPr>
            </a:lvl7pPr>
            <a:lvl8pPr marL="1371600" algn="ctr" rtl="0" eaLnBrk="1" fontAlgn="base" hangingPunct="1">
              <a:spcBef>
                <a:spcPct val="0"/>
              </a:spcBef>
              <a:spcAft>
                <a:spcPct val="0"/>
              </a:spcAft>
              <a:defRPr sz="4000">
                <a:solidFill>
                  <a:srgbClr val="FFCC00"/>
                </a:solidFill>
                <a:latin typeface="Gotham-Bold" pitchFamily="2" charset="0"/>
              </a:defRPr>
            </a:lvl8pPr>
            <a:lvl9pPr marL="1828800" algn="ctr" rtl="0" eaLnBrk="1" fontAlgn="base" hangingPunct="1">
              <a:spcBef>
                <a:spcPct val="0"/>
              </a:spcBef>
              <a:spcAft>
                <a:spcPct val="0"/>
              </a:spcAft>
              <a:defRPr sz="4000">
                <a:solidFill>
                  <a:srgbClr val="FFCC00"/>
                </a:solidFill>
                <a:latin typeface="Gotham-Bold" pitchFamily="2" charset="0"/>
              </a:defRPr>
            </a:lvl9pPr>
          </a:lstStyle>
          <a:p>
            <a:pPr algn="l"/>
            <a:r>
              <a:rPr lang="en-US" sz="2000" kern="0" dirty="0">
                <a:solidFill>
                  <a:schemeClr val="tx1"/>
                </a:solidFill>
                <a:latin typeface="+mn-lt"/>
              </a:rPr>
              <a:t>A Chrome River Approver has been given the authority to approve/reject reports within Chrome River, including Travel Pre-Approvals, Travel Reimbursements, Blanket Travel Reimbursements, ProCard transactions, etc.</a:t>
            </a:r>
          </a:p>
          <a:p>
            <a:pPr algn="l"/>
            <a:endParaRPr lang="en-US" sz="2000" kern="0" dirty="0">
              <a:solidFill>
                <a:schemeClr val="tx1"/>
              </a:solidFill>
              <a:latin typeface="+mn-lt"/>
            </a:endParaRPr>
          </a:p>
          <a:p>
            <a:pPr marL="914400" lvl="1" indent="-457200" algn="l">
              <a:buFontTx/>
              <a:buChar char="-"/>
            </a:pPr>
            <a:endParaRPr lang="en-US" sz="2000" kern="0" dirty="0">
              <a:solidFill>
                <a:schemeClr val="tx1"/>
              </a:solidFill>
            </a:endParaRPr>
          </a:p>
          <a:p>
            <a:pPr marL="914400" lvl="1" indent="-457200" algn="l">
              <a:buFontTx/>
              <a:buChar char="-"/>
            </a:pPr>
            <a:endParaRPr lang="en-US" sz="2000" kern="0" dirty="0">
              <a:solidFill>
                <a:schemeClr val="tx1"/>
              </a:solidFill>
            </a:endParaRPr>
          </a:p>
          <a:p>
            <a:pPr marL="914400" lvl="1" indent="-457200" algn="l">
              <a:buFontTx/>
              <a:buChar char="-"/>
            </a:pPr>
            <a:endParaRPr lang="en-US" sz="2000" kern="0" dirty="0">
              <a:solidFill>
                <a:schemeClr val="tx1"/>
              </a:solidFill>
            </a:endParaRPr>
          </a:p>
          <a:p>
            <a:pPr marL="914400" lvl="1" indent="-457200" algn="l">
              <a:buFontTx/>
              <a:buChar char="-"/>
            </a:pPr>
            <a:endParaRPr lang="en-US" sz="2000" kern="0" dirty="0">
              <a:solidFill>
                <a:schemeClr val="tx1"/>
              </a:solidFill>
            </a:endParaRPr>
          </a:p>
        </p:txBody>
      </p:sp>
      <p:sp>
        <p:nvSpPr>
          <p:cNvPr id="5" name="Slide Number Placeholder 4">
            <a:extLst>
              <a:ext uri="{FF2B5EF4-FFF2-40B4-BE49-F238E27FC236}">
                <a16:creationId xmlns:a16="http://schemas.microsoft.com/office/drawing/2014/main" id="{055BC43D-2A00-4F66-BF66-51E87287042E}"/>
              </a:ext>
            </a:extLst>
          </p:cNvPr>
          <p:cNvSpPr>
            <a:spLocks noGrp="1"/>
          </p:cNvSpPr>
          <p:nvPr>
            <p:ph type="sldNum" sz="quarter" idx="12"/>
          </p:nvPr>
        </p:nvSpPr>
        <p:spPr/>
        <p:txBody>
          <a:bodyPr/>
          <a:lstStyle/>
          <a:p>
            <a:fld id="{D57F1E4F-1CFF-5643-939E-02111984F565}" type="slidenum">
              <a:rPr lang="en-US" smtClean="0"/>
              <a:t>82</a:t>
            </a:fld>
            <a:endParaRPr lang="en-US" dirty="0"/>
          </a:p>
        </p:txBody>
      </p:sp>
      <p:pic>
        <p:nvPicPr>
          <p:cNvPr id="4" name="Picture 3">
            <a:extLst>
              <a:ext uri="{FF2B5EF4-FFF2-40B4-BE49-F238E27FC236}">
                <a16:creationId xmlns:a16="http://schemas.microsoft.com/office/drawing/2014/main" id="{8DC4091F-753D-47D8-A6AF-6EB08835F57C}"/>
              </a:ext>
            </a:extLst>
          </p:cNvPr>
          <p:cNvPicPr>
            <a:picLocks noChangeAspect="1"/>
          </p:cNvPicPr>
          <p:nvPr/>
        </p:nvPicPr>
        <p:blipFill>
          <a:blip r:embed="rId2"/>
          <a:stretch>
            <a:fillRect/>
          </a:stretch>
        </p:blipFill>
        <p:spPr>
          <a:xfrm>
            <a:off x="581025" y="3042515"/>
            <a:ext cx="5695950" cy="1771650"/>
          </a:xfrm>
          <a:prstGeom prst="rect">
            <a:avLst/>
          </a:prstGeom>
        </p:spPr>
      </p:pic>
    </p:spTree>
    <p:extLst>
      <p:ext uri="{BB962C8B-B14F-4D97-AF65-F5344CB8AC3E}">
        <p14:creationId xmlns:p14="http://schemas.microsoft.com/office/powerpoint/2010/main" val="30617194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Approval Process</a:t>
            </a:r>
            <a:br>
              <a:rPr lang="en-US" dirty="0"/>
            </a:br>
            <a:r>
              <a:rPr lang="en-US" sz="1800" dirty="0">
                <a:hlinkClick r:id="rId2"/>
              </a:rPr>
              <a:t>Chrome_River_Office Video: How to Approve Reports in Chrome River</a:t>
            </a:r>
            <a:endParaRPr lang="en-US" sz="1800" dirty="0"/>
          </a:p>
        </p:txBody>
      </p:sp>
      <p:sp>
        <p:nvSpPr>
          <p:cNvPr id="6" name="Content Placeholder 2"/>
          <p:cNvSpPr txBox="1">
            <a:spLocks/>
          </p:cNvSpPr>
          <p:nvPr/>
        </p:nvSpPr>
        <p:spPr>
          <a:xfrm>
            <a:off x="1103312" y="2052918"/>
            <a:ext cx="8946541" cy="419548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a:endParaRPr lang="en-US" dirty="0"/>
          </a:p>
        </p:txBody>
      </p:sp>
      <p:pic>
        <p:nvPicPr>
          <p:cNvPr id="4" name="Picture 3">
            <a:extLst>
              <a:ext uri="{FF2B5EF4-FFF2-40B4-BE49-F238E27FC236}">
                <a16:creationId xmlns:a16="http://schemas.microsoft.com/office/drawing/2014/main" id="{A4DFE43A-757D-448D-8782-E68E13452F3F}"/>
              </a:ext>
            </a:extLst>
          </p:cNvPr>
          <p:cNvPicPr>
            <a:picLocks noChangeAspect="1"/>
          </p:cNvPicPr>
          <p:nvPr/>
        </p:nvPicPr>
        <p:blipFill>
          <a:blip r:embed="rId3"/>
          <a:stretch>
            <a:fillRect/>
          </a:stretch>
        </p:blipFill>
        <p:spPr>
          <a:xfrm>
            <a:off x="428622" y="1735589"/>
            <a:ext cx="6514723" cy="4830138"/>
          </a:xfrm>
          <a:prstGeom prst="rect">
            <a:avLst/>
          </a:prstGeom>
        </p:spPr>
      </p:pic>
      <p:sp>
        <p:nvSpPr>
          <p:cNvPr id="7" name="Content Placeholder 3">
            <a:extLst>
              <a:ext uri="{FF2B5EF4-FFF2-40B4-BE49-F238E27FC236}">
                <a16:creationId xmlns:a16="http://schemas.microsoft.com/office/drawing/2014/main" id="{C016F086-6E6C-4673-ADA7-CA23AD0789E1}"/>
              </a:ext>
            </a:extLst>
          </p:cNvPr>
          <p:cNvSpPr txBox="1">
            <a:spLocks/>
          </p:cNvSpPr>
          <p:nvPr/>
        </p:nvSpPr>
        <p:spPr>
          <a:xfrm>
            <a:off x="7022206" y="1606735"/>
            <a:ext cx="4272812" cy="48419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b="1" dirty="0"/>
              <a:t>Approver will have a GOLD section, labeled “APPROVALS”</a:t>
            </a:r>
          </a:p>
          <a:p>
            <a:endParaRPr lang="en-US" sz="1400" dirty="0"/>
          </a:p>
          <a:p>
            <a:r>
              <a:rPr lang="en-US" sz="1400" dirty="0"/>
              <a:t>Click the number to view the list. In this example, click 128.</a:t>
            </a:r>
          </a:p>
          <a:p>
            <a:r>
              <a:rPr lang="en-US" sz="1400" dirty="0"/>
              <a:t>Select the desired Pre-Approval Report or  Expense Report.</a:t>
            </a:r>
          </a:p>
          <a:p>
            <a:r>
              <a:rPr lang="en-US" sz="1400" dirty="0"/>
              <a:t>Review the FOAP, amount, business purpose, receipt, etc.</a:t>
            </a:r>
          </a:p>
          <a:p>
            <a:r>
              <a:rPr lang="en-US" sz="1400" dirty="0"/>
              <a:t>If all information is correct and transaction is approved, then click Approve.</a:t>
            </a:r>
          </a:p>
          <a:p>
            <a:r>
              <a:rPr lang="en-US" sz="1400" dirty="0"/>
              <a:t>If information is incorrect, click Return.</a:t>
            </a:r>
          </a:p>
          <a:p>
            <a:r>
              <a:rPr lang="en-US" sz="1400" dirty="0"/>
              <a:t>The Approver will also receive an automated email and can access the Pre-Approval/Expense Report and Approve within the email.</a:t>
            </a:r>
            <a:endParaRPr lang="en-US" dirty="0"/>
          </a:p>
        </p:txBody>
      </p:sp>
      <p:sp>
        <p:nvSpPr>
          <p:cNvPr id="5" name="Slide Number Placeholder 4">
            <a:extLst>
              <a:ext uri="{FF2B5EF4-FFF2-40B4-BE49-F238E27FC236}">
                <a16:creationId xmlns:a16="http://schemas.microsoft.com/office/drawing/2014/main" id="{3DFB60E7-59CA-4CF7-96B9-4AA1A9617525}"/>
              </a:ext>
            </a:extLst>
          </p:cNvPr>
          <p:cNvSpPr>
            <a:spLocks noGrp="1"/>
          </p:cNvSpPr>
          <p:nvPr>
            <p:ph type="sldNum" sz="quarter" idx="12"/>
          </p:nvPr>
        </p:nvSpPr>
        <p:spPr/>
        <p:txBody>
          <a:bodyPr/>
          <a:lstStyle/>
          <a:p>
            <a:fld id="{D57F1E4F-1CFF-5643-939E-02111984F565}" type="slidenum">
              <a:rPr lang="en-US" smtClean="0"/>
              <a:t>83</a:t>
            </a:fld>
            <a:endParaRPr lang="en-US" dirty="0"/>
          </a:p>
        </p:txBody>
      </p:sp>
    </p:spTree>
    <p:extLst>
      <p:ext uri="{BB962C8B-B14F-4D97-AF65-F5344CB8AC3E}">
        <p14:creationId xmlns:p14="http://schemas.microsoft.com/office/powerpoint/2010/main" val="2926268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FC1B-1E42-442B-87A4-11ACA405416F}"/>
              </a:ext>
            </a:extLst>
          </p:cNvPr>
          <p:cNvSpPr>
            <a:spLocks noGrp="1"/>
          </p:cNvSpPr>
          <p:nvPr>
            <p:ph type="title"/>
          </p:nvPr>
        </p:nvSpPr>
        <p:spPr>
          <a:xfrm>
            <a:off x="206477" y="152400"/>
            <a:ext cx="11316929" cy="1406434"/>
          </a:xfrm>
        </p:spPr>
        <p:txBody>
          <a:bodyPr/>
          <a:lstStyle/>
          <a:p>
            <a:r>
              <a:rPr lang="en-US" dirty="0"/>
              <a:t>Automated Approver Notifications</a:t>
            </a:r>
          </a:p>
        </p:txBody>
      </p:sp>
      <p:sp>
        <p:nvSpPr>
          <p:cNvPr id="3" name="Title 1">
            <a:extLst>
              <a:ext uri="{FF2B5EF4-FFF2-40B4-BE49-F238E27FC236}">
                <a16:creationId xmlns:a16="http://schemas.microsoft.com/office/drawing/2014/main" id="{C71F4E6A-ABC7-419F-BA36-940337F8CFA3}"/>
              </a:ext>
            </a:extLst>
          </p:cNvPr>
          <p:cNvSpPr txBox="1">
            <a:spLocks/>
          </p:cNvSpPr>
          <p:nvPr/>
        </p:nvSpPr>
        <p:spPr bwMode="auto">
          <a:xfrm>
            <a:off x="831247" y="1063416"/>
            <a:ext cx="9074753" cy="39616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i="0">
                <a:solidFill>
                  <a:srgbClr val="FFCC00"/>
                </a:solidFill>
                <a:latin typeface="Avenir Next Medium" charset="0"/>
                <a:ea typeface="+mj-ea"/>
                <a:cs typeface="+mj-cs"/>
              </a:defRPr>
            </a:lvl1pPr>
            <a:lvl2pPr algn="ctr" rtl="0" eaLnBrk="1" fontAlgn="base" hangingPunct="1">
              <a:spcBef>
                <a:spcPct val="0"/>
              </a:spcBef>
              <a:spcAft>
                <a:spcPct val="0"/>
              </a:spcAft>
              <a:defRPr sz="4000">
                <a:solidFill>
                  <a:srgbClr val="FFCC00"/>
                </a:solidFill>
                <a:latin typeface="Gotham-Bold" pitchFamily="2" charset="0"/>
              </a:defRPr>
            </a:lvl2pPr>
            <a:lvl3pPr algn="ctr" rtl="0" eaLnBrk="1" fontAlgn="base" hangingPunct="1">
              <a:spcBef>
                <a:spcPct val="0"/>
              </a:spcBef>
              <a:spcAft>
                <a:spcPct val="0"/>
              </a:spcAft>
              <a:defRPr sz="4000">
                <a:solidFill>
                  <a:srgbClr val="FFCC00"/>
                </a:solidFill>
                <a:latin typeface="Gotham-Bold" pitchFamily="2" charset="0"/>
              </a:defRPr>
            </a:lvl3pPr>
            <a:lvl4pPr algn="ctr" rtl="0" eaLnBrk="1" fontAlgn="base" hangingPunct="1">
              <a:spcBef>
                <a:spcPct val="0"/>
              </a:spcBef>
              <a:spcAft>
                <a:spcPct val="0"/>
              </a:spcAft>
              <a:defRPr sz="4000">
                <a:solidFill>
                  <a:srgbClr val="FFCC00"/>
                </a:solidFill>
                <a:latin typeface="Gotham-Bold" pitchFamily="2" charset="0"/>
              </a:defRPr>
            </a:lvl4pPr>
            <a:lvl5pPr algn="ctr" rtl="0" eaLnBrk="1" fontAlgn="base" hangingPunct="1">
              <a:spcBef>
                <a:spcPct val="0"/>
              </a:spcBef>
              <a:spcAft>
                <a:spcPct val="0"/>
              </a:spcAft>
              <a:defRPr sz="4000">
                <a:solidFill>
                  <a:srgbClr val="FFCC00"/>
                </a:solidFill>
                <a:latin typeface="Gotham-Bold" pitchFamily="2" charset="0"/>
              </a:defRPr>
            </a:lvl5pPr>
            <a:lvl6pPr marL="457200" algn="ctr" rtl="0" eaLnBrk="1" fontAlgn="base" hangingPunct="1">
              <a:spcBef>
                <a:spcPct val="0"/>
              </a:spcBef>
              <a:spcAft>
                <a:spcPct val="0"/>
              </a:spcAft>
              <a:defRPr sz="4000">
                <a:solidFill>
                  <a:srgbClr val="FFCC00"/>
                </a:solidFill>
                <a:latin typeface="Gotham-Bold" pitchFamily="2" charset="0"/>
              </a:defRPr>
            </a:lvl6pPr>
            <a:lvl7pPr marL="914400" algn="ctr" rtl="0" eaLnBrk="1" fontAlgn="base" hangingPunct="1">
              <a:spcBef>
                <a:spcPct val="0"/>
              </a:spcBef>
              <a:spcAft>
                <a:spcPct val="0"/>
              </a:spcAft>
              <a:defRPr sz="4000">
                <a:solidFill>
                  <a:srgbClr val="FFCC00"/>
                </a:solidFill>
                <a:latin typeface="Gotham-Bold" pitchFamily="2" charset="0"/>
              </a:defRPr>
            </a:lvl7pPr>
            <a:lvl8pPr marL="1371600" algn="ctr" rtl="0" eaLnBrk="1" fontAlgn="base" hangingPunct="1">
              <a:spcBef>
                <a:spcPct val="0"/>
              </a:spcBef>
              <a:spcAft>
                <a:spcPct val="0"/>
              </a:spcAft>
              <a:defRPr sz="4000">
                <a:solidFill>
                  <a:srgbClr val="FFCC00"/>
                </a:solidFill>
                <a:latin typeface="Gotham-Bold" pitchFamily="2" charset="0"/>
              </a:defRPr>
            </a:lvl8pPr>
            <a:lvl9pPr marL="1828800" algn="ctr" rtl="0" eaLnBrk="1" fontAlgn="base" hangingPunct="1">
              <a:spcBef>
                <a:spcPct val="0"/>
              </a:spcBef>
              <a:spcAft>
                <a:spcPct val="0"/>
              </a:spcAft>
              <a:defRPr sz="4000">
                <a:solidFill>
                  <a:srgbClr val="FFCC00"/>
                </a:solidFill>
                <a:latin typeface="Gotham-Bold" pitchFamily="2" charset="0"/>
              </a:defRPr>
            </a:lvl9pPr>
          </a:lstStyle>
          <a:p>
            <a:pPr marL="342900" indent="-342900" algn="l">
              <a:buFont typeface="Wingdings" panose="05000000000000000000" pitchFamily="2" charset="2"/>
              <a:buChar char="Ø"/>
            </a:pPr>
            <a:r>
              <a:rPr lang="en-US" sz="2400" dirty="0">
                <a:solidFill>
                  <a:schemeClr val="tx1"/>
                </a:solidFill>
                <a:latin typeface="+mj-lt"/>
              </a:rPr>
              <a:t>Chrome River Approvers will receive automated emails.  </a:t>
            </a:r>
          </a:p>
          <a:p>
            <a:pPr marL="342900" indent="-342900" algn="l">
              <a:buFont typeface="Wingdings" panose="05000000000000000000" pitchFamily="2" charset="2"/>
              <a:buChar char="Ø"/>
            </a:pPr>
            <a:r>
              <a:rPr lang="en-US" sz="2400" dirty="0">
                <a:solidFill>
                  <a:schemeClr val="tx1"/>
                </a:solidFill>
                <a:latin typeface="+mj-lt"/>
              </a:rPr>
              <a:t>Approvers can review all information, view receipts, and Approve/Reject the Pre-Approval Report or Expense Report.</a:t>
            </a:r>
          </a:p>
          <a:p>
            <a:pPr marL="342900" indent="-342900" algn="l">
              <a:buFont typeface="Wingdings" panose="05000000000000000000" pitchFamily="2" charset="2"/>
              <a:buChar char="Ø"/>
            </a:pPr>
            <a:r>
              <a:rPr lang="en-US" sz="2400" dirty="0">
                <a:solidFill>
                  <a:schemeClr val="tx1"/>
                </a:solidFill>
                <a:latin typeface="+mj-lt"/>
              </a:rPr>
              <a:t>The Approver can approve the Pre-Approval Report or Expense Report by using the provided link within the email message.  </a:t>
            </a:r>
          </a:p>
          <a:p>
            <a:pPr marL="342900" indent="-342900" algn="l">
              <a:buFont typeface="Wingdings" panose="05000000000000000000" pitchFamily="2" charset="2"/>
              <a:buChar char="Ø"/>
            </a:pPr>
            <a:r>
              <a:rPr lang="en-US" sz="2400" dirty="0">
                <a:solidFill>
                  <a:schemeClr val="tx1"/>
                </a:solidFill>
                <a:latin typeface="+mj-lt"/>
              </a:rPr>
              <a:t>The Approver (or Approval Delegate) does not have to log into Chrome River to Approve/Reject.</a:t>
            </a:r>
            <a:endParaRPr lang="en-US" sz="2400" kern="0" dirty="0">
              <a:solidFill>
                <a:schemeClr val="tx1"/>
              </a:solidFill>
              <a:latin typeface="+mj-lt"/>
            </a:endParaRPr>
          </a:p>
          <a:p>
            <a:pPr marL="914400" lvl="1" indent="-457200" algn="l">
              <a:buFontTx/>
              <a:buChar char="-"/>
            </a:pPr>
            <a:endParaRPr lang="en-US" sz="2000" kern="0" dirty="0">
              <a:solidFill>
                <a:schemeClr val="tx1"/>
              </a:solidFill>
            </a:endParaRPr>
          </a:p>
        </p:txBody>
      </p:sp>
      <p:sp>
        <p:nvSpPr>
          <p:cNvPr id="5" name="Slide Number Placeholder 4">
            <a:extLst>
              <a:ext uri="{FF2B5EF4-FFF2-40B4-BE49-F238E27FC236}">
                <a16:creationId xmlns:a16="http://schemas.microsoft.com/office/drawing/2014/main" id="{CEA83810-1CEB-4EC4-834C-EF85B7240F08}"/>
              </a:ext>
            </a:extLst>
          </p:cNvPr>
          <p:cNvSpPr>
            <a:spLocks noGrp="1"/>
          </p:cNvSpPr>
          <p:nvPr>
            <p:ph type="sldNum" sz="quarter" idx="12"/>
          </p:nvPr>
        </p:nvSpPr>
        <p:spPr/>
        <p:txBody>
          <a:bodyPr/>
          <a:lstStyle/>
          <a:p>
            <a:fld id="{D57F1E4F-1CFF-5643-939E-02111984F565}" type="slidenum">
              <a:rPr lang="en-US" smtClean="0"/>
              <a:t>84</a:t>
            </a:fld>
            <a:endParaRPr lang="en-US" dirty="0"/>
          </a:p>
        </p:txBody>
      </p:sp>
    </p:spTree>
    <p:extLst>
      <p:ext uri="{BB962C8B-B14F-4D97-AF65-F5344CB8AC3E}">
        <p14:creationId xmlns:p14="http://schemas.microsoft.com/office/powerpoint/2010/main" val="980439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3384-F875-41C1-A22D-65B6E57B910C}"/>
              </a:ext>
            </a:extLst>
          </p:cNvPr>
          <p:cNvSpPr>
            <a:spLocks noGrp="1"/>
          </p:cNvSpPr>
          <p:nvPr>
            <p:ph type="title"/>
          </p:nvPr>
        </p:nvSpPr>
        <p:spPr>
          <a:xfrm>
            <a:off x="269965" y="-1"/>
            <a:ext cx="9875521" cy="1471749"/>
          </a:xfrm>
        </p:spPr>
        <p:txBody>
          <a:bodyPr/>
          <a:lstStyle/>
          <a:p>
            <a:r>
              <a:rPr lang="en-US" dirty="0"/>
              <a:t>Approver Responsibilities</a:t>
            </a:r>
          </a:p>
        </p:txBody>
      </p:sp>
      <p:sp>
        <p:nvSpPr>
          <p:cNvPr id="3" name="Title 1">
            <a:extLst>
              <a:ext uri="{FF2B5EF4-FFF2-40B4-BE49-F238E27FC236}">
                <a16:creationId xmlns:a16="http://schemas.microsoft.com/office/drawing/2014/main" id="{284505D3-DE6B-4CD3-A419-0F78D9B7312E}"/>
              </a:ext>
            </a:extLst>
          </p:cNvPr>
          <p:cNvSpPr txBox="1">
            <a:spLocks/>
          </p:cNvSpPr>
          <p:nvPr/>
        </p:nvSpPr>
        <p:spPr bwMode="auto">
          <a:xfrm>
            <a:off x="269965" y="3429000"/>
            <a:ext cx="9477919" cy="12649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i="0">
                <a:solidFill>
                  <a:srgbClr val="FFCC00"/>
                </a:solidFill>
                <a:latin typeface="Avenir Next Medium" charset="0"/>
                <a:ea typeface="+mj-ea"/>
                <a:cs typeface="+mj-cs"/>
              </a:defRPr>
            </a:lvl1pPr>
            <a:lvl2pPr algn="ctr" rtl="0" eaLnBrk="1" fontAlgn="base" hangingPunct="1">
              <a:spcBef>
                <a:spcPct val="0"/>
              </a:spcBef>
              <a:spcAft>
                <a:spcPct val="0"/>
              </a:spcAft>
              <a:defRPr sz="4000">
                <a:solidFill>
                  <a:srgbClr val="FFCC00"/>
                </a:solidFill>
                <a:latin typeface="Gotham-Bold" pitchFamily="2" charset="0"/>
              </a:defRPr>
            </a:lvl2pPr>
            <a:lvl3pPr algn="ctr" rtl="0" eaLnBrk="1" fontAlgn="base" hangingPunct="1">
              <a:spcBef>
                <a:spcPct val="0"/>
              </a:spcBef>
              <a:spcAft>
                <a:spcPct val="0"/>
              </a:spcAft>
              <a:defRPr sz="4000">
                <a:solidFill>
                  <a:srgbClr val="FFCC00"/>
                </a:solidFill>
                <a:latin typeface="Gotham-Bold" pitchFamily="2" charset="0"/>
              </a:defRPr>
            </a:lvl3pPr>
            <a:lvl4pPr algn="ctr" rtl="0" eaLnBrk="1" fontAlgn="base" hangingPunct="1">
              <a:spcBef>
                <a:spcPct val="0"/>
              </a:spcBef>
              <a:spcAft>
                <a:spcPct val="0"/>
              </a:spcAft>
              <a:defRPr sz="4000">
                <a:solidFill>
                  <a:srgbClr val="FFCC00"/>
                </a:solidFill>
                <a:latin typeface="Gotham-Bold" pitchFamily="2" charset="0"/>
              </a:defRPr>
            </a:lvl4pPr>
            <a:lvl5pPr algn="ctr" rtl="0" eaLnBrk="1" fontAlgn="base" hangingPunct="1">
              <a:spcBef>
                <a:spcPct val="0"/>
              </a:spcBef>
              <a:spcAft>
                <a:spcPct val="0"/>
              </a:spcAft>
              <a:defRPr sz="4000">
                <a:solidFill>
                  <a:srgbClr val="FFCC00"/>
                </a:solidFill>
                <a:latin typeface="Gotham-Bold" pitchFamily="2" charset="0"/>
              </a:defRPr>
            </a:lvl5pPr>
            <a:lvl6pPr marL="457200" algn="ctr" rtl="0" eaLnBrk="1" fontAlgn="base" hangingPunct="1">
              <a:spcBef>
                <a:spcPct val="0"/>
              </a:spcBef>
              <a:spcAft>
                <a:spcPct val="0"/>
              </a:spcAft>
              <a:defRPr sz="4000">
                <a:solidFill>
                  <a:srgbClr val="FFCC00"/>
                </a:solidFill>
                <a:latin typeface="Gotham-Bold" pitchFamily="2" charset="0"/>
              </a:defRPr>
            </a:lvl6pPr>
            <a:lvl7pPr marL="914400" algn="ctr" rtl="0" eaLnBrk="1" fontAlgn="base" hangingPunct="1">
              <a:spcBef>
                <a:spcPct val="0"/>
              </a:spcBef>
              <a:spcAft>
                <a:spcPct val="0"/>
              </a:spcAft>
              <a:defRPr sz="4000">
                <a:solidFill>
                  <a:srgbClr val="FFCC00"/>
                </a:solidFill>
                <a:latin typeface="Gotham-Bold" pitchFamily="2" charset="0"/>
              </a:defRPr>
            </a:lvl7pPr>
            <a:lvl8pPr marL="1371600" algn="ctr" rtl="0" eaLnBrk="1" fontAlgn="base" hangingPunct="1">
              <a:spcBef>
                <a:spcPct val="0"/>
              </a:spcBef>
              <a:spcAft>
                <a:spcPct val="0"/>
              </a:spcAft>
              <a:defRPr sz="4000">
                <a:solidFill>
                  <a:srgbClr val="FFCC00"/>
                </a:solidFill>
                <a:latin typeface="Gotham-Bold" pitchFamily="2" charset="0"/>
              </a:defRPr>
            </a:lvl8pPr>
            <a:lvl9pPr marL="1828800" algn="ctr" rtl="0" eaLnBrk="1" fontAlgn="base" hangingPunct="1">
              <a:spcBef>
                <a:spcPct val="0"/>
              </a:spcBef>
              <a:spcAft>
                <a:spcPct val="0"/>
              </a:spcAft>
              <a:defRPr sz="4000">
                <a:solidFill>
                  <a:srgbClr val="FFCC00"/>
                </a:solidFill>
                <a:latin typeface="Gotham-Bold" pitchFamily="2" charset="0"/>
              </a:defRPr>
            </a:lvl9pPr>
          </a:lstStyle>
          <a:p>
            <a:pPr algn="l"/>
            <a:r>
              <a:rPr lang="en-US" sz="2000" kern="0" dirty="0">
                <a:solidFill>
                  <a:schemeClr val="tx1"/>
                </a:solidFill>
                <a:latin typeface="+mj-lt"/>
              </a:rPr>
              <a:t>The ProCard and travel policies at ECU have not changed and should be processed within thirty days; therefore, the Approver or Approval Delegate will review Pre-Approval Reports and Expense Reports as follows:</a:t>
            </a:r>
          </a:p>
          <a:p>
            <a:pPr algn="l"/>
            <a:endParaRPr lang="en-US" sz="2000" kern="0" dirty="0">
              <a:solidFill>
                <a:schemeClr val="tx1"/>
              </a:solidFill>
              <a:latin typeface="+mj-lt"/>
            </a:endParaRPr>
          </a:p>
          <a:p>
            <a:pPr marL="800100" lvl="1" indent="-342900" algn="l">
              <a:buFont typeface="Wingdings" panose="05000000000000000000" pitchFamily="2" charset="2"/>
              <a:buChar char="Ø"/>
            </a:pPr>
            <a:r>
              <a:rPr lang="en-US" sz="2000" kern="0" dirty="0">
                <a:solidFill>
                  <a:schemeClr val="tx1"/>
                </a:solidFill>
                <a:latin typeface="+mj-lt"/>
              </a:rPr>
              <a:t>Dates</a:t>
            </a:r>
          </a:p>
          <a:p>
            <a:pPr marL="800100" lvl="1" indent="-342900" algn="l">
              <a:buFont typeface="Wingdings" panose="05000000000000000000" pitchFamily="2" charset="2"/>
              <a:buChar char="Ø"/>
            </a:pPr>
            <a:r>
              <a:rPr lang="en-US" sz="2000" kern="0" dirty="0">
                <a:solidFill>
                  <a:schemeClr val="tx1"/>
                </a:solidFill>
                <a:latin typeface="+mj-lt"/>
              </a:rPr>
              <a:t>Expense Type</a:t>
            </a:r>
          </a:p>
          <a:p>
            <a:pPr marL="800100" lvl="1" indent="-342900" algn="l">
              <a:buFont typeface="Wingdings" panose="05000000000000000000" pitchFamily="2" charset="2"/>
              <a:buChar char="Ø"/>
            </a:pPr>
            <a:r>
              <a:rPr lang="en-US" sz="2000" kern="0" dirty="0">
                <a:solidFill>
                  <a:schemeClr val="tx1"/>
                </a:solidFill>
                <a:latin typeface="+mj-lt"/>
              </a:rPr>
              <a:t>Person receiving reimbursement or travel Pre-Approval</a:t>
            </a:r>
          </a:p>
          <a:p>
            <a:pPr marL="800100" lvl="1" indent="-342900" algn="l">
              <a:buFont typeface="Wingdings" panose="05000000000000000000" pitchFamily="2" charset="2"/>
              <a:buChar char="Ø"/>
            </a:pPr>
            <a:r>
              <a:rPr lang="en-US" sz="2000" kern="0" dirty="0">
                <a:solidFill>
                  <a:schemeClr val="tx1"/>
                </a:solidFill>
                <a:latin typeface="+mj-lt"/>
              </a:rPr>
              <a:t>Funding Source (FOAPAL) Note: Chrome River has no ORGN security; therefore, close review of the FOAPAL is crucial</a:t>
            </a:r>
          </a:p>
          <a:p>
            <a:pPr marL="800100" lvl="1" indent="-342900" algn="l">
              <a:buFont typeface="Wingdings" panose="05000000000000000000" pitchFamily="2" charset="2"/>
              <a:buChar char="Ø"/>
            </a:pPr>
            <a:r>
              <a:rPr lang="en-US" sz="2000" kern="0" dirty="0">
                <a:solidFill>
                  <a:schemeClr val="tx1"/>
                </a:solidFill>
                <a:latin typeface="+mj-lt"/>
              </a:rPr>
              <a:t>Legible copies of receipts</a:t>
            </a:r>
          </a:p>
          <a:p>
            <a:pPr marL="800100" lvl="1" indent="-342900" algn="l">
              <a:buFont typeface="Wingdings" panose="05000000000000000000" pitchFamily="2" charset="2"/>
              <a:buChar char="Ø"/>
            </a:pPr>
            <a:r>
              <a:rPr lang="en-US" sz="2000" kern="0" dirty="0">
                <a:solidFill>
                  <a:schemeClr val="tx1"/>
                </a:solidFill>
                <a:latin typeface="+mj-lt"/>
              </a:rPr>
              <a:t>Receipt dates</a:t>
            </a:r>
          </a:p>
          <a:p>
            <a:pPr marL="800100" lvl="1" indent="-342900" algn="l">
              <a:buFont typeface="Wingdings" panose="05000000000000000000" pitchFamily="2" charset="2"/>
              <a:buChar char="Ø"/>
            </a:pPr>
            <a:r>
              <a:rPr lang="en-US" sz="2000" kern="0" dirty="0">
                <a:solidFill>
                  <a:schemeClr val="tx1"/>
                </a:solidFill>
                <a:latin typeface="+mj-lt"/>
              </a:rPr>
              <a:t>Business Purpose</a:t>
            </a:r>
          </a:p>
          <a:p>
            <a:pPr marL="800100" lvl="1" indent="-342900" algn="l">
              <a:buFont typeface="Wingdings" panose="05000000000000000000" pitchFamily="2" charset="2"/>
              <a:buChar char="Ø"/>
            </a:pPr>
            <a:r>
              <a:rPr lang="en-US" sz="2000" kern="0" dirty="0">
                <a:solidFill>
                  <a:schemeClr val="tx1"/>
                </a:solidFill>
                <a:latin typeface="+mj-lt"/>
              </a:rPr>
              <a:t>Etc.</a:t>
            </a:r>
          </a:p>
          <a:p>
            <a:pPr lvl="1" algn="l"/>
            <a:endParaRPr lang="en-US" sz="2000" kern="0" dirty="0">
              <a:solidFill>
                <a:schemeClr val="tx1"/>
              </a:solidFill>
              <a:latin typeface="+mj-lt"/>
            </a:endParaRPr>
          </a:p>
          <a:p>
            <a:pPr lvl="1" algn="l"/>
            <a:endParaRPr lang="en-US" sz="2000" kern="0" dirty="0">
              <a:solidFill>
                <a:schemeClr val="tx1"/>
              </a:solidFill>
              <a:latin typeface="+mj-lt"/>
            </a:endParaRPr>
          </a:p>
          <a:p>
            <a:pPr lvl="1" algn="l"/>
            <a:r>
              <a:rPr lang="en-US" sz="2000" kern="0" dirty="0">
                <a:solidFill>
                  <a:schemeClr val="tx1"/>
                </a:solidFill>
                <a:latin typeface="+mj-lt"/>
              </a:rPr>
              <a:t>***Note:  An approver can change the FOAP on an Expense Report.</a:t>
            </a:r>
            <a:endParaRPr lang="en-US" kern="0" dirty="0">
              <a:latin typeface="+mj-lt"/>
            </a:endParaRPr>
          </a:p>
        </p:txBody>
      </p:sp>
      <p:sp>
        <p:nvSpPr>
          <p:cNvPr id="5" name="Slide Number Placeholder 4">
            <a:extLst>
              <a:ext uri="{FF2B5EF4-FFF2-40B4-BE49-F238E27FC236}">
                <a16:creationId xmlns:a16="http://schemas.microsoft.com/office/drawing/2014/main" id="{8C73DF2A-97D2-44E9-A4D1-7A494C02489C}"/>
              </a:ext>
            </a:extLst>
          </p:cNvPr>
          <p:cNvSpPr>
            <a:spLocks noGrp="1"/>
          </p:cNvSpPr>
          <p:nvPr>
            <p:ph type="sldNum" sz="quarter" idx="12"/>
          </p:nvPr>
        </p:nvSpPr>
        <p:spPr/>
        <p:txBody>
          <a:bodyPr/>
          <a:lstStyle/>
          <a:p>
            <a:fld id="{D57F1E4F-1CFF-5643-939E-02111984F565}" type="slidenum">
              <a:rPr lang="en-US" smtClean="0"/>
              <a:t>85</a:t>
            </a:fld>
            <a:endParaRPr lang="en-US" dirty="0"/>
          </a:p>
        </p:txBody>
      </p:sp>
    </p:spTree>
    <p:extLst>
      <p:ext uri="{BB962C8B-B14F-4D97-AF65-F5344CB8AC3E}">
        <p14:creationId xmlns:p14="http://schemas.microsoft.com/office/powerpoint/2010/main" val="26832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FC1B-1E42-442B-87A4-11ACA405416F}"/>
              </a:ext>
            </a:extLst>
          </p:cNvPr>
          <p:cNvSpPr>
            <a:spLocks noGrp="1"/>
          </p:cNvSpPr>
          <p:nvPr>
            <p:ph type="title"/>
          </p:nvPr>
        </p:nvSpPr>
        <p:spPr>
          <a:xfrm>
            <a:off x="581025" y="152400"/>
            <a:ext cx="9629775" cy="1143000"/>
          </a:xfrm>
        </p:spPr>
        <p:txBody>
          <a:bodyPr/>
          <a:lstStyle/>
          <a:p>
            <a:r>
              <a:rPr lang="en-US" dirty="0"/>
              <a:t>Approval Delegate</a:t>
            </a:r>
          </a:p>
        </p:txBody>
      </p:sp>
      <p:sp>
        <p:nvSpPr>
          <p:cNvPr id="3" name="Title 1">
            <a:extLst>
              <a:ext uri="{FF2B5EF4-FFF2-40B4-BE49-F238E27FC236}">
                <a16:creationId xmlns:a16="http://schemas.microsoft.com/office/drawing/2014/main" id="{C71F4E6A-ABC7-419F-BA36-940337F8CFA3}"/>
              </a:ext>
            </a:extLst>
          </p:cNvPr>
          <p:cNvSpPr txBox="1">
            <a:spLocks/>
          </p:cNvSpPr>
          <p:nvPr/>
        </p:nvSpPr>
        <p:spPr bwMode="auto">
          <a:xfrm>
            <a:off x="236764" y="1147899"/>
            <a:ext cx="11833316" cy="4214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0" i="0">
                <a:solidFill>
                  <a:srgbClr val="FFCC00"/>
                </a:solidFill>
                <a:latin typeface="Avenir Next Medium" charset="0"/>
                <a:ea typeface="+mj-ea"/>
                <a:cs typeface="+mj-cs"/>
              </a:defRPr>
            </a:lvl1pPr>
            <a:lvl2pPr algn="ctr" rtl="0" eaLnBrk="1" fontAlgn="base" hangingPunct="1">
              <a:spcBef>
                <a:spcPct val="0"/>
              </a:spcBef>
              <a:spcAft>
                <a:spcPct val="0"/>
              </a:spcAft>
              <a:defRPr sz="4000">
                <a:solidFill>
                  <a:srgbClr val="FFCC00"/>
                </a:solidFill>
                <a:latin typeface="Gotham-Bold" pitchFamily="2" charset="0"/>
              </a:defRPr>
            </a:lvl2pPr>
            <a:lvl3pPr algn="ctr" rtl="0" eaLnBrk="1" fontAlgn="base" hangingPunct="1">
              <a:spcBef>
                <a:spcPct val="0"/>
              </a:spcBef>
              <a:spcAft>
                <a:spcPct val="0"/>
              </a:spcAft>
              <a:defRPr sz="4000">
                <a:solidFill>
                  <a:srgbClr val="FFCC00"/>
                </a:solidFill>
                <a:latin typeface="Gotham-Bold" pitchFamily="2" charset="0"/>
              </a:defRPr>
            </a:lvl3pPr>
            <a:lvl4pPr algn="ctr" rtl="0" eaLnBrk="1" fontAlgn="base" hangingPunct="1">
              <a:spcBef>
                <a:spcPct val="0"/>
              </a:spcBef>
              <a:spcAft>
                <a:spcPct val="0"/>
              </a:spcAft>
              <a:defRPr sz="4000">
                <a:solidFill>
                  <a:srgbClr val="FFCC00"/>
                </a:solidFill>
                <a:latin typeface="Gotham-Bold" pitchFamily="2" charset="0"/>
              </a:defRPr>
            </a:lvl4pPr>
            <a:lvl5pPr algn="ctr" rtl="0" eaLnBrk="1" fontAlgn="base" hangingPunct="1">
              <a:spcBef>
                <a:spcPct val="0"/>
              </a:spcBef>
              <a:spcAft>
                <a:spcPct val="0"/>
              </a:spcAft>
              <a:defRPr sz="4000">
                <a:solidFill>
                  <a:srgbClr val="FFCC00"/>
                </a:solidFill>
                <a:latin typeface="Gotham-Bold" pitchFamily="2" charset="0"/>
              </a:defRPr>
            </a:lvl5pPr>
            <a:lvl6pPr marL="457200" algn="ctr" rtl="0" eaLnBrk="1" fontAlgn="base" hangingPunct="1">
              <a:spcBef>
                <a:spcPct val="0"/>
              </a:spcBef>
              <a:spcAft>
                <a:spcPct val="0"/>
              </a:spcAft>
              <a:defRPr sz="4000">
                <a:solidFill>
                  <a:srgbClr val="FFCC00"/>
                </a:solidFill>
                <a:latin typeface="Gotham-Bold" pitchFamily="2" charset="0"/>
              </a:defRPr>
            </a:lvl6pPr>
            <a:lvl7pPr marL="914400" algn="ctr" rtl="0" eaLnBrk="1" fontAlgn="base" hangingPunct="1">
              <a:spcBef>
                <a:spcPct val="0"/>
              </a:spcBef>
              <a:spcAft>
                <a:spcPct val="0"/>
              </a:spcAft>
              <a:defRPr sz="4000">
                <a:solidFill>
                  <a:srgbClr val="FFCC00"/>
                </a:solidFill>
                <a:latin typeface="Gotham-Bold" pitchFamily="2" charset="0"/>
              </a:defRPr>
            </a:lvl7pPr>
            <a:lvl8pPr marL="1371600" algn="ctr" rtl="0" eaLnBrk="1" fontAlgn="base" hangingPunct="1">
              <a:spcBef>
                <a:spcPct val="0"/>
              </a:spcBef>
              <a:spcAft>
                <a:spcPct val="0"/>
              </a:spcAft>
              <a:defRPr sz="4000">
                <a:solidFill>
                  <a:srgbClr val="FFCC00"/>
                </a:solidFill>
                <a:latin typeface="Gotham-Bold" pitchFamily="2" charset="0"/>
              </a:defRPr>
            </a:lvl8pPr>
            <a:lvl9pPr marL="1828800" algn="ctr" rtl="0" eaLnBrk="1" fontAlgn="base" hangingPunct="1">
              <a:spcBef>
                <a:spcPct val="0"/>
              </a:spcBef>
              <a:spcAft>
                <a:spcPct val="0"/>
              </a:spcAft>
              <a:defRPr sz="4000">
                <a:solidFill>
                  <a:srgbClr val="FFCC00"/>
                </a:solidFill>
                <a:latin typeface="Gotham-Bold" pitchFamily="2" charset="0"/>
              </a:defRPr>
            </a:lvl9pPr>
          </a:lstStyle>
          <a:p>
            <a:pPr algn="l"/>
            <a:endParaRPr lang="en-US" sz="2000" kern="0" dirty="0">
              <a:solidFill>
                <a:schemeClr val="tx1"/>
              </a:solidFill>
              <a:latin typeface="+mn-lt"/>
            </a:endParaRPr>
          </a:p>
          <a:p>
            <a:pPr algn="l"/>
            <a:r>
              <a:rPr lang="en-US" sz="2800" kern="0" dirty="0">
                <a:solidFill>
                  <a:schemeClr val="tx1"/>
                </a:solidFill>
                <a:latin typeface="+mn-lt"/>
              </a:rPr>
              <a:t>Can an approver assign a delegate while they are away from the office (example: vacation, business travel, jury duty)?</a:t>
            </a:r>
          </a:p>
          <a:p>
            <a:pPr algn="l"/>
            <a:endParaRPr lang="en-US" sz="2800" b="1" kern="0" dirty="0">
              <a:solidFill>
                <a:srgbClr val="FFC000"/>
              </a:solidFill>
              <a:latin typeface="+mn-lt"/>
            </a:endParaRPr>
          </a:p>
          <a:p>
            <a:pPr lvl="1" algn="l"/>
            <a:r>
              <a:rPr lang="en-US" sz="2000" kern="0" dirty="0">
                <a:solidFill>
                  <a:schemeClr val="tx1"/>
                </a:solidFill>
                <a:latin typeface="+mn-lt"/>
              </a:rPr>
              <a:t>Yes, in Chrome River, an Approver can assign one Approval Delegate for a certain time</a:t>
            </a:r>
          </a:p>
          <a:p>
            <a:pPr lvl="1" algn="l"/>
            <a:r>
              <a:rPr lang="en-US" sz="2000" kern="0" dirty="0">
                <a:solidFill>
                  <a:schemeClr val="tx1"/>
                </a:solidFill>
                <a:latin typeface="+mn-lt"/>
              </a:rPr>
              <a:t>period.  All actions, including automated Chrome River emails, that would normally route to the Approver will now route to the Approval Delegate.  See slides #85-86</a:t>
            </a:r>
            <a:r>
              <a:rPr lang="en-US" sz="2800" kern="0" dirty="0">
                <a:solidFill>
                  <a:schemeClr val="tx1"/>
                </a:solidFill>
                <a:latin typeface="+mn-lt"/>
              </a:rPr>
              <a:t>.</a:t>
            </a:r>
          </a:p>
          <a:p>
            <a:pPr marL="914400" lvl="1" indent="-457200" algn="l">
              <a:buFontTx/>
              <a:buChar char="-"/>
            </a:pPr>
            <a:endParaRPr lang="en-US" sz="2000" kern="0" dirty="0">
              <a:solidFill>
                <a:schemeClr val="tx1"/>
              </a:solidFill>
            </a:endParaRPr>
          </a:p>
          <a:p>
            <a:pPr marL="914400" lvl="1" indent="-457200" algn="l">
              <a:buFontTx/>
              <a:buChar char="-"/>
            </a:pPr>
            <a:endParaRPr lang="en-US" sz="2000" kern="0" dirty="0">
              <a:solidFill>
                <a:schemeClr val="tx1"/>
              </a:solidFill>
            </a:endParaRPr>
          </a:p>
          <a:p>
            <a:pPr marL="914400" lvl="1" indent="-457200" algn="l">
              <a:buFontTx/>
              <a:buChar char="-"/>
            </a:pPr>
            <a:endParaRPr lang="en-US" sz="2000" kern="0" dirty="0">
              <a:solidFill>
                <a:schemeClr val="tx1"/>
              </a:solidFill>
            </a:endParaRPr>
          </a:p>
          <a:p>
            <a:pPr marL="914400" lvl="1" indent="-457200" algn="l">
              <a:buFontTx/>
              <a:buChar char="-"/>
            </a:pPr>
            <a:endParaRPr lang="en-US" sz="2000" kern="0" dirty="0">
              <a:solidFill>
                <a:schemeClr val="tx1"/>
              </a:solidFill>
            </a:endParaRPr>
          </a:p>
        </p:txBody>
      </p:sp>
      <p:sp>
        <p:nvSpPr>
          <p:cNvPr id="5" name="Slide Number Placeholder 4">
            <a:extLst>
              <a:ext uri="{FF2B5EF4-FFF2-40B4-BE49-F238E27FC236}">
                <a16:creationId xmlns:a16="http://schemas.microsoft.com/office/drawing/2014/main" id="{055BC43D-2A00-4F66-BF66-51E87287042E}"/>
              </a:ext>
            </a:extLst>
          </p:cNvPr>
          <p:cNvSpPr>
            <a:spLocks noGrp="1"/>
          </p:cNvSpPr>
          <p:nvPr>
            <p:ph type="sldNum" sz="quarter" idx="12"/>
          </p:nvPr>
        </p:nvSpPr>
        <p:spPr/>
        <p:txBody>
          <a:bodyPr/>
          <a:lstStyle/>
          <a:p>
            <a:fld id="{D57F1E4F-1CFF-5643-939E-02111984F565}" type="slidenum">
              <a:rPr lang="en-US" smtClean="0"/>
              <a:t>86</a:t>
            </a:fld>
            <a:endParaRPr lang="en-US" dirty="0"/>
          </a:p>
        </p:txBody>
      </p:sp>
    </p:spTree>
    <p:extLst>
      <p:ext uri="{BB962C8B-B14F-4D97-AF65-F5344CB8AC3E}">
        <p14:creationId xmlns:p14="http://schemas.microsoft.com/office/powerpoint/2010/main" val="2902343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295730"/>
            <a:ext cx="11285220" cy="1561645"/>
          </a:xfrm>
        </p:spPr>
        <p:txBody>
          <a:bodyPr/>
          <a:lstStyle/>
          <a:p>
            <a:r>
              <a:rPr lang="en-US" dirty="0"/>
              <a:t>Instructions to assign an Approval Delegate</a:t>
            </a:r>
            <a:br>
              <a:rPr lang="en-US" dirty="0"/>
            </a:br>
            <a:endParaRPr lang="en-US" dirty="0"/>
          </a:p>
        </p:txBody>
      </p:sp>
      <p:sp>
        <p:nvSpPr>
          <p:cNvPr id="6" name="Content Placeholder 2"/>
          <p:cNvSpPr txBox="1">
            <a:spLocks/>
          </p:cNvSpPr>
          <p:nvPr/>
        </p:nvSpPr>
        <p:spPr>
          <a:xfrm>
            <a:off x="380206" y="1663385"/>
            <a:ext cx="10753409" cy="4470715"/>
          </a:xfrm>
          <a:prstGeom prst="rect">
            <a:avLst/>
          </a:prstGeom>
        </p:spPr>
        <p:txBody>
          <a:bodyPr>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t>Approval Delegate </a:t>
            </a:r>
            <a:r>
              <a:rPr lang="en-US" dirty="0"/>
              <a:t>– designated by the approver to temporarily assume approval authority in Chrome River. Only one approval delegate is allowed.</a:t>
            </a:r>
          </a:p>
          <a:p>
            <a:pPr marL="0" indent="0">
              <a:buNone/>
            </a:pPr>
            <a:endParaRPr lang="en-US" b="1" dirty="0"/>
          </a:p>
          <a:p>
            <a:pPr marL="0" indent="0">
              <a:buNone/>
            </a:pPr>
            <a:r>
              <a:rPr lang="en-US" b="1" dirty="0"/>
              <a:t>Instructions to Assign an Approval Delegate</a:t>
            </a:r>
          </a:p>
          <a:p>
            <a:r>
              <a:rPr lang="en-US" dirty="0"/>
              <a:t>Click your name which is displayed in the top right corner of the Chrome River Dashboard</a:t>
            </a:r>
          </a:p>
          <a:p>
            <a:r>
              <a:rPr lang="en-US" dirty="0"/>
              <a:t>Click Settings from the dropdown</a:t>
            </a:r>
          </a:p>
          <a:p>
            <a:r>
              <a:rPr lang="en-US" dirty="0"/>
              <a:t>Click Delegate Settings in the left menu</a:t>
            </a:r>
          </a:p>
          <a:p>
            <a:r>
              <a:rPr lang="en-US" dirty="0"/>
              <a:t>Click Add Approval Delegate  ***Note: Only one approval delegate is allowed.</a:t>
            </a:r>
          </a:p>
          <a:p>
            <a:r>
              <a:rPr lang="en-US" dirty="0"/>
              <a:t>Enter the Approval Delegate’s First and Last Name</a:t>
            </a:r>
          </a:p>
          <a:p>
            <a:r>
              <a:rPr lang="en-US" dirty="0"/>
              <a:t>Enter Start Date and End Date</a:t>
            </a:r>
          </a:p>
          <a:p>
            <a:r>
              <a:rPr lang="en-US" dirty="0"/>
              <a:t>Click Save</a:t>
            </a:r>
          </a:p>
          <a:p>
            <a:r>
              <a:rPr lang="en-US" dirty="0"/>
              <a:t>The Approval Delegate’s name will be listed under My Approval Delegate</a:t>
            </a:r>
          </a:p>
          <a:p>
            <a:endParaRPr lang="en-US" dirty="0"/>
          </a:p>
          <a:p>
            <a:pPr marL="0" indent="0">
              <a:buNone/>
            </a:pPr>
            <a:r>
              <a:rPr lang="en-US" dirty="0"/>
              <a:t>***Note: To </a:t>
            </a:r>
            <a:r>
              <a:rPr lang="en-US" b="1" dirty="0"/>
              <a:t>Remove</a:t>
            </a:r>
            <a:r>
              <a:rPr lang="en-US" dirty="0"/>
              <a:t> an Approval Delegate, simply click the “X” beside their name.</a:t>
            </a:r>
          </a:p>
        </p:txBody>
      </p:sp>
      <p:sp>
        <p:nvSpPr>
          <p:cNvPr id="4" name="Slide Number Placeholder 3">
            <a:extLst>
              <a:ext uri="{FF2B5EF4-FFF2-40B4-BE49-F238E27FC236}">
                <a16:creationId xmlns:a16="http://schemas.microsoft.com/office/drawing/2014/main" id="{51A6344D-523A-4A27-B83F-8ADE6FC1898C}"/>
              </a:ext>
            </a:extLst>
          </p:cNvPr>
          <p:cNvSpPr>
            <a:spLocks noGrp="1"/>
          </p:cNvSpPr>
          <p:nvPr>
            <p:ph type="sldNum" sz="quarter" idx="12"/>
          </p:nvPr>
        </p:nvSpPr>
        <p:spPr/>
        <p:txBody>
          <a:bodyPr/>
          <a:lstStyle/>
          <a:p>
            <a:fld id="{D57F1E4F-1CFF-5643-939E-02111984F565}" type="slidenum">
              <a:rPr lang="en-US" smtClean="0"/>
              <a:t>87</a:t>
            </a:fld>
            <a:endParaRPr lang="en-US" dirty="0"/>
          </a:p>
        </p:txBody>
      </p:sp>
    </p:spTree>
    <p:extLst>
      <p:ext uri="{BB962C8B-B14F-4D97-AF65-F5344CB8AC3E}">
        <p14:creationId xmlns:p14="http://schemas.microsoft.com/office/powerpoint/2010/main" val="21280243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3" y="190135"/>
            <a:ext cx="10327462" cy="1400530"/>
          </a:xfrm>
        </p:spPr>
        <p:txBody>
          <a:bodyPr>
            <a:normAutofit/>
          </a:bodyPr>
          <a:lstStyle/>
          <a:p>
            <a:r>
              <a:rPr lang="en-US" dirty="0"/>
              <a:t>Chrome River Miscellaneous Processes</a:t>
            </a:r>
          </a:p>
        </p:txBody>
      </p:sp>
      <p:sp>
        <p:nvSpPr>
          <p:cNvPr id="5" name="Content Placeholder 2"/>
          <p:cNvSpPr txBox="1">
            <a:spLocks/>
          </p:cNvSpPr>
          <p:nvPr/>
        </p:nvSpPr>
        <p:spPr>
          <a:xfrm>
            <a:off x="751757" y="1518486"/>
            <a:ext cx="8229600" cy="514937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B391E11-4941-4CFD-B0C4-B84A80CB8D42}"/>
              </a:ext>
            </a:extLst>
          </p:cNvPr>
          <p:cNvSpPr>
            <a:spLocks noGrp="1"/>
          </p:cNvSpPr>
          <p:nvPr>
            <p:ph type="sldNum" sz="quarter" idx="12"/>
          </p:nvPr>
        </p:nvSpPr>
        <p:spPr/>
        <p:txBody>
          <a:bodyPr/>
          <a:lstStyle/>
          <a:p>
            <a:fld id="{D57F1E4F-1CFF-5643-939E-02111984F565}" type="slidenum">
              <a:rPr lang="en-US" smtClean="0"/>
              <a:t>88</a:t>
            </a:fld>
            <a:endParaRPr lang="en-US" dirty="0"/>
          </a:p>
        </p:txBody>
      </p:sp>
      <p:sp>
        <p:nvSpPr>
          <p:cNvPr id="6" name="Content Placeholder 2">
            <a:extLst>
              <a:ext uri="{FF2B5EF4-FFF2-40B4-BE49-F238E27FC236}">
                <a16:creationId xmlns:a16="http://schemas.microsoft.com/office/drawing/2014/main" id="{9FDA2C6A-2113-48EC-9969-EFB2C87CBBB6}"/>
              </a:ext>
            </a:extLst>
          </p:cNvPr>
          <p:cNvSpPr txBox="1">
            <a:spLocks/>
          </p:cNvSpPr>
          <p:nvPr/>
        </p:nvSpPr>
        <p:spPr>
          <a:xfrm>
            <a:off x="104503" y="1063416"/>
            <a:ext cx="8946541" cy="551835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endParaRPr lang="en-US" dirty="0"/>
          </a:p>
          <a:p>
            <a:endParaRPr lang="en-US" dirty="0"/>
          </a:p>
          <a:p>
            <a:r>
              <a:rPr lang="en-US" dirty="0"/>
              <a:t>Slide 89	Encumbrance Process</a:t>
            </a:r>
          </a:p>
          <a:p>
            <a:r>
              <a:rPr lang="en-US" dirty="0"/>
              <a:t>Slide 90	Correction Process</a:t>
            </a:r>
          </a:p>
          <a:p>
            <a:r>
              <a:rPr lang="en-US" dirty="0"/>
              <a:t>Slide 91	Personal ProCard Transactions</a:t>
            </a:r>
          </a:p>
          <a:p>
            <a:r>
              <a:rPr lang="en-US" dirty="0"/>
              <a:t>Slide 92	Assign Delegates to submit reports on one’s behalf</a:t>
            </a:r>
          </a:p>
          <a:p>
            <a:r>
              <a:rPr lang="en-US" dirty="0"/>
              <a:t>Slide 93 View Pre-Approval and Expense Reports older than 90 days</a:t>
            </a:r>
          </a:p>
          <a:p>
            <a:r>
              <a:rPr lang="en-US" dirty="0"/>
              <a:t>Slide 94	Team Dynamix Service Tickets Process</a:t>
            </a:r>
          </a:p>
          <a:p>
            <a:r>
              <a:rPr lang="en-US" dirty="0"/>
              <a:t>Slide 95	Chrome River Training Resources</a:t>
            </a:r>
          </a:p>
          <a:p>
            <a:r>
              <a:rPr lang="en-US" dirty="0"/>
              <a:t>Slide 96	Chrome River Contact Information</a:t>
            </a:r>
          </a:p>
          <a:p>
            <a:r>
              <a:rPr lang="en-US" dirty="0"/>
              <a:t>Slide 97-100	Chrome River Glossary</a:t>
            </a:r>
          </a:p>
          <a:p>
            <a:r>
              <a:rPr lang="en-US" dirty="0"/>
              <a:t>Slide 101	Document Descriptions</a:t>
            </a:r>
          </a:p>
          <a:p>
            <a:endParaRPr lang="en-US" dirty="0"/>
          </a:p>
        </p:txBody>
      </p:sp>
    </p:spTree>
    <p:extLst>
      <p:ext uri="{BB962C8B-B14F-4D97-AF65-F5344CB8AC3E}">
        <p14:creationId xmlns:p14="http://schemas.microsoft.com/office/powerpoint/2010/main" val="1889230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452718"/>
            <a:ext cx="10248037" cy="1400530"/>
          </a:xfrm>
        </p:spPr>
        <p:txBody>
          <a:bodyPr/>
          <a:lstStyle/>
          <a:p>
            <a:r>
              <a:rPr lang="en-US" sz="4000" dirty="0"/>
              <a:t>Encumbrance Process for Pre-Approval Reports </a:t>
            </a:r>
            <a:r>
              <a:rPr lang="en-US" sz="3600" dirty="0"/>
              <a:t>(Travel and Blanket Travel)</a:t>
            </a:r>
          </a:p>
        </p:txBody>
      </p:sp>
      <p:sp>
        <p:nvSpPr>
          <p:cNvPr id="6" name="Content Placeholder 2"/>
          <p:cNvSpPr txBox="1">
            <a:spLocks/>
          </p:cNvSpPr>
          <p:nvPr/>
        </p:nvSpPr>
        <p:spPr>
          <a:xfrm>
            <a:off x="104503" y="1853248"/>
            <a:ext cx="10093234" cy="4756558"/>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When a Pre-Approval Report is created and approved in Chrome River, the transactions will feed to Banner as a “TO document”.  The pre-approval amounts will be listed in the Encumbrance column and deducted from the budget.</a:t>
            </a:r>
          </a:p>
          <a:p>
            <a:r>
              <a:rPr lang="en-US" dirty="0"/>
              <a:t>After the Pro-Card transactions are applied to the Pre-Approval Report by a “PC document”, the encumbrance amount is reduced by a “TA document” and moved to the Year-to-Date column in the budget.</a:t>
            </a:r>
          </a:p>
          <a:p>
            <a:r>
              <a:rPr lang="en-US" dirty="0"/>
              <a:t>After Travel Expense Reports are created and approved requesting a traveler to be reimbursed by a “TC document”, the encumbrance amount is reduced by a “TA document” and moved to the Year-to-Date column in the budget.</a:t>
            </a:r>
          </a:p>
          <a:p>
            <a:r>
              <a:rPr lang="en-US" dirty="0"/>
              <a:t>After the PreApproval Report amount has been </a:t>
            </a:r>
            <a:r>
              <a:rPr lang="en-US" u="sng" dirty="0"/>
              <a:t>used in full</a:t>
            </a:r>
            <a:r>
              <a:rPr lang="en-US" dirty="0"/>
              <a:t>, the encumbrance will be </a:t>
            </a:r>
            <a:r>
              <a:rPr lang="en-US" u="sng" dirty="0"/>
              <a:t>automatically</a:t>
            </a:r>
            <a:r>
              <a:rPr lang="en-US" dirty="0"/>
              <a:t> expired/closed by a “TL document”.</a:t>
            </a:r>
          </a:p>
          <a:p>
            <a:r>
              <a:rPr lang="en-US" dirty="0"/>
              <a:t>After the final Expense Report has been submitted and there is an </a:t>
            </a:r>
            <a:r>
              <a:rPr lang="en-US" u="sng" dirty="0"/>
              <a:t>unused balance </a:t>
            </a:r>
            <a:r>
              <a:rPr lang="en-US" dirty="0"/>
              <a:t>on the Pre-Approval Report, the unused encumbrance balance can be </a:t>
            </a:r>
            <a:r>
              <a:rPr lang="en-US" u="sng" dirty="0"/>
              <a:t>manually</a:t>
            </a:r>
            <a:r>
              <a:rPr lang="en-US" dirty="0"/>
              <a:t> (liquidated) expired/closed (See slides #66-67) by “TL document”. </a:t>
            </a:r>
          </a:p>
          <a:p>
            <a:r>
              <a:rPr lang="en-US" dirty="0"/>
              <a:t>If a Pre-Approval Report has not been fully expired after 120 days, the automated process will expire the unused balance by a “TL document”.</a:t>
            </a:r>
          </a:p>
          <a:p>
            <a:r>
              <a:rPr lang="en-US" dirty="0"/>
              <a:t>Blanket Travel will not expire until the end of the fiscal year (June 30</a:t>
            </a:r>
            <a:r>
              <a:rPr lang="en-US" baseline="30000" dirty="0"/>
              <a:t>th</a:t>
            </a:r>
            <a:r>
              <a:rPr lang="en-US" dirty="0"/>
              <a:t>).</a:t>
            </a:r>
          </a:p>
          <a:p>
            <a:pPr lvl="1"/>
            <a:endParaRPr lang="en-US" dirty="0"/>
          </a:p>
        </p:txBody>
      </p:sp>
      <p:sp>
        <p:nvSpPr>
          <p:cNvPr id="4" name="Slide Number Placeholder 3">
            <a:extLst>
              <a:ext uri="{FF2B5EF4-FFF2-40B4-BE49-F238E27FC236}">
                <a16:creationId xmlns:a16="http://schemas.microsoft.com/office/drawing/2014/main" id="{7D9D9FC2-5F3A-4630-ADF2-ED7B4310E3D6}"/>
              </a:ext>
            </a:extLst>
          </p:cNvPr>
          <p:cNvSpPr>
            <a:spLocks noGrp="1"/>
          </p:cNvSpPr>
          <p:nvPr>
            <p:ph type="sldNum" sz="quarter" idx="12"/>
          </p:nvPr>
        </p:nvSpPr>
        <p:spPr/>
        <p:txBody>
          <a:bodyPr/>
          <a:lstStyle/>
          <a:p>
            <a:fld id="{D57F1E4F-1CFF-5643-939E-02111984F565}" type="slidenum">
              <a:rPr lang="en-US" smtClean="0"/>
              <a:t>89</a:t>
            </a:fld>
            <a:endParaRPr lang="en-US" dirty="0"/>
          </a:p>
        </p:txBody>
      </p:sp>
    </p:spTree>
    <p:extLst>
      <p:ext uri="{BB962C8B-B14F-4D97-AF65-F5344CB8AC3E}">
        <p14:creationId xmlns:p14="http://schemas.microsoft.com/office/powerpoint/2010/main" val="391179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664216" cy="1400530"/>
          </a:xfrm>
        </p:spPr>
        <p:txBody>
          <a:bodyPr/>
          <a:lstStyle/>
          <a:p>
            <a:r>
              <a:rPr lang="en-US" dirty="0"/>
              <a:t>Chrome River Dashboard</a:t>
            </a:r>
          </a:p>
        </p:txBody>
      </p:sp>
      <p:pic>
        <p:nvPicPr>
          <p:cNvPr id="4" name="Picture 3"/>
          <p:cNvPicPr>
            <a:picLocks noChangeAspect="1"/>
          </p:cNvPicPr>
          <p:nvPr/>
        </p:nvPicPr>
        <p:blipFill>
          <a:blip r:embed="rId2"/>
          <a:stretch>
            <a:fillRect/>
          </a:stretch>
        </p:blipFill>
        <p:spPr>
          <a:xfrm>
            <a:off x="646111" y="1529638"/>
            <a:ext cx="10020300" cy="4781550"/>
          </a:xfrm>
          <a:prstGeom prst="rect">
            <a:avLst/>
          </a:prstGeom>
        </p:spPr>
      </p:pic>
      <p:sp>
        <p:nvSpPr>
          <p:cNvPr id="5" name="Slide Number Placeholder 4">
            <a:extLst>
              <a:ext uri="{FF2B5EF4-FFF2-40B4-BE49-F238E27FC236}">
                <a16:creationId xmlns:a16="http://schemas.microsoft.com/office/drawing/2014/main" id="{876868C9-D491-42F4-9D66-92CA97AD14A5}"/>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24228207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4" y="76200"/>
            <a:ext cx="10458722" cy="1777048"/>
          </a:xfrm>
        </p:spPr>
        <p:txBody>
          <a:bodyPr/>
          <a:lstStyle/>
          <a:p>
            <a:r>
              <a:rPr lang="en-US" sz="4000" dirty="0"/>
              <a:t>Correction Process for Pre-Approval Report or Expense Report</a:t>
            </a:r>
            <a:endParaRPr lang="en-US" sz="3600" dirty="0"/>
          </a:p>
        </p:txBody>
      </p:sp>
      <p:sp>
        <p:nvSpPr>
          <p:cNvPr id="6" name="Content Placeholder 2"/>
          <p:cNvSpPr txBox="1">
            <a:spLocks/>
          </p:cNvSpPr>
          <p:nvPr/>
        </p:nvSpPr>
        <p:spPr>
          <a:xfrm>
            <a:off x="104503" y="1853249"/>
            <a:ext cx="11547566" cy="402503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A </a:t>
            </a:r>
            <a:r>
              <a:rPr lang="en-US" u="sng" dirty="0"/>
              <a:t>preparer</a:t>
            </a:r>
            <a:r>
              <a:rPr lang="en-US" dirty="0"/>
              <a:t> can Recall a Pre-Approval Report or Expense Report if it is in the “Pending” status; however, if the report is Approved, no changes are allowed. </a:t>
            </a:r>
          </a:p>
          <a:p>
            <a:r>
              <a:rPr lang="en-US" dirty="0"/>
              <a:t>Once the Pre-Approval Report or Expense Report has been Recalled, it will be listed in the  “Returned” column.  The </a:t>
            </a:r>
            <a:r>
              <a:rPr lang="en-US" u="sng" dirty="0"/>
              <a:t>preparer</a:t>
            </a:r>
            <a:r>
              <a:rPr lang="en-US" dirty="0"/>
              <a:t> can make FOAPAL changes and documentation updates are allowed.</a:t>
            </a:r>
            <a:endParaRPr lang="en-US" sz="1800" dirty="0"/>
          </a:p>
          <a:p>
            <a:r>
              <a:rPr lang="en-US" dirty="0"/>
              <a:t>If any level of approval finds a wrong FOAPAL or missing documentation, the approver will deny the Pre-Approval/Expense Report.  It will return to the preparer’s “Returned” column and the </a:t>
            </a:r>
            <a:r>
              <a:rPr lang="en-US" u="sng" dirty="0"/>
              <a:t>preparer</a:t>
            </a:r>
            <a:r>
              <a:rPr lang="en-US" dirty="0"/>
              <a:t> will make needed changes and resubmit.</a:t>
            </a:r>
          </a:p>
          <a:p>
            <a:r>
              <a:rPr lang="en-US" sz="1800" dirty="0"/>
              <a:t>A </a:t>
            </a:r>
            <a:r>
              <a:rPr lang="en-US" sz="1800" u="sng" dirty="0"/>
              <a:t>preparer</a:t>
            </a:r>
            <a:r>
              <a:rPr lang="en-US" sz="1800" dirty="0"/>
              <a:t> can remove an attachment once the Pre-Approval Report or Expense Report has been Recalled.  Select the attachment and click the delete icon in the top left corner.</a:t>
            </a:r>
          </a:p>
          <a:p>
            <a:pPr marL="457200" lvl="1" indent="0">
              <a:buNone/>
            </a:pPr>
            <a:endParaRPr lang="en-US" dirty="0"/>
          </a:p>
        </p:txBody>
      </p:sp>
      <p:sp>
        <p:nvSpPr>
          <p:cNvPr id="4" name="Slide Number Placeholder 3">
            <a:extLst>
              <a:ext uri="{FF2B5EF4-FFF2-40B4-BE49-F238E27FC236}">
                <a16:creationId xmlns:a16="http://schemas.microsoft.com/office/drawing/2014/main" id="{488873F7-DF34-4A52-B4BF-0587EE697E9E}"/>
              </a:ext>
            </a:extLst>
          </p:cNvPr>
          <p:cNvSpPr>
            <a:spLocks noGrp="1"/>
          </p:cNvSpPr>
          <p:nvPr>
            <p:ph type="sldNum" sz="quarter" idx="12"/>
          </p:nvPr>
        </p:nvSpPr>
        <p:spPr/>
        <p:txBody>
          <a:bodyPr/>
          <a:lstStyle/>
          <a:p>
            <a:fld id="{D57F1E4F-1CFF-5643-939E-02111984F565}" type="slidenum">
              <a:rPr lang="en-US" smtClean="0"/>
              <a:t>90</a:t>
            </a:fld>
            <a:endParaRPr lang="en-US" dirty="0"/>
          </a:p>
        </p:txBody>
      </p:sp>
    </p:spTree>
    <p:extLst>
      <p:ext uri="{BB962C8B-B14F-4D97-AF65-F5344CB8AC3E}">
        <p14:creationId xmlns:p14="http://schemas.microsoft.com/office/powerpoint/2010/main" val="5745659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452718"/>
            <a:ext cx="10248037" cy="1400530"/>
          </a:xfrm>
        </p:spPr>
        <p:txBody>
          <a:bodyPr/>
          <a:lstStyle/>
          <a:p>
            <a:r>
              <a:rPr lang="en-US" sz="4000" dirty="0"/>
              <a:t>Process Personal ProCard Transactions</a:t>
            </a:r>
            <a:endParaRPr lang="en-US" sz="3600" dirty="0"/>
          </a:p>
        </p:txBody>
      </p:sp>
      <p:sp>
        <p:nvSpPr>
          <p:cNvPr id="6" name="Content Placeholder 2"/>
          <p:cNvSpPr txBox="1">
            <a:spLocks/>
          </p:cNvSpPr>
          <p:nvPr/>
        </p:nvSpPr>
        <p:spPr>
          <a:xfrm>
            <a:off x="104503" y="1853249"/>
            <a:ext cx="11547566" cy="402503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Personal purchases should never be charged to the ECU ProCard; however, if it happens follow these steps:</a:t>
            </a:r>
          </a:p>
          <a:p>
            <a:pPr lvl="1"/>
            <a:r>
              <a:rPr lang="en-US" dirty="0"/>
              <a:t>Use FOAPAL 140299-230606-0000 to identify the personal expense.  This transaction will </a:t>
            </a:r>
            <a:r>
              <a:rPr lang="en-US" u="sng" dirty="0"/>
              <a:t>not</a:t>
            </a:r>
            <a:r>
              <a:rPr lang="en-US" dirty="0"/>
              <a:t> reflect in the departmental budget.  The personal ProCard transaction will be tracked as a receivable in FOAP 140299-230606-12451-0000.</a:t>
            </a:r>
          </a:p>
          <a:p>
            <a:r>
              <a:rPr lang="en-US" dirty="0"/>
              <a:t>The Personal Expense Amounts will be collected in the ProCard Office or paid by              U-Store.  If payment is not received in a timely manner, the ProCard will be </a:t>
            </a:r>
            <a:r>
              <a:rPr lang="en-US" b="1" u="sng" dirty="0"/>
              <a:t>suspended</a:t>
            </a:r>
            <a:r>
              <a:rPr lang="en-US" dirty="0"/>
              <a:t>.</a:t>
            </a:r>
          </a:p>
        </p:txBody>
      </p:sp>
      <p:sp>
        <p:nvSpPr>
          <p:cNvPr id="4" name="Slide Number Placeholder 3">
            <a:extLst>
              <a:ext uri="{FF2B5EF4-FFF2-40B4-BE49-F238E27FC236}">
                <a16:creationId xmlns:a16="http://schemas.microsoft.com/office/drawing/2014/main" id="{36203CCF-4B51-461D-BA1E-517BE7D6DEF7}"/>
              </a:ext>
            </a:extLst>
          </p:cNvPr>
          <p:cNvSpPr>
            <a:spLocks noGrp="1"/>
          </p:cNvSpPr>
          <p:nvPr>
            <p:ph type="sldNum" sz="quarter" idx="12"/>
          </p:nvPr>
        </p:nvSpPr>
        <p:spPr/>
        <p:txBody>
          <a:bodyPr/>
          <a:lstStyle/>
          <a:p>
            <a:fld id="{D57F1E4F-1CFF-5643-939E-02111984F565}" type="slidenum">
              <a:rPr lang="en-US" smtClean="0"/>
              <a:t>91</a:t>
            </a:fld>
            <a:endParaRPr lang="en-US" dirty="0"/>
          </a:p>
        </p:txBody>
      </p:sp>
    </p:spTree>
    <p:extLst>
      <p:ext uri="{BB962C8B-B14F-4D97-AF65-F5344CB8AC3E}">
        <p14:creationId xmlns:p14="http://schemas.microsoft.com/office/powerpoint/2010/main" val="9145099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87" y="295729"/>
            <a:ext cx="10482470" cy="2149297"/>
          </a:xfrm>
        </p:spPr>
        <p:txBody>
          <a:bodyPr/>
          <a:lstStyle/>
          <a:p>
            <a:r>
              <a:rPr lang="en-US" sz="4000" dirty="0"/>
              <a:t>Assign Delegates to submit Pre-Approval Reports or Expense Reports on one’s behalf.</a:t>
            </a:r>
          </a:p>
        </p:txBody>
      </p:sp>
      <p:sp>
        <p:nvSpPr>
          <p:cNvPr id="6" name="Content Placeholder 2"/>
          <p:cNvSpPr txBox="1">
            <a:spLocks/>
          </p:cNvSpPr>
          <p:nvPr/>
        </p:nvSpPr>
        <p:spPr>
          <a:xfrm>
            <a:off x="196711" y="2190750"/>
            <a:ext cx="11414263" cy="446722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600" b="1" dirty="0"/>
              <a:t>Delegate </a:t>
            </a:r>
            <a:r>
              <a:rPr lang="en-US" sz="1600" dirty="0"/>
              <a:t>– a user that is assigned by the expense owner or traveler to create and submit reports on their behalf.   Once setup, a delegate remains in that role until removed by the expense owner/traveler.  As a delegate, they can view, edit, and create on behalf of the expense owner/traveler.  All reports created by the delegate will go to the expense owner/traveler for approval.</a:t>
            </a:r>
          </a:p>
          <a:p>
            <a:pPr marL="0" indent="0">
              <a:buNone/>
            </a:pPr>
            <a:endParaRPr lang="en-US" sz="1600" dirty="0"/>
          </a:p>
          <a:p>
            <a:pPr marL="0" indent="0">
              <a:buNone/>
            </a:pPr>
            <a:r>
              <a:rPr lang="en-US" sz="1600" b="1" dirty="0"/>
              <a:t>Instructions to Assign a Delegate</a:t>
            </a:r>
          </a:p>
          <a:p>
            <a:r>
              <a:rPr lang="en-US" sz="1600" dirty="0"/>
              <a:t>Click your name which is displayed in the top right corner of the Chrome River Dashboard</a:t>
            </a:r>
          </a:p>
          <a:p>
            <a:r>
              <a:rPr lang="en-US" sz="1600" dirty="0"/>
              <a:t>Click Settings from the dropdown</a:t>
            </a:r>
          </a:p>
          <a:p>
            <a:r>
              <a:rPr lang="en-US" sz="1600" dirty="0"/>
              <a:t>Click Delegate Settings in the left menu</a:t>
            </a:r>
          </a:p>
          <a:p>
            <a:r>
              <a:rPr lang="en-US" sz="1600" dirty="0"/>
              <a:t>Click Add New Delegates</a:t>
            </a:r>
          </a:p>
          <a:p>
            <a:r>
              <a:rPr lang="en-US" sz="1600" dirty="0"/>
              <a:t>Enter the Delegate’s First and Last Name and their name will be listed under My Delegates</a:t>
            </a:r>
          </a:p>
          <a:p>
            <a:pPr marL="0" indent="0">
              <a:buNone/>
            </a:pPr>
            <a:endParaRPr lang="en-US" sz="1600" dirty="0"/>
          </a:p>
          <a:p>
            <a:pPr marL="0" indent="0">
              <a:buNone/>
            </a:pPr>
            <a:r>
              <a:rPr lang="en-US" sz="1600" dirty="0"/>
              <a:t>***Note: To </a:t>
            </a:r>
            <a:r>
              <a:rPr lang="en-US" sz="1600" b="1" dirty="0"/>
              <a:t>Remove </a:t>
            </a:r>
            <a:r>
              <a:rPr lang="en-US" sz="1600" dirty="0"/>
              <a:t>a Delegate, simply click the “X” beside their name.</a:t>
            </a:r>
          </a:p>
        </p:txBody>
      </p:sp>
      <p:sp>
        <p:nvSpPr>
          <p:cNvPr id="4" name="Slide Number Placeholder 3">
            <a:extLst>
              <a:ext uri="{FF2B5EF4-FFF2-40B4-BE49-F238E27FC236}">
                <a16:creationId xmlns:a16="http://schemas.microsoft.com/office/drawing/2014/main" id="{30B2858A-727E-47F4-9880-FF08B6E4172C}"/>
              </a:ext>
            </a:extLst>
          </p:cNvPr>
          <p:cNvSpPr>
            <a:spLocks noGrp="1"/>
          </p:cNvSpPr>
          <p:nvPr>
            <p:ph type="sldNum" sz="quarter" idx="12"/>
          </p:nvPr>
        </p:nvSpPr>
        <p:spPr/>
        <p:txBody>
          <a:bodyPr/>
          <a:lstStyle/>
          <a:p>
            <a:fld id="{D57F1E4F-1CFF-5643-939E-02111984F565}" type="slidenum">
              <a:rPr lang="en-US" smtClean="0"/>
              <a:t>92</a:t>
            </a:fld>
            <a:endParaRPr lang="en-US" dirty="0"/>
          </a:p>
        </p:txBody>
      </p:sp>
    </p:spTree>
    <p:extLst>
      <p:ext uri="{BB962C8B-B14F-4D97-AF65-F5344CB8AC3E}">
        <p14:creationId xmlns:p14="http://schemas.microsoft.com/office/powerpoint/2010/main" val="31097300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06" y="46419"/>
            <a:ext cx="10564633" cy="1312604"/>
          </a:xfrm>
        </p:spPr>
        <p:txBody>
          <a:bodyPr/>
          <a:lstStyle/>
          <a:p>
            <a:r>
              <a:rPr lang="en-US" sz="4000" dirty="0"/>
              <a:t>View Pre-Approval Reports and Expense Reports older than 90 Days</a:t>
            </a:r>
          </a:p>
        </p:txBody>
      </p:sp>
      <p:sp>
        <p:nvSpPr>
          <p:cNvPr id="6" name="Content Placeholder 2"/>
          <p:cNvSpPr txBox="1">
            <a:spLocks/>
          </p:cNvSpPr>
          <p:nvPr/>
        </p:nvSpPr>
        <p:spPr>
          <a:xfrm>
            <a:off x="207006" y="1520852"/>
            <a:ext cx="11200360" cy="5290729"/>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600" dirty="0"/>
              <a:t>Pre-Approval Reports and Expense Reports can be tracked on the Chrome River Home Page, see slide #13.    After 90 days, the Pre-Approval Reports and Expense Reports are moved over to the Chrome River Reports under Inquiry.</a:t>
            </a:r>
          </a:p>
          <a:p>
            <a:pPr marL="0" indent="0">
              <a:buNone/>
            </a:pPr>
            <a:endParaRPr lang="en-US" sz="1600" dirty="0"/>
          </a:p>
          <a:p>
            <a:pPr marL="0" indent="0">
              <a:buNone/>
            </a:pPr>
            <a:r>
              <a:rPr lang="en-US" sz="1600" b="1" dirty="0"/>
              <a:t>Instructions to View Pre-Approval Reports and Expense Reports Older than 90 days</a:t>
            </a:r>
          </a:p>
          <a:p>
            <a:r>
              <a:rPr lang="en-US" sz="1600" dirty="0"/>
              <a:t>Click the menu icon in the top left corner of the Chrome River Dashboard</a:t>
            </a:r>
          </a:p>
          <a:p>
            <a:r>
              <a:rPr lang="en-US" sz="1600" dirty="0"/>
              <a:t>Click Inquiry</a:t>
            </a:r>
          </a:p>
          <a:p>
            <a:r>
              <a:rPr lang="en-US" sz="1600" dirty="0"/>
              <a:t>Click Expense</a:t>
            </a:r>
          </a:p>
          <a:p>
            <a:r>
              <a:rPr lang="en-US" sz="1600" dirty="0"/>
              <a:t>Click the desired Chrome River Report</a:t>
            </a:r>
          </a:p>
          <a:p>
            <a:pPr lvl="1"/>
            <a:r>
              <a:rPr lang="en-US" sz="1600" dirty="0"/>
              <a:t>Create the report date</a:t>
            </a:r>
          </a:p>
          <a:p>
            <a:pPr lvl="1"/>
            <a:r>
              <a:rPr lang="en-US" sz="1600" dirty="0"/>
              <a:t>Click Apply</a:t>
            </a:r>
          </a:p>
          <a:p>
            <a:pPr lvl="1"/>
            <a:r>
              <a:rPr lang="en-US" sz="1600" dirty="0"/>
              <a:t>Click the desired Report Name</a:t>
            </a:r>
          </a:p>
          <a:p>
            <a:pPr lvl="1"/>
            <a:r>
              <a:rPr lang="en-US" sz="1600" dirty="0"/>
              <a:t>Click Download PDF</a:t>
            </a:r>
          </a:p>
          <a:p>
            <a:pPr lvl="1"/>
            <a:r>
              <a:rPr lang="en-US" sz="1600" dirty="0"/>
              <a:t>Click Export and Click OK if Excel spreadsheet is needed</a:t>
            </a:r>
          </a:p>
          <a:p>
            <a:pPr lvl="1"/>
            <a:endParaRPr lang="en-US" sz="1400" dirty="0"/>
          </a:p>
        </p:txBody>
      </p:sp>
      <p:sp>
        <p:nvSpPr>
          <p:cNvPr id="4" name="Slide Number Placeholder 3">
            <a:extLst>
              <a:ext uri="{FF2B5EF4-FFF2-40B4-BE49-F238E27FC236}">
                <a16:creationId xmlns:a16="http://schemas.microsoft.com/office/drawing/2014/main" id="{30B2858A-727E-47F4-9880-FF08B6E4172C}"/>
              </a:ext>
            </a:extLst>
          </p:cNvPr>
          <p:cNvSpPr>
            <a:spLocks noGrp="1"/>
          </p:cNvSpPr>
          <p:nvPr>
            <p:ph type="sldNum" sz="quarter" idx="12"/>
          </p:nvPr>
        </p:nvSpPr>
        <p:spPr/>
        <p:txBody>
          <a:bodyPr/>
          <a:lstStyle/>
          <a:p>
            <a:fld id="{D57F1E4F-1CFF-5643-939E-02111984F565}" type="slidenum">
              <a:rPr lang="en-US" smtClean="0"/>
              <a:t>93</a:t>
            </a:fld>
            <a:endParaRPr lang="en-US" dirty="0"/>
          </a:p>
        </p:txBody>
      </p:sp>
      <p:pic>
        <p:nvPicPr>
          <p:cNvPr id="3" name="Picture 2">
            <a:extLst>
              <a:ext uri="{FF2B5EF4-FFF2-40B4-BE49-F238E27FC236}">
                <a16:creationId xmlns:a16="http://schemas.microsoft.com/office/drawing/2014/main" id="{91DE54D3-EC68-4DC4-99E1-9DC8E821C08A}"/>
              </a:ext>
            </a:extLst>
          </p:cNvPr>
          <p:cNvPicPr>
            <a:picLocks noChangeAspect="1"/>
          </p:cNvPicPr>
          <p:nvPr/>
        </p:nvPicPr>
        <p:blipFill>
          <a:blip r:embed="rId2"/>
          <a:stretch>
            <a:fillRect/>
          </a:stretch>
        </p:blipFill>
        <p:spPr>
          <a:xfrm>
            <a:off x="8083867" y="3239044"/>
            <a:ext cx="657225" cy="571500"/>
          </a:xfrm>
          <a:prstGeom prst="rect">
            <a:avLst/>
          </a:prstGeom>
        </p:spPr>
      </p:pic>
    </p:spTree>
    <p:extLst>
      <p:ext uri="{BB962C8B-B14F-4D97-AF65-F5344CB8AC3E}">
        <p14:creationId xmlns:p14="http://schemas.microsoft.com/office/powerpoint/2010/main" val="19980909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Chrome River Team Dynamix Service Ticket Requests</a:t>
            </a:r>
          </a:p>
        </p:txBody>
      </p:sp>
      <p:sp>
        <p:nvSpPr>
          <p:cNvPr id="3" name="Content Placeholder 2"/>
          <p:cNvSpPr txBox="1">
            <a:spLocks/>
          </p:cNvSpPr>
          <p:nvPr/>
        </p:nvSpPr>
        <p:spPr>
          <a:xfrm>
            <a:off x="754969" y="1853248"/>
            <a:ext cx="8947522" cy="473976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dirty="0">
                <a:hlinkClick r:id="rId2"/>
              </a:rPr>
              <a:t>Chrome River Team Dynamix Ticket Request link</a:t>
            </a:r>
            <a:endParaRPr lang="en-US" dirty="0"/>
          </a:p>
          <a:p>
            <a:pPr marL="0" indent="0">
              <a:buNone/>
            </a:pPr>
            <a:endParaRPr lang="en-US" dirty="0"/>
          </a:p>
          <a:p>
            <a:pPr marL="0" indent="0">
              <a:buNone/>
            </a:pPr>
            <a:r>
              <a:rPr lang="en-US" dirty="0"/>
              <a:t>Submit a Team Dynamix Ticket Request for the following:</a:t>
            </a:r>
          </a:p>
          <a:p>
            <a:r>
              <a:rPr lang="en-US" sz="1400" dirty="0"/>
              <a:t>To request adding/maintenance to a FUND, ORGN, ACCT, or ACTV in Chrome River</a:t>
            </a:r>
          </a:p>
          <a:p>
            <a:r>
              <a:rPr lang="en-US" sz="1400" dirty="0"/>
              <a:t>To move ProCard Transactions if a traveler is different from the cardholder (from delegate’s eWallet to traveler’s eWallet)</a:t>
            </a:r>
          </a:p>
          <a:p>
            <a:r>
              <a:rPr lang="en-US" sz="1400" dirty="0"/>
              <a:t>To move the Pre-Approval from one user to another if the person changes departments or is absent for extended period</a:t>
            </a:r>
          </a:p>
          <a:p>
            <a:r>
              <a:rPr lang="en-US" sz="1400" dirty="0"/>
              <a:t>To add Non-Employee Students, Fellows, Residents, or Dental Students to reimburse for Travel Expenses</a:t>
            </a:r>
          </a:p>
          <a:p>
            <a:r>
              <a:rPr lang="en-US" sz="1400" dirty="0"/>
              <a:t>Routing Questions</a:t>
            </a:r>
          </a:p>
          <a:p>
            <a:r>
              <a:rPr lang="en-US" sz="1400" dirty="0"/>
              <a:t>Policy Questions</a:t>
            </a:r>
          </a:p>
          <a:p>
            <a:r>
              <a:rPr lang="en-US" sz="1400" dirty="0"/>
              <a:t>General Chrome River Support</a:t>
            </a:r>
          </a:p>
        </p:txBody>
      </p:sp>
      <p:sp>
        <p:nvSpPr>
          <p:cNvPr id="5" name="Slide Number Placeholder 4">
            <a:extLst>
              <a:ext uri="{FF2B5EF4-FFF2-40B4-BE49-F238E27FC236}">
                <a16:creationId xmlns:a16="http://schemas.microsoft.com/office/drawing/2014/main" id="{463A30A7-1C7F-4122-9AF9-DB47E3EBB6FB}"/>
              </a:ext>
            </a:extLst>
          </p:cNvPr>
          <p:cNvSpPr>
            <a:spLocks noGrp="1"/>
          </p:cNvSpPr>
          <p:nvPr>
            <p:ph type="sldNum" sz="quarter" idx="12"/>
          </p:nvPr>
        </p:nvSpPr>
        <p:spPr/>
        <p:txBody>
          <a:bodyPr/>
          <a:lstStyle/>
          <a:p>
            <a:fld id="{D57F1E4F-1CFF-5643-939E-02111984F565}" type="slidenum">
              <a:rPr lang="en-US" smtClean="0"/>
              <a:t>94</a:t>
            </a:fld>
            <a:endParaRPr lang="en-US" dirty="0"/>
          </a:p>
        </p:txBody>
      </p:sp>
    </p:spTree>
    <p:extLst>
      <p:ext uri="{BB962C8B-B14F-4D97-AF65-F5344CB8AC3E}">
        <p14:creationId xmlns:p14="http://schemas.microsoft.com/office/powerpoint/2010/main" val="10649200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Chrome River </a:t>
            </a:r>
            <a:br>
              <a:rPr lang="en-US" dirty="0"/>
            </a:br>
            <a:r>
              <a:rPr lang="en-US" dirty="0"/>
              <a:t>Training Resources</a:t>
            </a:r>
          </a:p>
        </p:txBody>
      </p:sp>
      <p:sp>
        <p:nvSpPr>
          <p:cNvPr id="3" name="Content Placeholder 2"/>
          <p:cNvSpPr txBox="1">
            <a:spLocks/>
          </p:cNvSpPr>
          <p:nvPr/>
        </p:nvSpPr>
        <p:spPr>
          <a:xfrm>
            <a:off x="1103312" y="2052918"/>
            <a:ext cx="8946541" cy="4195481"/>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Chrome River Office videos  </a:t>
            </a:r>
            <a:r>
              <a:rPr lang="en-US" u="sng" dirty="0">
                <a:hlinkClick r:id="rId2"/>
              </a:rPr>
              <a:t>https://mediasite.ecu.edu/MS/Catalog/catalogs/chrome-river</a:t>
            </a:r>
            <a:endParaRPr lang="en-US" dirty="0"/>
          </a:p>
          <a:p>
            <a:r>
              <a:rPr lang="en-US" dirty="0"/>
              <a:t>Face to Face training, register on </a:t>
            </a:r>
            <a:r>
              <a:rPr lang="en-US" dirty="0">
                <a:hlinkClick r:id="rId3"/>
              </a:rPr>
              <a:t>Cornerstone</a:t>
            </a:r>
            <a:endParaRPr lang="en-US" dirty="0"/>
          </a:p>
          <a:p>
            <a:r>
              <a:rPr lang="en-US" b="1" u="sng" dirty="0">
                <a:hlinkClick r:id="rId4"/>
              </a:rPr>
              <a:t>WEBEX</a:t>
            </a:r>
            <a:r>
              <a:rPr lang="en-US" u="sng" dirty="0">
                <a:hlinkClick r:id="rId4"/>
              </a:rPr>
              <a:t> Schedule</a:t>
            </a:r>
            <a:r>
              <a:rPr lang="en-US" dirty="0"/>
              <a:t> (Online Training with Chrome River Office)</a:t>
            </a:r>
          </a:p>
          <a:p>
            <a:r>
              <a:rPr lang="en-US" dirty="0"/>
              <a:t>Chrome River has a Help feature located on the Chrome River Dashboard</a:t>
            </a:r>
          </a:p>
          <a:p>
            <a:pPr lvl="1"/>
            <a:r>
              <a:rPr lang="en-US" dirty="0"/>
              <a:t>Click the user’s name in the right corner</a:t>
            </a:r>
          </a:p>
          <a:p>
            <a:pPr lvl="1"/>
            <a:r>
              <a:rPr lang="en-US" dirty="0"/>
              <a:t>Click Help</a:t>
            </a:r>
          </a:p>
          <a:p>
            <a:pPr lvl="1"/>
            <a:r>
              <a:rPr lang="en-US" dirty="0"/>
              <a:t>Search by topics</a:t>
            </a:r>
          </a:p>
        </p:txBody>
      </p:sp>
      <p:sp>
        <p:nvSpPr>
          <p:cNvPr id="5" name="Slide Number Placeholder 4">
            <a:extLst>
              <a:ext uri="{FF2B5EF4-FFF2-40B4-BE49-F238E27FC236}">
                <a16:creationId xmlns:a16="http://schemas.microsoft.com/office/drawing/2014/main" id="{E15A5223-2CC4-4296-9536-BEF18912A155}"/>
              </a:ext>
            </a:extLst>
          </p:cNvPr>
          <p:cNvSpPr>
            <a:spLocks noGrp="1"/>
          </p:cNvSpPr>
          <p:nvPr>
            <p:ph type="sldNum" sz="quarter" idx="12"/>
          </p:nvPr>
        </p:nvSpPr>
        <p:spPr/>
        <p:txBody>
          <a:bodyPr/>
          <a:lstStyle/>
          <a:p>
            <a:fld id="{D57F1E4F-1CFF-5643-939E-02111984F565}" type="slidenum">
              <a:rPr lang="en-US" smtClean="0"/>
              <a:t>95</a:t>
            </a:fld>
            <a:endParaRPr lang="en-US" dirty="0"/>
          </a:p>
        </p:txBody>
      </p:sp>
    </p:spTree>
    <p:extLst>
      <p:ext uri="{BB962C8B-B14F-4D97-AF65-F5344CB8AC3E}">
        <p14:creationId xmlns:p14="http://schemas.microsoft.com/office/powerpoint/2010/main" val="1768937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Chrome River </a:t>
            </a:r>
            <a:br>
              <a:rPr lang="en-US" dirty="0"/>
            </a:br>
            <a:r>
              <a:rPr lang="en-US" dirty="0"/>
              <a:t>Contact Information</a:t>
            </a:r>
          </a:p>
        </p:txBody>
      </p:sp>
      <p:sp>
        <p:nvSpPr>
          <p:cNvPr id="3" name="Content Placeholder 2"/>
          <p:cNvSpPr txBox="1">
            <a:spLocks/>
          </p:cNvSpPr>
          <p:nvPr/>
        </p:nvSpPr>
        <p:spPr>
          <a:xfrm>
            <a:off x="1103312" y="2052918"/>
            <a:ext cx="8946541" cy="4195481"/>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ECU Chrome River Office email </a:t>
            </a:r>
            <a:r>
              <a:rPr lang="en-US" dirty="0">
                <a:hlinkClick r:id="rId2"/>
              </a:rPr>
              <a:t>ecu_chrome_river@ecu.edu</a:t>
            </a:r>
            <a:endParaRPr lang="en-US" dirty="0"/>
          </a:p>
          <a:p>
            <a:r>
              <a:rPr lang="en-US" dirty="0"/>
              <a:t>ECU Chrome River Hot Line 252-737-5700</a:t>
            </a:r>
          </a:p>
          <a:p>
            <a:r>
              <a:rPr lang="en-US" dirty="0"/>
              <a:t>ECU Chrome River website </a:t>
            </a:r>
          </a:p>
          <a:p>
            <a:pPr marL="0" indent="0">
              <a:buNone/>
            </a:pPr>
            <a:r>
              <a:rPr lang="en-US" dirty="0"/>
              <a:t>      </a:t>
            </a:r>
            <a:r>
              <a:rPr lang="en-US" dirty="0">
                <a:hlinkClick r:id="rId3"/>
              </a:rPr>
              <a:t>https://financialservices.ecu.edu/travel-office/</a:t>
            </a:r>
            <a:endParaRPr lang="en-US" dirty="0"/>
          </a:p>
          <a:p>
            <a:pPr marL="0" indent="0">
              <a:buNone/>
            </a:pPr>
            <a:endParaRPr lang="en-US" dirty="0"/>
          </a:p>
          <a:p>
            <a:r>
              <a:rPr lang="en-US" dirty="0"/>
              <a:t>ECU ProCard email </a:t>
            </a:r>
            <a:r>
              <a:rPr lang="en-US" dirty="0">
                <a:hlinkClick r:id="rId4"/>
              </a:rPr>
              <a:t>procard@ecu.edu</a:t>
            </a:r>
            <a:endParaRPr lang="en-US" dirty="0"/>
          </a:p>
          <a:p>
            <a:pPr>
              <a:buFont typeface="Wingdings" panose="05000000000000000000" pitchFamily="2" charset="2"/>
              <a:buChar char="Ø"/>
            </a:pPr>
            <a:r>
              <a:rPr lang="en-US" dirty="0"/>
              <a:t>ECU ProCard Phone  252-737-5545</a:t>
            </a:r>
          </a:p>
          <a:p>
            <a:pPr>
              <a:buFont typeface="Wingdings" panose="05000000000000000000" pitchFamily="2" charset="2"/>
              <a:buChar char="Ø"/>
            </a:pPr>
            <a:r>
              <a:rPr lang="en-US" dirty="0"/>
              <a:t>ECU ProCard website </a:t>
            </a:r>
            <a:r>
              <a:rPr lang="en-US" dirty="0">
                <a:hlinkClick r:id="rId5"/>
              </a:rPr>
              <a:t>https://financialservices.ecu.edu/procard/</a:t>
            </a:r>
            <a:endParaRPr lang="en-US" dirty="0"/>
          </a:p>
        </p:txBody>
      </p:sp>
      <p:sp>
        <p:nvSpPr>
          <p:cNvPr id="5" name="Slide Number Placeholder 4">
            <a:extLst>
              <a:ext uri="{FF2B5EF4-FFF2-40B4-BE49-F238E27FC236}">
                <a16:creationId xmlns:a16="http://schemas.microsoft.com/office/drawing/2014/main" id="{3EFBC865-3700-4F3E-99A5-D7FE170D8366}"/>
              </a:ext>
            </a:extLst>
          </p:cNvPr>
          <p:cNvSpPr>
            <a:spLocks noGrp="1"/>
          </p:cNvSpPr>
          <p:nvPr>
            <p:ph type="sldNum" sz="quarter" idx="12"/>
          </p:nvPr>
        </p:nvSpPr>
        <p:spPr/>
        <p:txBody>
          <a:bodyPr/>
          <a:lstStyle/>
          <a:p>
            <a:fld id="{D57F1E4F-1CFF-5643-939E-02111984F565}" type="slidenum">
              <a:rPr lang="en-US" smtClean="0"/>
              <a:t>96</a:t>
            </a:fld>
            <a:endParaRPr lang="en-US" dirty="0"/>
          </a:p>
        </p:txBody>
      </p:sp>
    </p:spTree>
    <p:extLst>
      <p:ext uri="{BB962C8B-B14F-4D97-AF65-F5344CB8AC3E}">
        <p14:creationId xmlns:p14="http://schemas.microsoft.com/office/powerpoint/2010/main" val="14567071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836" y="206072"/>
            <a:ext cx="11126328" cy="6445856"/>
          </a:xfrm>
        </p:spPr>
        <p:txBody>
          <a:bodyPr/>
          <a:lstStyle/>
          <a:p>
            <a:r>
              <a:rPr lang="en-US" sz="3200" b="1" dirty="0"/>
              <a:t>Glossary</a:t>
            </a:r>
            <a:br>
              <a:rPr lang="en-US" sz="1100" b="1" dirty="0"/>
            </a:br>
            <a:br>
              <a:rPr lang="en-US" sz="1800" b="1" dirty="0"/>
            </a:br>
            <a:br>
              <a:rPr lang="en-US" sz="1800" dirty="0"/>
            </a:br>
            <a:r>
              <a:rPr lang="en-US" sz="1800" b="1" dirty="0"/>
              <a:t>Activity Code </a:t>
            </a:r>
            <a:r>
              <a:rPr lang="en-US" sz="1800" dirty="0"/>
              <a:t>– is the fifth element in the FOAPAL.  It is used to track special events, Grants F&amp;A, Faculty/Physicians activity, etc.  </a:t>
            </a:r>
            <a:br>
              <a:rPr lang="en-US" sz="1800" b="1" dirty="0"/>
            </a:br>
            <a:br>
              <a:rPr lang="en-US" sz="1800" b="1" dirty="0"/>
            </a:br>
            <a:r>
              <a:rPr lang="en-US" sz="1800" b="1" dirty="0"/>
              <a:t>Allocation </a:t>
            </a:r>
            <a:r>
              <a:rPr lang="en-US" sz="1800" dirty="0"/>
              <a:t>– Chrome River term for the FOAPAL, (FUND, ORGN, ACCOUNT, PROGRAM,</a:t>
            </a:r>
            <a:br>
              <a:rPr lang="en-US" sz="1800" dirty="0"/>
            </a:br>
            <a:r>
              <a:rPr lang="en-US" sz="1800" dirty="0"/>
              <a:t>ACTIVITY and LOCATION).   Chrome River has the FUND and ORGN linked together.</a:t>
            </a:r>
            <a:br>
              <a:rPr lang="en-US" sz="1800" dirty="0"/>
            </a:br>
            <a:br>
              <a:rPr lang="en-US" sz="1800" dirty="0"/>
            </a:br>
            <a:r>
              <a:rPr lang="en-US" sz="1800" b="1" dirty="0"/>
              <a:t>Approval Delegate </a:t>
            </a:r>
            <a:r>
              <a:rPr lang="en-US" sz="1800" dirty="0"/>
              <a:t>– designated by the approver to temporarily assume approval authority in Chrome River.   Only one approval delegate is allowed.</a:t>
            </a:r>
            <a:br>
              <a:rPr lang="en-US" sz="1800" dirty="0"/>
            </a:br>
            <a:br>
              <a:rPr lang="en-US" sz="1800" dirty="0"/>
            </a:br>
            <a:r>
              <a:rPr lang="en-US" sz="1800" b="1" dirty="0"/>
              <a:t>Approver </a:t>
            </a:r>
            <a:r>
              <a:rPr lang="en-US" sz="1800" dirty="0"/>
              <a:t>– </a:t>
            </a:r>
            <a:r>
              <a:rPr lang="en-US" sz="1800" kern="0" dirty="0">
                <a:solidFill>
                  <a:schemeClr val="tx1"/>
                </a:solidFill>
              </a:rPr>
              <a:t>has been given the authority to review/approve/reject reports within Chrome River, including Travel Pre-Approvals, Travel Reimbursements, Blanket Travel Reimbursements, ProCard transactions, etc.   </a:t>
            </a:r>
            <a:r>
              <a:rPr lang="en-US" sz="1800" dirty="0"/>
              <a:t>Approver rules are automatically assigned in the Chrome River Approval process which includes the following: expense owner, traveler’s HR supervisor, ORGN approver, FUND approver, Chrome River Office, etc. </a:t>
            </a:r>
            <a:br>
              <a:rPr lang="en-US" sz="1800" dirty="0"/>
            </a:br>
            <a:br>
              <a:rPr lang="en-US" sz="1800" dirty="0"/>
            </a:br>
            <a:r>
              <a:rPr lang="en-US" sz="1800" b="1" dirty="0"/>
              <a:t>Business Purpose </a:t>
            </a:r>
            <a:r>
              <a:rPr lang="en-US" sz="1800" dirty="0"/>
              <a:t>– a brief generalized reason for the travel or expense.</a:t>
            </a:r>
            <a:br>
              <a:rPr lang="en-US" sz="1800" dirty="0"/>
            </a:br>
            <a:br>
              <a:rPr lang="en-US" sz="1800" dirty="0"/>
            </a:br>
            <a:r>
              <a:rPr lang="en-US" sz="1800" b="1" dirty="0"/>
              <a:t>Cash Advance</a:t>
            </a:r>
            <a:r>
              <a:rPr lang="en-US" sz="1800" dirty="0"/>
              <a:t> – is requested during the Pre-Approval Process to gain funding prior to travel departure date.</a:t>
            </a:r>
            <a:br>
              <a:rPr lang="en-US" sz="1800" b="1" dirty="0"/>
            </a:br>
            <a:br>
              <a:rPr lang="en-US" sz="1800" b="1" dirty="0"/>
            </a:br>
            <a:endParaRPr lang="en-US" sz="1800" dirty="0"/>
          </a:p>
        </p:txBody>
      </p:sp>
      <p:sp>
        <p:nvSpPr>
          <p:cNvPr id="4" name="Slide Number Placeholder 3">
            <a:extLst>
              <a:ext uri="{FF2B5EF4-FFF2-40B4-BE49-F238E27FC236}">
                <a16:creationId xmlns:a16="http://schemas.microsoft.com/office/drawing/2014/main" id="{62E73C3C-B3C3-4FBA-A7E2-9AD55FEC03EA}"/>
              </a:ext>
            </a:extLst>
          </p:cNvPr>
          <p:cNvSpPr>
            <a:spLocks noGrp="1"/>
          </p:cNvSpPr>
          <p:nvPr>
            <p:ph type="sldNum" sz="quarter" idx="12"/>
          </p:nvPr>
        </p:nvSpPr>
        <p:spPr/>
        <p:txBody>
          <a:bodyPr/>
          <a:lstStyle/>
          <a:p>
            <a:fld id="{D57F1E4F-1CFF-5643-939E-02111984F565}" type="slidenum">
              <a:rPr lang="en-US" smtClean="0"/>
              <a:t>97</a:t>
            </a:fld>
            <a:endParaRPr lang="en-US" dirty="0"/>
          </a:p>
        </p:txBody>
      </p:sp>
    </p:spTree>
    <p:extLst>
      <p:ext uri="{BB962C8B-B14F-4D97-AF65-F5344CB8AC3E}">
        <p14:creationId xmlns:p14="http://schemas.microsoft.com/office/powerpoint/2010/main" val="12745996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91" y="160638"/>
            <a:ext cx="10821626" cy="6697362"/>
          </a:xfrm>
        </p:spPr>
        <p:txBody>
          <a:bodyPr/>
          <a:lstStyle/>
          <a:p>
            <a:r>
              <a:rPr lang="en-US" sz="3200" b="1" dirty="0"/>
              <a:t>Glossary</a:t>
            </a:r>
            <a:br>
              <a:rPr lang="en-US" sz="1100" b="1" dirty="0"/>
            </a:br>
            <a:br>
              <a:rPr lang="en-US" sz="1800" b="1" dirty="0"/>
            </a:br>
            <a:br>
              <a:rPr lang="en-US" sz="1800" dirty="0"/>
            </a:br>
            <a:r>
              <a:rPr lang="en-US" sz="1800" b="1" dirty="0"/>
              <a:t>CR SNAP Application</a:t>
            </a:r>
            <a:r>
              <a:rPr lang="en-US" sz="1800" dirty="0"/>
              <a:t> – is used to scan receipts on cellphones and automatically uploads the receipt into the Chrome River Receipt Gallery.</a:t>
            </a:r>
            <a:br>
              <a:rPr lang="en-US" sz="1800" b="1" dirty="0"/>
            </a:br>
            <a:br>
              <a:rPr lang="en-US" sz="1800" b="1" dirty="0"/>
            </a:br>
            <a:r>
              <a:rPr lang="en-US" sz="1800" b="1" dirty="0"/>
              <a:t>Dashboard </a:t>
            </a:r>
            <a:r>
              <a:rPr lang="en-US" sz="1800" dirty="0"/>
              <a:t>– the Chrome River Home Page.</a:t>
            </a:r>
            <a:br>
              <a:rPr lang="en-US" sz="1800" dirty="0"/>
            </a:br>
            <a:br>
              <a:rPr lang="en-US" sz="1800" dirty="0"/>
            </a:br>
            <a:r>
              <a:rPr lang="en-US" sz="1800" b="1" dirty="0"/>
              <a:t>Delegate </a:t>
            </a:r>
            <a:r>
              <a:rPr lang="en-US" sz="1800" dirty="0"/>
              <a:t>– a user that is assigned by the expense owner or traveler to create and submit reports on their behalf. </a:t>
            </a:r>
            <a:br>
              <a:rPr lang="en-US" sz="1800" dirty="0"/>
            </a:br>
            <a:br>
              <a:rPr lang="en-US" sz="1800" dirty="0"/>
            </a:br>
            <a:r>
              <a:rPr lang="en-US" sz="1800" b="1" dirty="0"/>
              <a:t>Description </a:t>
            </a:r>
            <a:r>
              <a:rPr lang="en-US" sz="1800" dirty="0"/>
              <a:t>– a cell used to provide expense details.</a:t>
            </a:r>
            <a:br>
              <a:rPr lang="en-US" sz="1800" b="1" dirty="0"/>
            </a:br>
            <a:br>
              <a:rPr lang="en-US" sz="1800" b="1" dirty="0"/>
            </a:br>
            <a:r>
              <a:rPr lang="en-US" sz="1800" b="1" dirty="0"/>
              <a:t>Encumbrance</a:t>
            </a:r>
            <a:r>
              <a:rPr lang="en-US" sz="1800" dirty="0"/>
              <a:t> – Pre-Approvals will encumber funds and deduct the dollar amount from budgets.  The Pre-Approval amount will be listed in the Encumbrance column in Banner Finance.</a:t>
            </a:r>
            <a:br>
              <a:rPr lang="en-US" sz="1800" dirty="0"/>
            </a:br>
            <a:br>
              <a:rPr lang="en-US" sz="1800" b="1" dirty="0"/>
            </a:br>
            <a:r>
              <a:rPr lang="en-US" sz="1800" b="1" dirty="0"/>
              <a:t>eReceipts/Receipt Gallery </a:t>
            </a:r>
            <a:r>
              <a:rPr lang="en-US" sz="1800" dirty="0"/>
              <a:t>– scanned receipts and CR Snap receipts are stored in the receipt gallery until the expense report is complete.</a:t>
            </a:r>
            <a:br>
              <a:rPr lang="en-US" sz="1800" dirty="0"/>
            </a:br>
            <a:br>
              <a:rPr lang="en-US" sz="1800" dirty="0"/>
            </a:br>
            <a:r>
              <a:rPr lang="en-US" sz="1800" b="1" dirty="0"/>
              <a:t>eWallet </a:t>
            </a:r>
            <a:r>
              <a:rPr lang="en-US" sz="1800" dirty="0"/>
              <a:t>– credit card transactions are stored in the eWallet until the ProCard transactions are applied to an Expense Report.</a:t>
            </a:r>
            <a:br>
              <a:rPr lang="en-US" sz="1800" dirty="0"/>
            </a:br>
            <a:endParaRPr lang="en-US" sz="1800" b="1" dirty="0"/>
          </a:p>
        </p:txBody>
      </p:sp>
      <p:sp>
        <p:nvSpPr>
          <p:cNvPr id="4" name="Slide Number Placeholder 3">
            <a:extLst>
              <a:ext uri="{FF2B5EF4-FFF2-40B4-BE49-F238E27FC236}">
                <a16:creationId xmlns:a16="http://schemas.microsoft.com/office/drawing/2014/main" id="{570758EC-3BEB-4314-AC5F-8DF6CEDAA262}"/>
              </a:ext>
            </a:extLst>
          </p:cNvPr>
          <p:cNvSpPr>
            <a:spLocks noGrp="1"/>
          </p:cNvSpPr>
          <p:nvPr>
            <p:ph type="sldNum" sz="quarter" idx="12"/>
          </p:nvPr>
        </p:nvSpPr>
        <p:spPr/>
        <p:txBody>
          <a:bodyPr/>
          <a:lstStyle/>
          <a:p>
            <a:fld id="{D57F1E4F-1CFF-5643-939E-02111984F565}" type="slidenum">
              <a:rPr lang="en-US" smtClean="0"/>
              <a:t>98</a:t>
            </a:fld>
            <a:endParaRPr lang="en-US" dirty="0"/>
          </a:p>
        </p:txBody>
      </p:sp>
    </p:spTree>
    <p:extLst>
      <p:ext uri="{BB962C8B-B14F-4D97-AF65-F5344CB8AC3E}">
        <p14:creationId xmlns:p14="http://schemas.microsoft.com/office/powerpoint/2010/main" val="30733295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90" y="188558"/>
            <a:ext cx="11718609" cy="6244644"/>
          </a:xfrm>
        </p:spPr>
        <p:txBody>
          <a:bodyPr/>
          <a:lstStyle/>
          <a:p>
            <a:r>
              <a:rPr lang="en-US" sz="3200" b="1" dirty="0"/>
              <a:t>Glossary</a:t>
            </a:r>
            <a:br>
              <a:rPr lang="en-US" sz="1100" b="1" dirty="0"/>
            </a:br>
            <a:br>
              <a:rPr lang="en-US" sz="1800" b="1" dirty="0"/>
            </a:br>
            <a:br>
              <a:rPr lang="en-US" sz="1800" b="1" dirty="0"/>
            </a:br>
            <a:r>
              <a:rPr lang="en-US" sz="1800" b="1" dirty="0"/>
              <a:t>Expense Owner </a:t>
            </a:r>
            <a:r>
              <a:rPr lang="en-US" sz="1800" dirty="0"/>
              <a:t>– the person who incurs the expense: ProCard holder, Traveler, Person that used their personal money. </a:t>
            </a:r>
            <a:br>
              <a:rPr lang="en-US" sz="1800" dirty="0"/>
            </a:br>
            <a:br>
              <a:rPr lang="en-US" sz="1800" dirty="0"/>
            </a:br>
            <a:r>
              <a:rPr lang="en-US" sz="1800" b="1" dirty="0"/>
              <a:t>Expense Report </a:t>
            </a:r>
            <a:r>
              <a:rPr lang="en-US" sz="1800" dirty="0"/>
              <a:t>– Chrome River Report type used to initiate payments: Travel Reimbursement,  ProCard reconciliation process, and Reimbursement to an Employee for Non-Travel.</a:t>
            </a:r>
            <a:br>
              <a:rPr lang="en-US" sz="1800" dirty="0"/>
            </a:br>
            <a:br>
              <a:rPr lang="en-US" sz="1800" dirty="0"/>
            </a:br>
            <a:r>
              <a:rPr lang="en-US" sz="1800" b="1" dirty="0"/>
              <a:t>Local Travel </a:t>
            </a:r>
            <a:r>
              <a:rPr lang="en-US" sz="1800" dirty="0"/>
              <a:t>– daily travel, within the state boundaries for mileage, parking fees and tolls.</a:t>
            </a:r>
            <a:br>
              <a:rPr lang="en-US" sz="1800" dirty="0"/>
            </a:br>
            <a:br>
              <a:rPr lang="en-US" sz="1800" dirty="0"/>
            </a:br>
            <a:r>
              <a:rPr lang="en-US" sz="1800" b="1" dirty="0"/>
              <a:t>Naming Convention </a:t>
            </a:r>
            <a:r>
              <a:rPr lang="en-US" sz="1800" dirty="0"/>
              <a:t>– the title that the preparer creates for the Pre-Approval or Expense Report.        (see slide #12) </a:t>
            </a:r>
            <a:br>
              <a:rPr lang="en-US" sz="1800" dirty="0"/>
            </a:br>
            <a:br>
              <a:rPr lang="en-US" sz="1800" dirty="0"/>
            </a:br>
            <a:r>
              <a:rPr lang="en-US" sz="1800" b="1" dirty="0"/>
              <a:t>Non-Business Travel </a:t>
            </a:r>
            <a:r>
              <a:rPr lang="en-US" sz="1800" dirty="0"/>
              <a:t>– non-refundable travel expenses for additional days added to approved business travel trip and used for personal purposes. </a:t>
            </a:r>
            <a:br>
              <a:rPr lang="en-US" sz="1800" dirty="0"/>
            </a:br>
            <a:br>
              <a:rPr lang="en-US" sz="1800" dirty="0"/>
            </a:br>
            <a:r>
              <a:rPr lang="en-US" sz="1800" b="1" dirty="0"/>
              <a:t>Non-Reimbursable Personal Expense</a:t>
            </a:r>
            <a:r>
              <a:rPr lang="en-US" sz="1800" dirty="0"/>
              <a:t> – personal expenses incurred during travel that are non-refundable like entertainment, expenses that are not allowed by the FUND guidelines, personal stops, etc.</a:t>
            </a:r>
            <a:br>
              <a:rPr lang="en-US" sz="1800" dirty="0"/>
            </a:br>
            <a:br>
              <a:rPr lang="en-US" sz="1800" dirty="0"/>
            </a:br>
            <a:endParaRPr lang="en-US" sz="1800" dirty="0"/>
          </a:p>
        </p:txBody>
      </p:sp>
      <p:sp>
        <p:nvSpPr>
          <p:cNvPr id="4" name="Slide Number Placeholder 3">
            <a:extLst>
              <a:ext uri="{FF2B5EF4-FFF2-40B4-BE49-F238E27FC236}">
                <a16:creationId xmlns:a16="http://schemas.microsoft.com/office/drawing/2014/main" id="{6BB002DD-D6B7-4C08-93D4-A8E887D09C30}"/>
              </a:ext>
            </a:extLst>
          </p:cNvPr>
          <p:cNvSpPr>
            <a:spLocks noGrp="1"/>
          </p:cNvSpPr>
          <p:nvPr>
            <p:ph type="sldNum" sz="quarter" idx="12"/>
          </p:nvPr>
        </p:nvSpPr>
        <p:spPr/>
        <p:txBody>
          <a:bodyPr/>
          <a:lstStyle/>
          <a:p>
            <a:fld id="{D57F1E4F-1CFF-5643-939E-02111984F565}" type="slidenum">
              <a:rPr lang="en-US" smtClean="0"/>
              <a:t>99</a:t>
            </a:fld>
            <a:endParaRPr lang="en-US" dirty="0"/>
          </a:p>
        </p:txBody>
      </p:sp>
    </p:spTree>
    <p:extLst>
      <p:ext uri="{BB962C8B-B14F-4D97-AF65-F5344CB8AC3E}">
        <p14:creationId xmlns:p14="http://schemas.microsoft.com/office/powerpoint/2010/main" val="3032732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7795</Words>
  <Application>Microsoft Office PowerPoint</Application>
  <PresentationFormat>Widescreen</PresentationFormat>
  <Paragraphs>993</Paragraphs>
  <Slides>101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09" baseType="lpstr">
      <vt:lpstr>Arial</vt:lpstr>
      <vt:lpstr>Calibri</vt:lpstr>
      <vt:lpstr>Century Gothic</vt:lpstr>
      <vt:lpstr>Gotham-Bold</vt:lpstr>
      <vt:lpstr>Wingdings</vt:lpstr>
      <vt:lpstr>Wingdings 3</vt:lpstr>
      <vt:lpstr>Ion</vt:lpstr>
      <vt:lpstr>Worksheet</vt:lpstr>
      <vt:lpstr>PowerPoint Presentation</vt:lpstr>
      <vt:lpstr>Slide   3     What is Chrome River? Slide   4      Travel and ProCard Policies Slide   5      Chrome River Timeline Slide   6      What security access is needed Chrome River? Slide   7      What training is needed for Chrome River? Slide   8      How to Access Chrome River? Slide   9-10  Chrome River Dashboard Slide 11  Chrome River Pre-Approval Report and Expense Report Types Slide 12  Naming Conventions on Report Header Slide 13   Tracking Pre-Approval Reports and Expense Reports Slide 14  Report Status Definitions Slide 15  Three Types of ProCard Reconciliation Slide 16  Instructions to Upload Attachments Slide 17  Instructions to Add Attachments Slide 18-25  Instructions to Reconcile ProCard Non-Travel Transactions Slide 26-30  Instructions to Create Non-Travel Reimbursement (formerly Direct Payment) Slide 31-43  Instructions to Create Pre-Approval Report Slide 44-59  Instructions to Create Travel Expense Report and Reconcile ProCard Travel Transactions Slide 60-65  Instructions to Reconcile ProCard Transactions for Candidate or Group Purchase Slide 66-67  Expire Unused Pre-Approval Report Balance Slide 68-75  Instructions to Create Blanket Travel Pre-Approval Report Slide 76-80  Instructions to Create Blanket Travel Report to Reimburse Employee Slide 81-85   Approval Process Slide 86-87  Assign Approver Delegate Slide 88  Chrome River Miscellaneous Processes Slide 89     Encumbrance Process Slide 90     Correction Process Slide 91  Process Personal ProCard Transactions Slide 92     Assign Delegates to submit on one’s behalf Slide 93  View Pre-Approval Reports and Expense Reports Older than 90 days Slide 94     Chrome River Team Dynamix Ticket Request Slide 95     Chrome River Training Resources Slide 96    Chrome River Contact Information Slide 97-100 Chrome River Glossary Slide  101  Banner Document Descriptions</vt:lpstr>
      <vt:lpstr>What is Chrome River?</vt:lpstr>
      <vt:lpstr>Travel and ProCard Policies </vt:lpstr>
      <vt:lpstr>Chrome River Timeline GO LIVE , TBA </vt:lpstr>
      <vt:lpstr>What security access is needed for Chrome River?</vt:lpstr>
      <vt:lpstr>What training is needed for Chrome River?</vt:lpstr>
      <vt:lpstr>How to access Chrome River?</vt:lpstr>
      <vt:lpstr>Chrome River Dashboard</vt:lpstr>
      <vt:lpstr>Chrome River Dashboard</vt:lpstr>
      <vt:lpstr>Chrome River Pre-Approval Report Types</vt:lpstr>
      <vt:lpstr>Naming Conventions on Report Header</vt:lpstr>
      <vt:lpstr>Tracking Pre-Approval Reports and  Expense Reports in Chrome River</vt:lpstr>
      <vt:lpstr>Report Status / Definitions </vt:lpstr>
      <vt:lpstr>Three Types of ProCard Reconciliation</vt:lpstr>
      <vt:lpstr>Upload Attachments to Chrome River </vt:lpstr>
      <vt:lpstr>Add Attachments to PreApproval/Expense Report </vt:lpstr>
      <vt:lpstr>Instructions to Reconcile ProCard Non-Travel Transactions</vt:lpstr>
      <vt:lpstr>When and how often will the ProCard reconciliation be done for Non-Travel transactions? </vt:lpstr>
      <vt:lpstr>PowerPoint Presentation</vt:lpstr>
      <vt:lpstr>Create Expense Report Header for ProCard Non-Travel Transactions</vt:lpstr>
      <vt:lpstr>Add Expenses for  ProCard Non-Travel Transactions </vt:lpstr>
      <vt:lpstr>Label ProCard Transaction as Personal Expense</vt:lpstr>
      <vt:lpstr>Edit/View the Expense Report</vt:lpstr>
      <vt:lpstr>Submit after all ProCard Non-Travel transactions are added to the Expense Report </vt:lpstr>
      <vt:lpstr>Instructions to Create Non-Travel Reimbursement</vt:lpstr>
      <vt:lpstr>PowerPoint Presentation</vt:lpstr>
      <vt:lpstr>Create Expense Report Header for Non-Travel-Employee Only Reimbursements</vt:lpstr>
      <vt:lpstr>Add Expenses for Non-Travel  Employee Only Reimbursements</vt:lpstr>
      <vt:lpstr>Submit after all transactions are added to the Expense Report</vt:lpstr>
      <vt:lpstr>Instructions to Create New  Pre-Approval Report</vt:lpstr>
      <vt:lpstr>Purpose of the Pre-Approval Report </vt:lpstr>
      <vt:lpstr>PowerPoint Presentation</vt:lpstr>
      <vt:lpstr>Create Pre-Approval Report Header</vt:lpstr>
      <vt:lpstr>Add estimated expenses to the Pre-Approval Report </vt:lpstr>
      <vt:lpstr>Add Airfare  Estimated Cost</vt:lpstr>
      <vt:lpstr>Add Ground Transportation Estimated Cost</vt:lpstr>
      <vt:lpstr>Add Hotel Estimated Cost</vt:lpstr>
      <vt:lpstr>Add Meals Estimated Cost</vt:lpstr>
      <vt:lpstr>Add Miscellaneous Other Estimated Cost</vt:lpstr>
      <vt:lpstr>Add Registration  Estimated Cost</vt:lpstr>
      <vt:lpstr>Add Supporting Documentation to the Pre-Approval Report</vt:lpstr>
      <vt:lpstr>Submit after all estimated expenses are added to the Pre-Approval Report</vt:lpstr>
      <vt:lpstr>Instructions to Create Travel Expense Report and Reconcile ProCard Travel Transactions</vt:lpstr>
      <vt:lpstr>PowerPoint Presentation</vt:lpstr>
      <vt:lpstr>PowerPoint Presentation</vt:lpstr>
      <vt:lpstr>PowerPoint Presentation</vt:lpstr>
      <vt:lpstr>Validate Travel Expenses </vt:lpstr>
      <vt:lpstr>Add Air Travel Expense</vt:lpstr>
      <vt:lpstr>PowerPoint Presentation</vt:lpstr>
      <vt:lpstr>PowerPoint Presentation</vt:lpstr>
      <vt:lpstr>Add Ground Transportation Expense</vt:lpstr>
      <vt:lpstr>Add Hotel Expense</vt:lpstr>
      <vt:lpstr>Add Meals Expense</vt:lpstr>
      <vt:lpstr>Add Miscellaneous Other Expense</vt:lpstr>
      <vt:lpstr>Add Registration Expense</vt:lpstr>
      <vt:lpstr>Move ProCard Expense from cardholder’s eWallet to traveler’s eWallet</vt:lpstr>
      <vt:lpstr>Label ProCard Transaction as Personal Expense</vt:lpstr>
      <vt:lpstr>Submit after all expenses are added to the Travel Expense Report</vt:lpstr>
      <vt:lpstr>Instructions to Reconcile ProCard Transactions for a Candidate or Group Purchase</vt:lpstr>
      <vt:lpstr>PowerPoint Presentation</vt:lpstr>
      <vt:lpstr>Create Expense Report Header for ProCard Travel Reconciliation</vt:lpstr>
      <vt:lpstr>Add Expenses for  ProCard Travel Reconciliation </vt:lpstr>
      <vt:lpstr>Edit/View the ProCard Travel Reconciliation Expense Report</vt:lpstr>
      <vt:lpstr>Submit After all ProCard transactions are added to the Expense Report</vt:lpstr>
      <vt:lpstr>Expire (liquidate) the Pre-Approval  Report unused balance </vt:lpstr>
      <vt:lpstr>Expire Pre-Approval Report Unused Balance Instructions</vt:lpstr>
      <vt:lpstr>Instructions to Create Blanket Travel Pre-Approval Report</vt:lpstr>
      <vt:lpstr>PowerPoint Presentation</vt:lpstr>
      <vt:lpstr>Create Pre-Approval Report Header for Blanket Travel</vt:lpstr>
      <vt:lpstr>Add estimated expenses to the Blanket Travel Pre-Approval Report Blanket Travel expenses include mileage, gas, parking fees, and tolls.</vt:lpstr>
      <vt:lpstr>Submit after all estimated expenses are added to the Blanket Travel Pre-Approval Report</vt:lpstr>
      <vt:lpstr>Blanket Travel Pre-Approval Report Automated Approval Routing Process</vt:lpstr>
      <vt:lpstr>Blanket Travel Guidelines</vt:lpstr>
      <vt:lpstr>Blanket Travel NFR – No Fund Request</vt:lpstr>
      <vt:lpstr>Instructions to Create Blanket Travel Expense Report to Reimburse Employee</vt:lpstr>
      <vt:lpstr>PowerPoint Presentation</vt:lpstr>
      <vt:lpstr>Create Expense Report Header for Blanket Travel Reimbursement</vt:lpstr>
      <vt:lpstr>Add Expenses Blanket Travel expenses include mileage, gas, parking fees, and tolls.</vt:lpstr>
      <vt:lpstr>Submit after all expenses are added to the Blanket Travel Expense Report</vt:lpstr>
      <vt:lpstr>Chrome River Approval Process</vt:lpstr>
      <vt:lpstr>What is a Chrome River Approver?</vt:lpstr>
      <vt:lpstr>Approval Process Chrome_River_Office Video: How to Approve Reports in Chrome River</vt:lpstr>
      <vt:lpstr>Automated Approver Notifications</vt:lpstr>
      <vt:lpstr>Approver Responsibilities</vt:lpstr>
      <vt:lpstr>Approval Delegate</vt:lpstr>
      <vt:lpstr>Instructions to assign an Approval Delegate </vt:lpstr>
      <vt:lpstr>Chrome River Miscellaneous Processes</vt:lpstr>
      <vt:lpstr>Encumbrance Process for Pre-Approval Reports (Travel and Blanket Travel)</vt:lpstr>
      <vt:lpstr>Correction Process for Pre-Approval Report or Expense Report</vt:lpstr>
      <vt:lpstr>Process Personal ProCard Transactions</vt:lpstr>
      <vt:lpstr>Assign Delegates to submit Pre-Approval Reports or Expense Reports on one’s behalf.</vt:lpstr>
      <vt:lpstr>View Pre-Approval Reports and Expense Reports older than 90 Days</vt:lpstr>
      <vt:lpstr>Chrome River Team Dynamix Service Ticket Requests</vt:lpstr>
      <vt:lpstr>Chrome River  Training Resources</vt:lpstr>
      <vt:lpstr>Chrome River  Contact Information</vt:lpstr>
      <vt:lpstr>Glossary   Activity Code – is the fifth element in the FOAPAL.  It is used to track special events, Grants F&amp;A, Faculty/Physicians activity, etc.    Allocation – Chrome River term for the FOAPAL, (FUND, ORGN, ACCOUNT, PROGRAM, ACTIVITY and LOCATION).   Chrome River has the FUND and ORGN linked together.  Approval Delegate – designated by the approver to temporarily assume approval authority in Chrome River.   Only one approval delegate is allowed.  Approver – has been given the authority to review/approve/reject reports within Chrome River, including Travel Pre-Approvals, Travel Reimbursements, Blanket Travel Reimbursements, ProCard transactions, etc.   Approver rules are automatically assigned in the Chrome River Approval process which includes the following: expense owner, traveler’s HR supervisor, ORGN approver, FUND approver, Chrome River Office, etc.   Business Purpose – a brief generalized reason for the travel or expense.  Cash Advance – is requested during the Pre-Approval Process to gain funding prior to travel departure date.  </vt:lpstr>
      <vt:lpstr>Glossary   CR SNAP Application – is used to scan receipts on cellphones and automatically uploads the receipt into the Chrome River Receipt Gallery.  Dashboard – the Chrome River Home Page.  Delegate – a user that is assigned by the expense owner or traveler to create and submit reports on their behalf.   Description – a cell used to provide expense details.  Encumbrance – Pre-Approvals will encumber funds and deduct the dollar amount from budgets.  The Pre-Approval amount will be listed in the Encumbrance column in Banner Finance.  eReceipts/Receipt Gallery – scanned receipts and CR Snap receipts are stored in the receipt gallery until the expense report is complete.  eWallet – credit card transactions are stored in the eWallet until the ProCard transactions are applied to an Expense Report. </vt:lpstr>
      <vt:lpstr>Glossary   Expense Owner – the person who incurs the expense: ProCard holder, Traveler, Person that used their personal money.   Expense Report – Chrome River Report type used to initiate payments: Travel Reimbursement,  ProCard reconciliation process, and Reimbursement to an Employee for Non-Travel.  Local Travel – daily travel, within the state boundaries for mileage, parking fees and tolls.  Naming Convention – the title that the preparer creates for the Pre-Approval or Expense Report.        (see slide #12)   Non-Business Travel – non-refundable travel expenses for additional days added to approved business travel trip and used for personal purposes.   Non-Reimbursable Personal Expense – personal expenses incurred during travel that are non-refundable like entertainment, expenses that are not allowed by the FUND guidelines, personal stops, etc.  </vt:lpstr>
      <vt:lpstr>Glossary   Pre-Approval Report – Chrome River report type used for Travel Approval to encumber funds.  The encumbered expense amount is deducted from the budget in the Encumbrance column in Banner Finance.   Prepaid Expense – a travel-related expense paid via ProCard by someone other than the traveler.  A prepaid expense will be reported by the expense owner and the traveler/delegate.  Receipt Gallery/eReceipts – scanned receipts and CR Snap receipts are held in the receipt gallery until the expense report is complete.  Report Header – the first page of a Pre-Approval Report or Expense Report.    Report Name – the naming convention for Pre-Approval Reports and Expense Reports that the preparer creates.  (see slide #12)   Report Type – Pre-Approval or Expense Report.  Pre-Approval Reports are used to approve travel prior to the travel date.  Expense Reports are used for ProCard Reconciliation, Travel Reimbursements and Employee Non-Travel Reimbursement.</vt:lpstr>
      <vt:lpstr>Banner Document Descriptions   TO Documents – Travel Create Original Encumbrance - Rule Class Code E10 create the original encumbrance.  The encumbrance number will be a “T” and the last seven digits of the Chrome River Pre-Approval Report number.  PC Documents – ProCard Journal Entry - Rule Class Code J60 are assigned by Banner for ProCard transactions.    TC Documents – Chrome River Invoice -  Rule Class Code INNI Chrome River reimbursement transactions.    TA Documents – Travel Encumbrance Adjustment - Rule Class Code E020 are assigned by Banner for reimbursement transactions.    TL Documents – Chrome River Liquidation -  Rule Class Code E032 liquidate the remaining balance of the original encumbrances and closes the encumbrance.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Doughtie, Penney</dc:creator>
  <cp:lastModifiedBy>Davis, Teresa A</cp:lastModifiedBy>
  <cp:revision>14</cp:revision>
  <dcterms:created xsi:type="dcterms:W3CDTF">2019-11-22T14:38:11Z</dcterms:created>
  <dcterms:modified xsi:type="dcterms:W3CDTF">2020-01-29T19:05:25Z</dcterms:modified>
</cp:coreProperties>
</file>