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05" r:id="rId3"/>
  </p:sldMasterIdLst>
  <p:notesMasterIdLst>
    <p:notesMasterId r:id="rId46"/>
  </p:notesMasterIdLst>
  <p:handoutMasterIdLst>
    <p:handoutMasterId r:id="rId47"/>
  </p:handoutMasterIdLst>
  <p:sldIdLst>
    <p:sldId id="256" r:id="rId4"/>
    <p:sldId id="259" r:id="rId5"/>
    <p:sldId id="291" r:id="rId6"/>
    <p:sldId id="261" r:id="rId7"/>
    <p:sldId id="265" r:id="rId8"/>
    <p:sldId id="264" r:id="rId9"/>
    <p:sldId id="276" r:id="rId10"/>
    <p:sldId id="339" r:id="rId11"/>
    <p:sldId id="343" r:id="rId12"/>
    <p:sldId id="329" r:id="rId13"/>
    <p:sldId id="301" r:id="rId14"/>
    <p:sldId id="350" r:id="rId15"/>
    <p:sldId id="277" r:id="rId16"/>
    <p:sldId id="341" r:id="rId17"/>
    <p:sldId id="336" r:id="rId18"/>
    <p:sldId id="351" r:id="rId19"/>
    <p:sldId id="337" r:id="rId20"/>
    <p:sldId id="352" r:id="rId21"/>
    <p:sldId id="279" r:id="rId22"/>
    <p:sldId id="353" r:id="rId23"/>
    <p:sldId id="307" r:id="rId24"/>
    <p:sldId id="354" r:id="rId25"/>
    <p:sldId id="294" r:id="rId26"/>
    <p:sldId id="355" r:id="rId27"/>
    <p:sldId id="346" r:id="rId28"/>
    <p:sldId id="356" r:id="rId29"/>
    <p:sldId id="285" r:id="rId30"/>
    <p:sldId id="275" r:id="rId31"/>
    <p:sldId id="349" r:id="rId32"/>
    <p:sldId id="312" r:id="rId33"/>
    <p:sldId id="311" r:id="rId34"/>
    <p:sldId id="310" r:id="rId35"/>
    <p:sldId id="309" r:id="rId36"/>
    <p:sldId id="308" r:id="rId37"/>
    <p:sldId id="270" r:id="rId38"/>
    <p:sldId id="272" r:id="rId39"/>
    <p:sldId id="273" r:id="rId40"/>
    <p:sldId id="257" r:id="rId41"/>
    <p:sldId id="317" r:id="rId42"/>
    <p:sldId id="318" r:id="rId43"/>
    <p:sldId id="319" r:id="rId44"/>
    <p:sldId id="290" r:id="rId4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66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4131" autoAdjust="0"/>
  </p:normalViewPr>
  <p:slideViewPr>
    <p:cSldViewPr>
      <p:cViewPr varScale="1">
        <p:scale>
          <a:sx n="107" d="100"/>
          <a:sy n="107" d="100"/>
        </p:scale>
        <p:origin x="1962"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3D5547-BDBD-4496-9964-A4632C76917F}"/>
              </a:ext>
            </a:extLst>
          </p:cNvPr>
          <p:cNvSpPr>
            <a:spLocks noGrp="1"/>
          </p:cNvSpPr>
          <p:nvPr>
            <p:ph type="hdr" sz="quarter"/>
          </p:nvPr>
        </p:nvSpPr>
        <p:spPr>
          <a:xfrm>
            <a:off x="0" y="0"/>
            <a:ext cx="3038475" cy="465138"/>
          </a:xfrm>
          <a:prstGeom prst="rect">
            <a:avLst/>
          </a:prstGeom>
        </p:spPr>
        <p:txBody>
          <a:bodyPr vert="horz" lIns="93176" tIns="46588" rIns="93176" bIns="46588" rtlCol="0"/>
          <a:lstStyle>
            <a:lvl1pPr algn="l" eaLnBrk="1" hangingPunct="1">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5B9AB8AD-86E0-4228-8B12-A5E070DC8DF1}"/>
              </a:ext>
            </a:extLst>
          </p:cNvPr>
          <p:cNvSpPr>
            <a:spLocks noGrp="1"/>
          </p:cNvSpPr>
          <p:nvPr>
            <p:ph type="dt" sz="quarter" idx="1"/>
          </p:nvPr>
        </p:nvSpPr>
        <p:spPr>
          <a:xfrm>
            <a:off x="3970338" y="0"/>
            <a:ext cx="3038475" cy="465138"/>
          </a:xfrm>
          <a:prstGeom prst="rect">
            <a:avLst/>
          </a:prstGeom>
        </p:spPr>
        <p:txBody>
          <a:bodyPr vert="horz" lIns="93176" tIns="46588" rIns="93176" bIns="46588" rtlCol="0"/>
          <a:lstStyle>
            <a:lvl1pPr algn="r" eaLnBrk="1" hangingPunct="1">
              <a:defRPr sz="1200">
                <a:latin typeface="Arial" charset="0"/>
              </a:defRPr>
            </a:lvl1pPr>
          </a:lstStyle>
          <a:p>
            <a:pPr>
              <a:defRPr/>
            </a:pPr>
            <a:fld id="{8E7879FB-AC62-46E3-90EF-E9E2A66D0B7F}" type="datetimeFigureOut">
              <a:rPr lang="en-US"/>
              <a:pPr>
                <a:defRPr/>
              </a:pPr>
              <a:t>8/24/2022</a:t>
            </a:fld>
            <a:endParaRPr lang="en-US" dirty="0"/>
          </a:p>
        </p:txBody>
      </p:sp>
      <p:sp>
        <p:nvSpPr>
          <p:cNvPr id="4" name="Footer Placeholder 3">
            <a:extLst>
              <a:ext uri="{FF2B5EF4-FFF2-40B4-BE49-F238E27FC236}">
                <a16:creationId xmlns:a16="http://schemas.microsoft.com/office/drawing/2014/main" id="{19C86EC7-AEB2-485F-9ECA-792E1D54891D}"/>
              </a:ext>
            </a:extLst>
          </p:cNvPr>
          <p:cNvSpPr>
            <a:spLocks noGrp="1"/>
          </p:cNvSpPr>
          <p:nvPr>
            <p:ph type="ftr" sz="quarter" idx="2"/>
          </p:nvPr>
        </p:nvSpPr>
        <p:spPr>
          <a:xfrm>
            <a:off x="0" y="8829675"/>
            <a:ext cx="3038475" cy="465138"/>
          </a:xfrm>
          <a:prstGeom prst="rect">
            <a:avLst/>
          </a:prstGeom>
        </p:spPr>
        <p:txBody>
          <a:bodyPr vert="horz" lIns="93176" tIns="46588" rIns="93176" bIns="46588" rtlCol="0" anchor="b"/>
          <a:lstStyle>
            <a:lvl1pPr algn="l" eaLnBrk="1" hangingPunct="1">
              <a:defRPr sz="1200">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4E8D43BD-4902-4F06-9B82-557D3D7E1101}"/>
              </a:ext>
            </a:extLst>
          </p:cNvPr>
          <p:cNvSpPr>
            <a:spLocks noGrp="1"/>
          </p:cNvSpPr>
          <p:nvPr>
            <p:ph type="sldNum" sz="quarter" idx="3"/>
          </p:nvPr>
        </p:nvSpPr>
        <p:spPr>
          <a:xfrm>
            <a:off x="3970338" y="8829675"/>
            <a:ext cx="3038475" cy="465138"/>
          </a:xfrm>
          <a:prstGeom prst="rect">
            <a:avLst/>
          </a:prstGeom>
        </p:spPr>
        <p:txBody>
          <a:bodyPr vert="horz" wrap="square" lIns="93176" tIns="46588" rIns="93176" bIns="46588" numCol="1" anchor="b" anchorCtr="0" compatLnSpc="1">
            <a:prstTxWarp prst="textNoShape">
              <a:avLst/>
            </a:prstTxWarp>
          </a:bodyPr>
          <a:lstStyle>
            <a:lvl1pPr algn="r" eaLnBrk="1" hangingPunct="1">
              <a:defRPr sz="1200"/>
            </a:lvl1pPr>
          </a:lstStyle>
          <a:p>
            <a:pPr>
              <a:defRPr/>
            </a:pPr>
            <a:fld id="{B33D78F8-F058-4C6D-848A-43D15B81EAA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B5D0EB-BD81-4F9D-9B13-6C0D92306ED3}"/>
              </a:ext>
            </a:extLst>
          </p:cNvPr>
          <p:cNvSpPr>
            <a:spLocks noGrp="1"/>
          </p:cNvSpPr>
          <p:nvPr>
            <p:ph type="hdr" sz="quarter"/>
          </p:nvPr>
        </p:nvSpPr>
        <p:spPr>
          <a:xfrm>
            <a:off x="0" y="0"/>
            <a:ext cx="3038475" cy="465138"/>
          </a:xfrm>
          <a:prstGeom prst="rect">
            <a:avLst/>
          </a:prstGeom>
        </p:spPr>
        <p:txBody>
          <a:bodyPr vert="horz" lIns="93176" tIns="46588" rIns="93176" bIns="46588" rtlCol="0"/>
          <a:lstStyle>
            <a:lvl1pPr algn="l" eaLnBrk="1" hangingPunct="1">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AF7746D7-BA8F-4C9B-81BA-195914520DB8}"/>
              </a:ext>
            </a:extLst>
          </p:cNvPr>
          <p:cNvSpPr>
            <a:spLocks noGrp="1"/>
          </p:cNvSpPr>
          <p:nvPr>
            <p:ph type="dt" idx="1"/>
          </p:nvPr>
        </p:nvSpPr>
        <p:spPr>
          <a:xfrm>
            <a:off x="3970338" y="0"/>
            <a:ext cx="3038475" cy="465138"/>
          </a:xfrm>
          <a:prstGeom prst="rect">
            <a:avLst/>
          </a:prstGeom>
        </p:spPr>
        <p:txBody>
          <a:bodyPr vert="horz" lIns="93176" tIns="46588" rIns="93176" bIns="46588" rtlCol="0"/>
          <a:lstStyle>
            <a:lvl1pPr algn="r" eaLnBrk="1" hangingPunct="1">
              <a:defRPr sz="1200">
                <a:latin typeface="Arial" charset="0"/>
              </a:defRPr>
            </a:lvl1pPr>
          </a:lstStyle>
          <a:p>
            <a:pPr>
              <a:defRPr/>
            </a:pPr>
            <a:fld id="{BAB70588-E960-485B-B723-188FF303A977}" type="datetimeFigureOut">
              <a:rPr lang="en-US"/>
              <a:pPr>
                <a:defRPr/>
              </a:pPr>
              <a:t>8/24/2022</a:t>
            </a:fld>
            <a:endParaRPr lang="en-US" dirty="0"/>
          </a:p>
        </p:txBody>
      </p:sp>
      <p:sp>
        <p:nvSpPr>
          <p:cNvPr id="4" name="Slide Image Placeholder 3">
            <a:extLst>
              <a:ext uri="{FF2B5EF4-FFF2-40B4-BE49-F238E27FC236}">
                <a16:creationId xmlns:a16="http://schemas.microsoft.com/office/drawing/2014/main" id="{78D5FFB9-4913-4E83-B8AF-D01C5441D9A7}"/>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6" tIns="46588" rIns="93176" bIns="46588" rtlCol="0" anchor="ctr"/>
          <a:lstStyle/>
          <a:p>
            <a:pPr lvl="0"/>
            <a:endParaRPr lang="en-US" noProof="0" dirty="0"/>
          </a:p>
        </p:txBody>
      </p:sp>
      <p:sp>
        <p:nvSpPr>
          <p:cNvPr id="5" name="Notes Placeholder 4">
            <a:extLst>
              <a:ext uri="{FF2B5EF4-FFF2-40B4-BE49-F238E27FC236}">
                <a16:creationId xmlns:a16="http://schemas.microsoft.com/office/drawing/2014/main" id="{08CD8C21-0B81-4C3F-9B09-2B77093B763D}"/>
              </a:ext>
            </a:extLst>
          </p:cNvPr>
          <p:cNvSpPr>
            <a:spLocks noGrp="1"/>
          </p:cNvSpPr>
          <p:nvPr>
            <p:ph type="body" sz="quarter" idx="3"/>
          </p:nvPr>
        </p:nvSpPr>
        <p:spPr>
          <a:xfrm>
            <a:off x="700088" y="4416425"/>
            <a:ext cx="5610225" cy="4183063"/>
          </a:xfrm>
          <a:prstGeom prst="rect">
            <a:avLst/>
          </a:prstGeom>
        </p:spPr>
        <p:txBody>
          <a:bodyPr vert="horz" lIns="93176" tIns="46588" rIns="93176" bIns="4658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7B0BCD4-D681-4A13-A595-D168F0DB6881}"/>
              </a:ext>
            </a:extLst>
          </p:cNvPr>
          <p:cNvSpPr>
            <a:spLocks noGrp="1"/>
          </p:cNvSpPr>
          <p:nvPr>
            <p:ph type="ftr" sz="quarter" idx="4"/>
          </p:nvPr>
        </p:nvSpPr>
        <p:spPr>
          <a:xfrm>
            <a:off x="0" y="8829675"/>
            <a:ext cx="3038475" cy="465138"/>
          </a:xfrm>
          <a:prstGeom prst="rect">
            <a:avLst/>
          </a:prstGeom>
        </p:spPr>
        <p:txBody>
          <a:bodyPr vert="horz" lIns="93176" tIns="46588" rIns="93176" bIns="46588" rtlCol="0" anchor="b"/>
          <a:lstStyle>
            <a:lvl1pPr algn="l" eaLnBrk="1" hangingPunct="1">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29D1025B-FCD5-4CF4-9E95-1E9DC23A56B5}"/>
              </a:ext>
            </a:extLst>
          </p:cNvPr>
          <p:cNvSpPr>
            <a:spLocks noGrp="1"/>
          </p:cNvSpPr>
          <p:nvPr>
            <p:ph type="sldNum" sz="quarter" idx="5"/>
          </p:nvPr>
        </p:nvSpPr>
        <p:spPr>
          <a:xfrm>
            <a:off x="3970338" y="8829675"/>
            <a:ext cx="3038475" cy="465138"/>
          </a:xfrm>
          <a:prstGeom prst="rect">
            <a:avLst/>
          </a:prstGeom>
        </p:spPr>
        <p:txBody>
          <a:bodyPr vert="horz" wrap="square" lIns="93176" tIns="46588" rIns="93176" bIns="46588" numCol="1" anchor="b" anchorCtr="0" compatLnSpc="1">
            <a:prstTxWarp prst="textNoShape">
              <a:avLst/>
            </a:prstTxWarp>
          </a:bodyPr>
          <a:lstStyle>
            <a:lvl1pPr algn="r" eaLnBrk="1" hangingPunct="1">
              <a:defRPr sz="1200"/>
            </a:lvl1pPr>
          </a:lstStyle>
          <a:p>
            <a:pPr>
              <a:defRPr/>
            </a:pPr>
            <a:fld id="{26B3705A-D618-4351-8898-6AE7ED03EC5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C9913450-0DE4-4923-8B52-D12AB3E9AF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2D77EE29-A988-449A-9EA8-9F04B2B5F1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id="{9EB7513A-3788-4ED5-8139-4C09A61707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9300" indent="-287338">
              <a:spcBef>
                <a:spcPct val="30000"/>
              </a:spcBef>
              <a:defRPr sz="1200">
                <a:solidFill>
                  <a:schemeClr val="tx1"/>
                </a:solidFill>
                <a:latin typeface="Calibri" panose="020F0502020204030204" pitchFamily="34" charset="0"/>
              </a:defRPr>
            </a:lvl2pPr>
            <a:lvl3pPr marL="1152525" indent="-230188">
              <a:spcBef>
                <a:spcPct val="30000"/>
              </a:spcBef>
              <a:defRPr sz="1200">
                <a:solidFill>
                  <a:schemeClr val="tx1"/>
                </a:solidFill>
                <a:latin typeface="Calibri" panose="020F0502020204030204" pitchFamily="34" charset="0"/>
              </a:defRPr>
            </a:lvl3pPr>
            <a:lvl4pPr marL="1612900" indent="-230188">
              <a:spcBef>
                <a:spcPct val="30000"/>
              </a:spcBef>
              <a:defRPr sz="1200">
                <a:solidFill>
                  <a:schemeClr val="tx1"/>
                </a:solidFill>
                <a:latin typeface="Calibri" panose="020F0502020204030204" pitchFamily="34" charset="0"/>
              </a:defRPr>
            </a:lvl4pPr>
            <a:lvl5pPr marL="2074863" indent="-230188">
              <a:spcBef>
                <a:spcPct val="30000"/>
              </a:spcBef>
              <a:defRPr sz="1200">
                <a:solidFill>
                  <a:schemeClr val="tx1"/>
                </a:solidFill>
                <a:latin typeface="Calibri" panose="020F0502020204030204" pitchFamily="34" charset="0"/>
              </a:defRPr>
            </a:lvl5pPr>
            <a:lvl6pPr marL="2532063" indent="-230188" eaLnBrk="0" fontAlgn="base" hangingPunct="0">
              <a:spcBef>
                <a:spcPct val="30000"/>
              </a:spcBef>
              <a:spcAft>
                <a:spcPct val="0"/>
              </a:spcAft>
              <a:defRPr sz="1200">
                <a:solidFill>
                  <a:schemeClr val="tx1"/>
                </a:solidFill>
                <a:latin typeface="Calibri" panose="020F0502020204030204" pitchFamily="34" charset="0"/>
              </a:defRPr>
            </a:lvl6pPr>
            <a:lvl7pPr marL="2989263" indent="-230188" eaLnBrk="0" fontAlgn="base" hangingPunct="0">
              <a:spcBef>
                <a:spcPct val="30000"/>
              </a:spcBef>
              <a:spcAft>
                <a:spcPct val="0"/>
              </a:spcAft>
              <a:defRPr sz="1200">
                <a:solidFill>
                  <a:schemeClr val="tx1"/>
                </a:solidFill>
                <a:latin typeface="Calibri" panose="020F0502020204030204" pitchFamily="34" charset="0"/>
              </a:defRPr>
            </a:lvl7pPr>
            <a:lvl8pPr marL="3446463" indent="-230188" eaLnBrk="0" fontAlgn="base" hangingPunct="0">
              <a:spcBef>
                <a:spcPct val="30000"/>
              </a:spcBef>
              <a:spcAft>
                <a:spcPct val="0"/>
              </a:spcAft>
              <a:defRPr sz="1200">
                <a:solidFill>
                  <a:schemeClr val="tx1"/>
                </a:solidFill>
                <a:latin typeface="Calibri" panose="020F0502020204030204" pitchFamily="34" charset="0"/>
              </a:defRPr>
            </a:lvl8pPr>
            <a:lvl9pPr marL="3903663"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B1D750-207C-4034-8120-43B311279A21}" type="slidenum">
              <a:rPr lang="en-US" altLang="en-US" smtClean="0">
                <a:latin typeface="Arial" panose="020B0604020202020204" pitchFamily="34" charset="0"/>
              </a:rPr>
              <a:pPr>
                <a:spcBef>
                  <a:spcPct val="0"/>
                </a:spcBef>
              </a:pPr>
              <a:t>4</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9FFF3886-1181-422D-9C40-9773DD66FB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ADB83652-505C-4A9A-8F35-DFB349CB3C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9460" name="Slide Number Placeholder 3">
            <a:extLst>
              <a:ext uri="{FF2B5EF4-FFF2-40B4-BE49-F238E27FC236}">
                <a16:creationId xmlns:a16="http://schemas.microsoft.com/office/drawing/2014/main" id="{784BD131-136F-45E0-8F2D-A1D69493DD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9300" indent="-287338">
              <a:spcBef>
                <a:spcPct val="30000"/>
              </a:spcBef>
              <a:defRPr sz="1200">
                <a:solidFill>
                  <a:schemeClr val="tx1"/>
                </a:solidFill>
                <a:latin typeface="Calibri" panose="020F0502020204030204" pitchFamily="34" charset="0"/>
              </a:defRPr>
            </a:lvl2pPr>
            <a:lvl3pPr marL="1152525" indent="-230188">
              <a:spcBef>
                <a:spcPct val="30000"/>
              </a:spcBef>
              <a:defRPr sz="1200">
                <a:solidFill>
                  <a:schemeClr val="tx1"/>
                </a:solidFill>
                <a:latin typeface="Calibri" panose="020F0502020204030204" pitchFamily="34" charset="0"/>
              </a:defRPr>
            </a:lvl3pPr>
            <a:lvl4pPr marL="1612900" indent="-230188">
              <a:spcBef>
                <a:spcPct val="30000"/>
              </a:spcBef>
              <a:defRPr sz="1200">
                <a:solidFill>
                  <a:schemeClr val="tx1"/>
                </a:solidFill>
                <a:latin typeface="Calibri" panose="020F0502020204030204" pitchFamily="34" charset="0"/>
              </a:defRPr>
            </a:lvl4pPr>
            <a:lvl5pPr marL="2074863" indent="-230188">
              <a:spcBef>
                <a:spcPct val="30000"/>
              </a:spcBef>
              <a:defRPr sz="1200">
                <a:solidFill>
                  <a:schemeClr val="tx1"/>
                </a:solidFill>
                <a:latin typeface="Calibri" panose="020F0502020204030204" pitchFamily="34" charset="0"/>
              </a:defRPr>
            </a:lvl5pPr>
            <a:lvl6pPr marL="2532063" indent="-230188" eaLnBrk="0" fontAlgn="base" hangingPunct="0">
              <a:spcBef>
                <a:spcPct val="30000"/>
              </a:spcBef>
              <a:spcAft>
                <a:spcPct val="0"/>
              </a:spcAft>
              <a:defRPr sz="1200">
                <a:solidFill>
                  <a:schemeClr val="tx1"/>
                </a:solidFill>
                <a:latin typeface="Calibri" panose="020F0502020204030204" pitchFamily="34" charset="0"/>
              </a:defRPr>
            </a:lvl6pPr>
            <a:lvl7pPr marL="2989263" indent="-230188" eaLnBrk="0" fontAlgn="base" hangingPunct="0">
              <a:spcBef>
                <a:spcPct val="30000"/>
              </a:spcBef>
              <a:spcAft>
                <a:spcPct val="0"/>
              </a:spcAft>
              <a:defRPr sz="1200">
                <a:solidFill>
                  <a:schemeClr val="tx1"/>
                </a:solidFill>
                <a:latin typeface="Calibri" panose="020F0502020204030204" pitchFamily="34" charset="0"/>
              </a:defRPr>
            </a:lvl7pPr>
            <a:lvl8pPr marL="3446463" indent="-230188" eaLnBrk="0" fontAlgn="base" hangingPunct="0">
              <a:spcBef>
                <a:spcPct val="30000"/>
              </a:spcBef>
              <a:spcAft>
                <a:spcPct val="0"/>
              </a:spcAft>
              <a:defRPr sz="1200">
                <a:solidFill>
                  <a:schemeClr val="tx1"/>
                </a:solidFill>
                <a:latin typeface="Calibri" panose="020F0502020204030204" pitchFamily="34" charset="0"/>
              </a:defRPr>
            </a:lvl8pPr>
            <a:lvl9pPr marL="3903663"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269C153-5138-4959-AF64-997E3528307C}" type="slidenum">
              <a:rPr lang="en-US" altLang="en-US" smtClean="0">
                <a:latin typeface="Arial" panose="020B0604020202020204" pitchFamily="34" charset="0"/>
              </a:rPr>
              <a:pPr>
                <a:spcBef>
                  <a:spcPct val="0"/>
                </a:spcBef>
              </a:pPr>
              <a:t>6</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D6B9AA04-EBF8-4F3A-A753-E5C3C8EB33D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9300" indent="-287338">
              <a:spcBef>
                <a:spcPct val="30000"/>
              </a:spcBef>
              <a:defRPr sz="1200">
                <a:solidFill>
                  <a:schemeClr val="tx1"/>
                </a:solidFill>
                <a:latin typeface="Calibri" panose="020F0502020204030204" pitchFamily="34" charset="0"/>
              </a:defRPr>
            </a:lvl2pPr>
            <a:lvl3pPr marL="1152525" indent="-230188">
              <a:spcBef>
                <a:spcPct val="30000"/>
              </a:spcBef>
              <a:defRPr sz="1200">
                <a:solidFill>
                  <a:schemeClr val="tx1"/>
                </a:solidFill>
                <a:latin typeface="Calibri" panose="020F0502020204030204" pitchFamily="34" charset="0"/>
              </a:defRPr>
            </a:lvl3pPr>
            <a:lvl4pPr marL="1612900" indent="-230188">
              <a:spcBef>
                <a:spcPct val="30000"/>
              </a:spcBef>
              <a:defRPr sz="1200">
                <a:solidFill>
                  <a:schemeClr val="tx1"/>
                </a:solidFill>
                <a:latin typeface="Calibri" panose="020F0502020204030204" pitchFamily="34" charset="0"/>
              </a:defRPr>
            </a:lvl4pPr>
            <a:lvl5pPr marL="2074863" indent="-230188">
              <a:spcBef>
                <a:spcPct val="30000"/>
              </a:spcBef>
              <a:defRPr sz="1200">
                <a:solidFill>
                  <a:schemeClr val="tx1"/>
                </a:solidFill>
                <a:latin typeface="Calibri" panose="020F0502020204030204" pitchFamily="34" charset="0"/>
              </a:defRPr>
            </a:lvl5pPr>
            <a:lvl6pPr marL="2532063" indent="-230188" eaLnBrk="0" fontAlgn="base" hangingPunct="0">
              <a:spcBef>
                <a:spcPct val="30000"/>
              </a:spcBef>
              <a:spcAft>
                <a:spcPct val="0"/>
              </a:spcAft>
              <a:defRPr sz="1200">
                <a:solidFill>
                  <a:schemeClr val="tx1"/>
                </a:solidFill>
                <a:latin typeface="Calibri" panose="020F0502020204030204" pitchFamily="34" charset="0"/>
              </a:defRPr>
            </a:lvl6pPr>
            <a:lvl7pPr marL="2989263" indent="-230188" eaLnBrk="0" fontAlgn="base" hangingPunct="0">
              <a:spcBef>
                <a:spcPct val="30000"/>
              </a:spcBef>
              <a:spcAft>
                <a:spcPct val="0"/>
              </a:spcAft>
              <a:defRPr sz="1200">
                <a:solidFill>
                  <a:schemeClr val="tx1"/>
                </a:solidFill>
                <a:latin typeface="Calibri" panose="020F0502020204030204" pitchFamily="34" charset="0"/>
              </a:defRPr>
            </a:lvl7pPr>
            <a:lvl8pPr marL="3446463" indent="-230188" eaLnBrk="0" fontAlgn="base" hangingPunct="0">
              <a:spcBef>
                <a:spcPct val="30000"/>
              </a:spcBef>
              <a:spcAft>
                <a:spcPct val="0"/>
              </a:spcAft>
              <a:defRPr sz="1200">
                <a:solidFill>
                  <a:schemeClr val="tx1"/>
                </a:solidFill>
                <a:latin typeface="Calibri" panose="020F0502020204030204" pitchFamily="34" charset="0"/>
              </a:defRPr>
            </a:lvl8pPr>
            <a:lvl9pPr marL="3903663"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189524A-35CA-479C-9552-571593E3B248}" type="slidenum">
              <a:rPr lang="en-US" altLang="en-US" smtClean="0">
                <a:latin typeface="Arial" panose="020B0604020202020204" pitchFamily="34" charset="0"/>
              </a:rPr>
              <a:pPr>
                <a:spcBef>
                  <a:spcPct val="0"/>
                </a:spcBef>
              </a:pPr>
              <a:t>19</a:t>
            </a:fld>
            <a:endParaRPr lang="en-US" altLang="en-US">
              <a:latin typeface="Arial" panose="020B0604020202020204" pitchFamily="34" charset="0"/>
            </a:endParaRPr>
          </a:p>
        </p:txBody>
      </p:sp>
      <p:sp>
        <p:nvSpPr>
          <p:cNvPr id="33795" name="Rectangle 2">
            <a:extLst>
              <a:ext uri="{FF2B5EF4-FFF2-40B4-BE49-F238E27FC236}">
                <a16:creationId xmlns:a16="http://schemas.microsoft.com/office/drawing/2014/main" id="{ACBBD521-2CA5-45BC-99B7-6AC18F55E282}"/>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a:extLst>
              <a:ext uri="{FF2B5EF4-FFF2-40B4-BE49-F238E27FC236}">
                <a16:creationId xmlns:a16="http://schemas.microsoft.com/office/drawing/2014/main" id="{4F46A5DC-FE14-49C3-A114-D89BABA5C8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FD79816F-B5D2-4A86-8ADB-43BA907354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FE96FEB1-E0EE-4895-B3D7-21401A1047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4036" name="Slide Number Placeholder 3">
            <a:extLst>
              <a:ext uri="{FF2B5EF4-FFF2-40B4-BE49-F238E27FC236}">
                <a16:creationId xmlns:a16="http://schemas.microsoft.com/office/drawing/2014/main" id="{3AFBD9FF-D202-483A-BFAA-DD58B530EE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9300" indent="-287338">
              <a:spcBef>
                <a:spcPct val="30000"/>
              </a:spcBef>
              <a:defRPr sz="1200">
                <a:solidFill>
                  <a:schemeClr val="tx1"/>
                </a:solidFill>
                <a:latin typeface="Calibri" panose="020F0502020204030204" pitchFamily="34" charset="0"/>
              </a:defRPr>
            </a:lvl2pPr>
            <a:lvl3pPr marL="1152525" indent="-230188">
              <a:spcBef>
                <a:spcPct val="30000"/>
              </a:spcBef>
              <a:defRPr sz="1200">
                <a:solidFill>
                  <a:schemeClr val="tx1"/>
                </a:solidFill>
                <a:latin typeface="Calibri" panose="020F0502020204030204" pitchFamily="34" charset="0"/>
              </a:defRPr>
            </a:lvl3pPr>
            <a:lvl4pPr marL="1612900" indent="-230188">
              <a:spcBef>
                <a:spcPct val="30000"/>
              </a:spcBef>
              <a:defRPr sz="1200">
                <a:solidFill>
                  <a:schemeClr val="tx1"/>
                </a:solidFill>
                <a:latin typeface="Calibri" panose="020F0502020204030204" pitchFamily="34" charset="0"/>
              </a:defRPr>
            </a:lvl4pPr>
            <a:lvl5pPr marL="2074863" indent="-230188">
              <a:spcBef>
                <a:spcPct val="30000"/>
              </a:spcBef>
              <a:defRPr sz="1200">
                <a:solidFill>
                  <a:schemeClr val="tx1"/>
                </a:solidFill>
                <a:latin typeface="Calibri" panose="020F0502020204030204" pitchFamily="34" charset="0"/>
              </a:defRPr>
            </a:lvl5pPr>
            <a:lvl6pPr marL="2532063" indent="-230188" eaLnBrk="0" fontAlgn="base" hangingPunct="0">
              <a:spcBef>
                <a:spcPct val="30000"/>
              </a:spcBef>
              <a:spcAft>
                <a:spcPct val="0"/>
              </a:spcAft>
              <a:defRPr sz="1200">
                <a:solidFill>
                  <a:schemeClr val="tx1"/>
                </a:solidFill>
                <a:latin typeface="Calibri" panose="020F0502020204030204" pitchFamily="34" charset="0"/>
              </a:defRPr>
            </a:lvl6pPr>
            <a:lvl7pPr marL="2989263" indent="-230188" eaLnBrk="0" fontAlgn="base" hangingPunct="0">
              <a:spcBef>
                <a:spcPct val="30000"/>
              </a:spcBef>
              <a:spcAft>
                <a:spcPct val="0"/>
              </a:spcAft>
              <a:defRPr sz="1200">
                <a:solidFill>
                  <a:schemeClr val="tx1"/>
                </a:solidFill>
                <a:latin typeface="Calibri" panose="020F0502020204030204" pitchFamily="34" charset="0"/>
              </a:defRPr>
            </a:lvl7pPr>
            <a:lvl8pPr marL="3446463" indent="-230188" eaLnBrk="0" fontAlgn="base" hangingPunct="0">
              <a:spcBef>
                <a:spcPct val="30000"/>
              </a:spcBef>
              <a:spcAft>
                <a:spcPct val="0"/>
              </a:spcAft>
              <a:defRPr sz="1200">
                <a:solidFill>
                  <a:schemeClr val="tx1"/>
                </a:solidFill>
                <a:latin typeface="Calibri" panose="020F0502020204030204" pitchFamily="34" charset="0"/>
              </a:defRPr>
            </a:lvl8pPr>
            <a:lvl9pPr marL="3903663"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A7FFBF2-DE9B-46CB-B613-D98C729D5CEC}" type="slidenum">
              <a:rPr lang="en-US" altLang="en-US" smtClean="0">
                <a:latin typeface="Arial" panose="020B0604020202020204" pitchFamily="34" charset="0"/>
              </a:rPr>
              <a:pPr>
                <a:spcBef>
                  <a:spcPct val="0"/>
                </a:spcBef>
              </a:pPr>
              <a:t>28</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2CEF1FDB-DD3A-46AB-A82E-FC77C703D5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13B7DAA1-10DD-4D78-BC89-E14CD968CC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2228" name="Slide Number Placeholder 3">
            <a:extLst>
              <a:ext uri="{FF2B5EF4-FFF2-40B4-BE49-F238E27FC236}">
                <a16:creationId xmlns:a16="http://schemas.microsoft.com/office/drawing/2014/main" id="{87EC8ACC-FB4D-48C2-BF20-AA04B94333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9300" indent="-287338">
              <a:spcBef>
                <a:spcPct val="30000"/>
              </a:spcBef>
              <a:defRPr sz="1200">
                <a:solidFill>
                  <a:schemeClr val="tx1"/>
                </a:solidFill>
                <a:latin typeface="Calibri" panose="020F0502020204030204" pitchFamily="34" charset="0"/>
              </a:defRPr>
            </a:lvl2pPr>
            <a:lvl3pPr marL="1152525" indent="-230188">
              <a:spcBef>
                <a:spcPct val="30000"/>
              </a:spcBef>
              <a:defRPr sz="1200">
                <a:solidFill>
                  <a:schemeClr val="tx1"/>
                </a:solidFill>
                <a:latin typeface="Calibri" panose="020F0502020204030204" pitchFamily="34" charset="0"/>
              </a:defRPr>
            </a:lvl3pPr>
            <a:lvl4pPr marL="1612900" indent="-230188">
              <a:spcBef>
                <a:spcPct val="30000"/>
              </a:spcBef>
              <a:defRPr sz="1200">
                <a:solidFill>
                  <a:schemeClr val="tx1"/>
                </a:solidFill>
                <a:latin typeface="Calibri" panose="020F0502020204030204" pitchFamily="34" charset="0"/>
              </a:defRPr>
            </a:lvl4pPr>
            <a:lvl5pPr marL="2074863" indent="-230188">
              <a:spcBef>
                <a:spcPct val="30000"/>
              </a:spcBef>
              <a:defRPr sz="1200">
                <a:solidFill>
                  <a:schemeClr val="tx1"/>
                </a:solidFill>
                <a:latin typeface="Calibri" panose="020F0502020204030204" pitchFamily="34" charset="0"/>
              </a:defRPr>
            </a:lvl5pPr>
            <a:lvl6pPr marL="2532063" indent="-230188" eaLnBrk="0" fontAlgn="base" hangingPunct="0">
              <a:spcBef>
                <a:spcPct val="30000"/>
              </a:spcBef>
              <a:spcAft>
                <a:spcPct val="0"/>
              </a:spcAft>
              <a:defRPr sz="1200">
                <a:solidFill>
                  <a:schemeClr val="tx1"/>
                </a:solidFill>
                <a:latin typeface="Calibri" panose="020F0502020204030204" pitchFamily="34" charset="0"/>
              </a:defRPr>
            </a:lvl6pPr>
            <a:lvl7pPr marL="2989263" indent="-230188" eaLnBrk="0" fontAlgn="base" hangingPunct="0">
              <a:spcBef>
                <a:spcPct val="30000"/>
              </a:spcBef>
              <a:spcAft>
                <a:spcPct val="0"/>
              </a:spcAft>
              <a:defRPr sz="1200">
                <a:solidFill>
                  <a:schemeClr val="tx1"/>
                </a:solidFill>
                <a:latin typeface="Calibri" panose="020F0502020204030204" pitchFamily="34" charset="0"/>
              </a:defRPr>
            </a:lvl7pPr>
            <a:lvl8pPr marL="3446463" indent="-230188" eaLnBrk="0" fontAlgn="base" hangingPunct="0">
              <a:spcBef>
                <a:spcPct val="30000"/>
              </a:spcBef>
              <a:spcAft>
                <a:spcPct val="0"/>
              </a:spcAft>
              <a:defRPr sz="1200">
                <a:solidFill>
                  <a:schemeClr val="tx1"/>
                </a:solidFill>
                <a:latin typeface="Calibri" panose="020F0502020204030204" pitchFamily="34" charset="0"/>
              </a:defRPr>
            </a:lvl8pPr>
            <a:lvl9pPr marL="3903663"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2FCB21-E5FC-4118-AB37-25A3A41AB182}" type="slidenum">
              <a:rPr lang="en-US" altLang="en-US" smtClean="0">
                <a:latin typeface="Arial" panose="020B0604020202020204" pitchFamily="34" charset="0"/>
              </a:rPr>
              <a:pPr>
                <a:spcBef>
                  <a:spcPct val="0"/>
                </a:spcBef>
              </a:pPr>
              <a:t>35</a:t>
            </a:fld>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C5423DA5-C435-4812-A929-82560BB85B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FA7C6A2A-18EA-4421-BA3E-3BC8CFDC24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5300" name="Slide Number Placeholder 3">
            <a:extLst>
              <a:ext uri="{FF2B5EF4-FFF2-40B4-BE49-F238E27FC236}">
                <a16:creationId xmlns:a16="http://schemas.microsoft.com/office/drawing/2014/main" id="{A7CD3DA8-61F0-4C39-A09F-6403B8D8C8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9300" indent="-287338">
              <a:spcBef>
                <a:spcPct val="30000"/>
              </a:spcBef>
              <a:defRPr sz="1200">
                <a:solidFill>
                  <a:schemeClr val="tx1"/>
                </a:solidFill>
                <a:latin typeface="Calibri" panose="020F0502020204030204" pitchFamily="34" charset="0"/>
              </a:defRPr>
            </a:lvl2pPr>
            <a:lvl3pPr marL="1152525" indent="-230188">
              <a:spcBef>
                <a:spcPct val="30000"/>
              </a:spcBef>
              <a:defRPr sz="1200">
                <a:solidFill>
                  <a:schemeClr val="tx1"/>
                </a:solidFill>
                <a:latin typeface="Calibri" panose="020F0502020204030204" pitchFamily="34" charset="0"/>
              </a:defRPr>
            </a:lvl3pPr>
            <a:lvl4pPr marL="1612900" indent="-230188">
              <a:spcBef>
                <a:spcPct val="30000"/>
              </a:spcBef>
              <a:defRPr sz="1200">
                <a:solidFill>
                  <a:schemeClr val="tx1"/>
                </a:solidFill>
                <a:latin typeface="Calibri" panose="020F0502020204030204" pitchFamily="34" charset="0"/>
              </a:defRPr>
            </a:lvl4pPr>
            <a:lvl5pPr marL="2074863" indent="-230188">
              <a:spcBef>
                <a:spcPct val="30000"/>
              </a:spcBef>
              <a:defRPr sz="1200">
                <a:solidFill>
                  <a:schemeClr val="tx1"/>
                </a:solidFill>
                <a:latin typeface="Calibri" panose="020F0502020204030204" pitchFamily="34" charset="0"/>
              </a:defRPr>
            </a:lvl5pPr>
            <a:lvl6pPr marL="2532063" indent="-230188" eaLnBrk="0" fontAlgn="base" hangingPunct="0">
              <a:spcBef>
                <a:spcPct val="30000"/>
              </a:spcBef>
              <a:spcAft>
                <a:spcPct val="0"/>
              </a:spcAft>
              <a:defRPr sz="1200">
                <a:solidFill>
                  <a:schemeClr val="tx1"/>
                </a:solidFill>
                <a:latin typeface="Calibri" panose="020F0502020204030204" pitchFamily="34" charset="0"/>
              </a:defRPr>
            </a:lvl6pPr>
            <a:lvl7pPr marL="2989263" indent="-230188" eaLnBrk="0" fontAlgn="base" hangingPunct="0">
              <a:spcBef>
                <a:spcPct val="30000"/>
              </a:spcBef>
              <a:spcAft>
                <a:spcPct val="0"/>
              </a:spcAft>
              <a:defRPr sz="1200">
                <a:solidFill>
                  <a:schemeClr val="tx1"/>
                </a:solidFill>
                <a:latin typeface="Calibri" panose="020F0502020204030204" pitchFamily="34" charset="0"/>
              </a:defRPr>
            </a:lvl7pPr>
            <a:lvl8pPr marL="3446463" indent="-230188" eaLnBrk="0" fontAlgn="base" hangingPunct="0">
              <a:spcBef>
                <a:spcPct val="30000"/>
              </a:spcBef>
              <a:spcAft>
                <a:spcPct val="0"/>
              </a:spcAft>
              <a:defRPr sz="1200">
                <a:solidFill>
                  <a:schemeClr val="tx1"/>
                </a:solidFill>
                <a:latin typeface="Calibri" panose="020F0502020204030204" pitchFamily="34" charset="0"/>
              </a:defRPr>
            </a:lvl8pPr>
            <a:lvl9pPr marL="3903663"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F9165E-B510-4DC6-AD3B-DC7D327FDA0C}" type="slidenum">
              <a:rPr lang="en-US" altLang="en-US" smtClean="0">
                <a:latin typeface="Arial" panose="020B0604020202020204" pitchFamily="34" charset="0"/>
              </a:rPr>
              <a:pPr>
                <a:spcBef>
                  <a:spcPct val="0"/>
                </a:spcBef>
              </a:pPr>
              <a:t>37</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2240C288-A41F-4C4B-853A-D430D0B3FFAD}"/>
              </a:ext>
            </a:extLst>
          </p:cNvPr>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grpSp>
        <p:nvGrpSpPr>
          <p:cNvPr id="5" name="Group 15">
            <a:extLst>
              <a:ext uri="{FF2B5EF4-FFF2-40B4-BE49-F238E27FC236}">
                <a16:creationId xmlns:a16="http://schemas.microsoft.com/office/drawing/2014/main" id="{72B50111-C9C5-4030-A805-A57245DA2D17}"/>
              </a:ext>
            </a:extLst>
          </p:cNvPr>
          <p:cNvGrpSpPr>
            <a:grpSpLocks/>
          </p:cNvGrpSpPr>
          <p:nvPr/>
        </p:nvGrpSpPr>
        <p:grpSpPr bwMode="auto">
          <a:xfrm>
            <a:off x="-3175" y="4953000"/>
            <a:ext cx="9147175" cy="1911350"/>
            <a:chOff x="-3765" y="4832896"/>
            <a:chExt cx="9147765" cy="2032192"/>
          </a:xfrm>
        </p:grpSpPr>
        <p:sp>
          <p:nvSpPr>
            <p:cNvPr id="6" name="Freeform 15">
              <a:extLst>
                <a:ext uri="{FF2B5EF4-FFF2-40B4-BE49-F238E27FC236}">
                  <a16:creationId xmlns:a16="http://schemas.microsoft.com/office/drawing/2014/main" id="{B8124719-8737-489C-A234-5E06598E3C74}"/>
                </a:ext>
              </a:extLst>
            </p:cNvPr>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7" name="Freeform 18">
              <a:extLst>
                <a:ext uri="{FF2B5EF4-FFF2-40B4-BE49-F238E27FC236}">
                  <a16:creationId xmlns:a16="http://schemas.microsoft.com/office/drawing/2014/main" id="{FFCA8CB8-979F-4485-99FF-8155D24E377A}"/>
                </a:ext>
              </a:extLst>
            </p:cNvPr>
            <p:cNvSpPr>
              <a:spLocks/>
            </p:cNvSpPr>
            <p:nvPr/>
          </p:nvSpPr>
          <p:spPr bwMode="auto">
            <a:xfrm>
              <a:off x="35926" y="5135025"/>
              <a:ext cx="9108074" cy="838869"/>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18">
              <a:extLst>
                <a:ext uri="{FF2B5EF4-FFF2-40B4-BE49-F238E27FC236}">
                  <a16:creationId xmlns:a16="http://schemas.microsoft.com/office/drawing/2014/main" id="{6124EF9C-5A0E-47CF-930E-0891A9CE00E2}"/>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10" name="Straight Connector 9">
              <a:extLst>
                <a:ext uri="{FF2B5EF4-FFF2-40B4-BE49-F238E27FC236}">
                  <a16:creationId xmlns:a16="http://schemas.microsoft.com/office/drawing/2014/main" id="{E2FE070A-1828-4756-9EEA-E6441B89732B}"/>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a:extLst>
              <a:ext uri="{FF2B5EF4-FFF2-40B4-BE49-F238E27FC236}">
                <a16:creationId xmlns:a16="http://schemas.microsoft.com/office/drawing/2014/main" id="{5663BDD6-F208-46E4-B445-BCCB48EC0D1A}"/>
              </a:ext>
            </a:extLst>
          </p:cNvPr>
          <p:cNvSpPr>
            <a:spLocks noGrp="1"/>
          </p:cNvSpPr>
          <p:nvPr>
            <p:ph type="dt" sz="half" idx="10"/>
          </p:nvPr>
        </p:nvSpPr>
        <p:spPr/>
        <p:txBody>
          <a:bodyPr/>
          <a:lstStyle>
            <a:lvl1pPr>
              <a:defRPr>
                <a:solidFill>
                  <a:srgbClr val="FFFFFF"/>
                </a:solidFill>
              </a:defRPr>
            </a:lvl1pPr>
            <a:extLst/>
          </a:lstStyle>
          <a:p>
            <a:pPr>
              <a:defRPr/>
            </a:pPr>
            <a:fld id="{0803E856-DA1F-4DCD-96FF-0FB107CAEC96}" type="datetimeFigureOut">
              <a:rPr lang="en-US"/>
              <a:pPr>
                <a:defRPr/>
              </a:pPr>
              <a:t>8/24/2022</a:t>
            </a:fld>
            <a:endParaRPr lang="en-US" dirty="0"/>
          </a:p>
        </p:txBody>
      </p:sp>
      <p:sp>
        <p:nvSpPr>
          <p:cNvPr id="12" name="Footer Placeholder 18">
            <a:extLst>
              <a:ext uri="{FF2B5EF4-FFF2-40B4-BE49-F238E27FC236}">
                <a16:creationId xmlns:a16="http://schemas.microsoft.com/office/drawing/2014/main" id="{E817B90B-5911-4FC5-B3AB-26CD3D4E8D1D}"/>
              </a:ext>
            </a:extLst>
          </p:cNvPr>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a:extLst>
              <a:ext uri="{FF2B5EF4-FFF2-40B4-BE49-F238E27FC236}">
                <a16:creationId xmlns:a16="http://schemas.microsoft.com/office/drawing/2014/main" id="{161760E3-59DE-4963-891F-474F16BC991C}"/>
              </a:ext>
            </a:extLst>
          </p:cNvPr>
          <p:cNvSpPr>
            <a:spLocks noGrp="1"/>
          </p:cNvSpPr>
          <p:nvPr>
            <p:ph type="sldNum" sz="quarter" idx="12"/>
          </p:nvPr>
        </p:nvSpPr>
        <p:spPr/>
        <p:txBody>
          <a:bodyPr/>
          <a:lstStyle>
            <a:lvl1pPr>
              <a:defRPr>
                <a:solidFill>
                  <a:srgbClr val="FFFFFF"/>
                </a:solidFill>
              </a:defRPr>
            </a:lvl1pPr>
          </a:lstStyle>
          <a:p>
            <a:pPr>
              <a:defRPr/>
            </a:pPr>
            <a:fld id="{3A3936A6-1ABF-459E-8966-485663DC7BDB}" type="slidenum">
              <a:rPr lang="en-US" altLang="en-US"/>
              <a:pPr>
                <a:defRPr/>
              </a:pPr>
              <a:t>‹#›</a:t>
            </a:fld>
            <a:endParaRPr lang="en-US" altLang="en-US"/>
          </a:p>
        </p:txBody>
      </p:sp>
    </p:spTree>
    <p:extLst>
      <p:ext uri="{BB962C8B-B14F-4D97-AF65-F5344CB8AC3E}">
        <p14:creationId xmlns:p14="http://schemas.microsoft.com/office/powerpoint/2010/main" val="3504422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6FED1C2F-F9F9-4D41-914C-FC3F5FB20AEA}"/>
              </a:ext>
            </a:extLst>
          </p:cNvPr>
          <p:cNvSpPr>
            <a:spLocks noGrp="1"/>
          </p:cNvSpPr>
          <p:nvPr>
            <p:ph type="dt" sz="half" idx="10"/>
          </p:nvPr>
        </p:nvSpPr>
        <p:spPr/>
        <p:txBody>
          <a:bodyPr/>
          <a:lstStyle>
            <a:lvl1pPr>
              <a:defRPr/>
            </a:lvl1pPr>
          </a:lstStyle>
          <a:p>
            <a:pPr>
              <a:defRPr/>
            </a:pPr>
            <a:fld id="{87120965-3853-48B6-835B-83B60560BC3F}" type="datetimeFigureOut">
              <a:rPr lang="en-US"/>
              <a:pPr>
                <a:defRPr/>
              </a:pPr>
              <a:t>8/24/2022</a:t>
            </a:fld>
            <a:endParaRPr lang="en-US" dirty="0"/>
          </a:p>
        </p:txBody>
      </p:sp>
      <p:sp>
        <p:nvSpPr>
          <p:cNvPr id="5" name="Footer Placeholder 21">
            <a:extLst>
              <a:ext uri="{FF2B5EF4-FFF2-40B4-BE49-F238E27FC236}">
                <a16:creationId xmlns:a16="http://schemas.microsoft.com/office/drawing/2014/main" id="{9B087E5E-298C-4F1E-8DC3-AC2B4D29071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955A86A0-3941-4B29-B14A-5A9BC8CC91EE}"/>
              </a:ext>
            </a:extLst>
          </p:cNvPr>
          <p:cNvSpPr>
            <a:spLocks noGrp="1"/>
          </p:cNvSpPr>
          <p:nvPr>
            <p:ph type="sldNum" sz="quarter" idx="12"/>
          </p:nvPr>
        </p:nvSpPr>
        <p:spPr/>
        <p:txBody>
          <a:bodyPr/>
          <a:lstStyle>
            <a:lvl1pPr>
              <a:defRPr/>
            </a:lvl1pPr>
          </a:lstStyle>
          <a:p>
            <a:pPr>
              <a:defRPr/>
            </a:pPr>
            <a:fld id="{ECDBF556-8916-4938-8336-7B1653F89C52}" type="slidenum">
              <a:rPr lang="en-US" altLang="en-US"/>
              <a:pPr>
                <a:defRPr/>
              </a:pPr>
              <a:t>‹#›</a:t>
            </a:fld>
            <a:endParaRPr lang="en-US" altLang="en-US"/>
          </a:p>
        </p:txBody>
      </p:sp>
    </p:spTree>
    <p:extLst>
      <p:ext uri="{BB962C8B-B14F-4D97-AF65-F5344CB8AC3E}">
        <p14:creationId xmlns:p14="http://schemas.microsoft.com/office/powerpoint/2010/main" val="3561769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31CF0F12-0132-4868-A699-BE8B078F06DA}"/>
              </a:ext>
            </a:extLst>
          </p:cNvPr>
          <p:cNvSpPr>
            <a:spLocks noGrp="1"/>
          </p:cNvSpPr>
          <p:nvPr>
            <p:ph type="dt" sz="half" idx="10"/>
          </p:nvPr>
        </p:nvSpPr>
        <p:spPr/>
        <p:txBody>
          <a:bodyPr/>
          <a:lstStyle>
            <a:lvl1pPr>
              <a:defRPr/>
            </a:lvl1pPr>
          </a:lstStyle>
          <a:p>
            <a:pPr>
              <a:defRPr/>
            </a:pPr>
            <a:fld id="{8AE3923B-0373-4B8A-8388-589DD614FFA2}" type="datetimeFigureOut">
              <a:rPr lang="en-US"/>
              <a:pPr>
                <a:defRPr/>
              </a:pPr>
              <a:t>8/24/2022</a:t>
            </a:fld>
            <a:endParaRPr lang="en-US" dirty="0"/>
          </a:p>
        </p:txBody>
      </p:sp>
      <p:sp>
        <p:nvSpPr>
          <p:cNvPr id="5" name="Footer Placeholder 21">
            <a:extLst>
              <a:ext uri="{FF2B5EF4-FFF2-40B4-BE49-F238E27FC236}">
                <a16:creationId xmlns:a16="http://schemas.microsoft.com/office/drawing/2014/main" id="{1DC2D006-ED41-42ED-BF7D-E178221A8CB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1DA14F36-53D7-46C5-B634-993EAA346C95}"/>
              </a:ext>
            </a:extLst>
          </p:cNvPr>
          <p:cNvSpPr>
            <a:spLocks noGrp="1"/>
          </p:cNvSpPr>
          <p:nvPr>
            <p:ph type="sldNum" sz="quarter" idx="12"/>
          </p:nvPr>
        </p:nvSpPr>
        <p:spPr/>
        <p:txBody>
          <a:bodyPr/>
          <a:lstStyle>
            <a:lvl1pPr>
              <a:defRPr/>
            </a:lvl1pPr>
          </a:lstStyle>
          <a:p>
            <a:pPr>
              <a:defRPr/>
            </a:pPr>
            <a:fld id="{8FB63C41-5A5E-4E68-80CA-3C192289D844}" type="slidenum">
              <a:rPr lang="en-US" altLang="en-US"/>
              <a:pPr>
                <a:defRPr/>
              </a:pPr>
              <a:t>‹#›</a:t>
            </a:fld>
            <a:endParaRPr lang="en-US" altLang="en-US"/>
          </a:p>
        </p:txBody>
      </p:sp>
    </p:spTree>
    <p:extLst>
      <p:ext uri="{BB962C8B-B14F-4D97-AF65-F5344CB8AC3E}">
        <p14:creationId xmlns:p14="http://schemas.microsoft.com/office/powerpoint/2010/main" val="309119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1D11CDE3-68BF-40BD-B1F5-2C5FCDF275AA}"/>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4BB0D906-5FE7-456A-B4C8-27F6D0FBA974}"/>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C486EEAD-1760-41FF-B1DC-DC71E8A7047F}"/>
              </a:ext>
            </a:extLst>
          </p:cNvPr>
          <p:cNvSpPr>
            <a:spLocks noGrp="1" noChangeArrowheads="1"/>
          </p:cNvSpPr>
          <p:nvPr>
            <p:ph type="sldNum" sz="quarter" idx="12"/>
          </p:nvPr>
        </p:nvSpPr>
        <p:spPr/>
        <p:txBody>
          <a:bodyPr/>
          <a:lstStyle>
            <a:lvl1pPr>
              <a:defRPr/>
            </a:lvl1pPr>
          </a:lstStyle>
          <a:p>
            <a:pPr>
              <a:defRPr/>
            </a:pPr>
            <a:fld id="{8532AC39-3900-4302-9F46-FA3C91D06B1B}" type="slidenum">
              <a:rPr lang="en-US" altLang="en-US"/>
              <a:pPr>
                <a:defRPr/>
              </a:pPr>
              <a:t>‹#›</a:t>
            </a:fld>
            <a:endParaRPr lang="en-US" altLang="en-US"/>
          </a:p>
        </p:txBody>
      </p:sp>
    </p:spTree>
    <p:extLst>
      <p:ext uri="{BB962C8B-B14F-4D97-AF65-F5344CB8AC3E}">
        <p14:creationId xmlns:p14="http://schemas.microsoft.com/office/powerpoint/2010/main" val="4287207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a:extLst>
              <a:ext uri="{FF2B5EF4-FFF2-40B4-BE49-F238E27FC236}">
                <a16:creationId xmlns:a16="http://schemas.microsoft.com/office/drawing/2014/main" id="{6C8A5520-DDCD-44FB-987D-C7B20C487F70}"/>
              </a:ext>
            </a:extLst>
          </p:cNvPr>
          <p:cNvSpPr>
            <a:spLocks noGrp="1"/>
          </p:cNvSpPr>
          <p:nvPr>
            <p:ph type="dt" sz="half" idx="10"/>
          </p:nvPr>
        </p:nvSpPr>
        <p:spPr/>
        <p:txBody>
          <a:bodyPr/>
          <a:lstStyle>
            <a:lvl1pPr>
              <a:defRPr/>
            </a:lvl1pPr>
          </a:lstStyle>
          <a:p>
            <a:pPr>
              <a:defRPr/>
            </a:pPr>
            <a:fld id="{2AC013C5-CA02-463B-90BC-4721F97DD717}" type="datetimeFigureOut">
              <a:rPr lang="en-US"/>
              <a:pPr>
                <a:defRPr/>
              </a:pPr>
              <a:t>8/24/2022</a:t>
            </a:fld>
            <a:endParaRPr lang="en-US" dirty="0"/>
          </a:p>
        </p:txBody>
      </p:sp>
      <p:sp>
        <p:nvSpPr>
          <p:cNvPr id="5" name="Footer Placeholder 21">
            <a:extLst>
              <a:ext uri="{FF2B5EF4-FFF2-40B4-BE49-F238E27FC236}">
                <a16:creationId xmlns:a16="http://schemas.microsoft.com/office/drawing/2014/main" id="{AC645F51-B6FB-471F-AE77-0F2F4F38921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AD662A16-EE1E-4142-8CD8-65B744195DCC}"/>
              </a:ext>
            </a:extLst>
          </p:cNvPr>
          <p:cNvSpPr>
            <a:spLocks noGrp="1"/>
          </p:cNvSpPr>
          <p:nvPr>
            <p:ph type="sldNum" sz="quarter" idx="12"/>
          </p:nvPr>
        </p:nvSpPr>
        <p:spPr/>
        <p:txBody>
          <a:bodyPr/>
          <a:lstStyle>
            <a:lvl1pPr>
              <a:defRPr/>
            </a:lvl1pPr>
          </a:lstStyle>
          <a:p>
            <a:pPr>
              <a:defRPr/>
            </a:pPr>
            <a:fld id="{11E9B1AC-9EA7-48DE-AE02-28B25655D99A}" type="slidenum">
              <a:rPr lang="en-US" altLang="en-US"/>
              <a:pPr>
                <a:defRPr/>
              </a:pPr>
              <a:t>‹#›</a:t>
            </a:fld>
            <a:endParaRPr lang="en-US" altLang="en-US"/>
          </a:p>
        </p:txBody>
      </p:sp>
    </p:spTree>
    <p:extLst>
      <p:ext uri="{BB962C8B-B14F-4D97-AF65-F5344CB8AC3E}">
        <p14:creationId xmlns:p14="http://schemas.microsoft.com/office/powerpoint/2010/main" val="4033045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10">
            <a:extLst>
              <a:ext uri="{FF2B5EF4-FFF2-40B4-BE49-F238E27FC236}">
                <a16:creationId xmlns:a16="http://schemas.microsoft.com/office/drawing/2014/main" id="{1318906C-1935-4EEB-864D-A0B974743DEB}"/>
              </a:ext>
            </a:extLst>
          </p:cNvPr>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5" name="Chevron 11">
            <a:extLst>
              <a:ext uri="{FF2B5EF4-FFF2-40B4-BE49-F238E27FC236}">
                <a16:creationId xmlns:a16="http://schemas.microsoft.com/office/drawing/2014/main" id="{0ED35B12-1DF7-4E65-8CC9-2E156FCD07C4}"/>
              </a:ext>
            </a:extLst>
          </p:cNvPr>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a:extLst>
              <a:ext uri="{FF2B5EF4-FFF2-40B4-BE49-F238E27FC236}">
                <a16:creationId xmlns:a16="http://schemas.microsoft.com/office/drawing/2014/main" id="{86BB9F41-0BAB-414D-B09A-3A50C192B193}"/>
              </a:ext>
            </a:extLst>
          </p:cNvPr>
          <p:cNvSpPr>
            <a:spLocks noGrp="1"/>
          </p:cNvSpPr>
          <p:nvPr>
            <p:ph type="dt" sz="half" idx="10"/>
          </p:nvPr>
        </p:nvSpPr>
        <p:spPr/>
        <p:txBody>
          <a:bodyPr/>
          <a:lstStyle>
            <a:lvl1pPr>
              <a:defRPr/>
            </a:lvl1pPr>
            <a:extLst/>
          </a:lstStyle>
          <a:p>
            <a:pPr>
              <a:defRPr/>
            </a:pPr>
            <a:fld id="{21FFA602-C68B-4FC2-A1DD-1DC42EC22F6C}" type="datetimeFigureOut">
              <a:rPr lang="en-US"/>
              <a:pPr>
                <a:defRPr/>
              </a:pPr>
              <a:t>8/24/2022</a:t>
            </a:fld>
            <a:endParaRPr lang="en-US" dirty="0"/>
          </a:p>
        </p:txBody>
      </p:sp>
      <p:sp>
        <p:nvSpPr>
          <p:cNvPr id="7" name="Footer Placeholder 4">
            <a:extLst>
              <a:ext uri="{FF2B5EF4-FFF2-40B4-BE49-F238E27FC236}">
                <a16:creationId xmlns:a16="http://schemas.microsoft.com/office/drawing/2014/main" id="{60BFA389-13BE-4EED-B0AF-C8A89483B782}"/>
              </a:ext>
            </a:extLst>
          </p:cNvPr>
          <p:cNvSpPr>
            <a:spLocks noGrp="1"/>
          </p:cNvSpPr>
          <p:nvPr>
            <p:ph type="ftr" sz="quarter" idx="11"/>
          </p:nvPr>
        </p:nvSpPr>
        <p:spPr/>
        <p:txBody>
          <a:bodyPr/>
          <a:lstStyle>
            <a:lvl1pPr>
              <a:defRPr/>
            </a:lvl1pPr>
            <a:extLst/>
          </a:lstStyle>
          <a:p>
            <a:pPr>
              <a:defRPr/>
            </a:pPr>
            <a:endParaRPr lang="en-US"/>
          </a:p>
        </p:txBody>
      </p:sp>
      <p:sp>
        <p:nvSpPr>
          <p:cNvPr id="8" name="Slide Number Placeholder 5">
            <a:extLst>
              <a:ext uri="{FF2B5EF4-FFF2-40B4-BE49-F238E27FC236}">
                <a16:creationId xmlns:a16="http://schemas.microsoft.com/office/drawing/2014/main" id="{8FA77065-F81D-43A4-8D9D-68850B2C40EB}"/>
              </a:ext>
            </a:extLst>
          </p:cNvPr>
          <p:cNvSpPr>
            <a:spLocks noGrp="1"/>
          </p:cNvSpPr>
          <p:nvPr>
            <p:ph type="sldNum" sz="quarter" idx="12"/>
          </p:nvPr>
        </p:nvSpPr>
        <p:spPr/>
        <p:txBody>
          <a:bodyPr/>
          <a:lstStyle>
            <a:lvl1pPr>
              <a:defRPr/>
            </a:lvl1pPr>
          </a:lstStyle>
          <a:p>
            <a:pPr>
              <a:defRPr/>
            </a:pPr>
            <a:fld id="{993164FA-6494-4E26-BC30-0938C77F53C4}" type="slidenum">
              <a:rPr lang="en-US" altLang="en-US"/>
              <a:pPr>
                <a:defRPr/>
              </a:pPr>
              <a:t>‹#›</a:t>
            </a:fld>
            <a:endParaRPr lang="en-US" altLang="en-US"/>
          </a:p>
        </p:txBody>
      </p:sp>
    </p:spTree>
    <p:extLst>
      <p:ext uri="{BB962C8B-B14F-4D97-AF65-F5344CB8AC3E}">
        <p14:creationId xmlns:p14="http://schemas.microsoft.com/office/powerpoint/2010/main" val="426907377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a:extLst>
              <a:ext uri="{FF2B5EF4-FFF2-40B4-BE49-F238E27FC236}">
                <a16:creationId xmlns:a16="http://schemas.microsoft.com/office/drawing/2014/main" id="{0C1D5598-5115-4976-A4B6-D12B7EE38DE9}"/>
              </a:ext>
            </a:extLst>
          </p:cNvPr>
          <p:cNvSpPr>
            <a:spLocks noGrp="1"/>
          </p:cNvSpPr>
          <p:nvPr>
            <p:ph type="dt" sz="half" idx="10"/>
          </p:nvPr>
        </p:nvSpPr>
        <p:spPr/>
        <p:txBody>
          <a:bodyPr/>
          <a:lstStyle>
            <a:lvl1pPr>
              <a:defRPr/>
            </a:lvl1pPr>
            <a:extLst/>
          </a:lstStyle>
          <a:p>
            <a:pPr>
              <a:defRPr/>
            </a:pPr>
            <a:fld id="{A7282151-D137-4C52-8977-2B2032B66C36}" type="datetimeFigureOut">
              <a:rPr lang="en-US"/>
              <a:pPr>
                <a:defRPr/>
              </a:pPr>
              <a:t>8/24/2022</a:t>
            </a:fld>
            <a:endParaRPr lang="en-US" dirty="0"/>
          </a:p>
        </p:txBody>
      </p:sp>
      <p:sp>
        <p:nvSpPr>
          <p:cNvPr id="6" name="Footer Placeholder 5">
            <a:extLst>
              <a:ext uri="{FF2B5EF4-FFF2-40B4-BE49-F238E27FC236}">
                <a16:creationId xmlns:a16="http://schemas.microsoft.com/office/drawing/2014/main" id="{210AAD94-7B69-4E5B-BE72-3A3A5ABB46E6}"/>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6">
            <a:extLst>
              <a:ext uri="{FF2B5EF4-FFF2-40B4-BE49-F238E27FC236}">
                <a16:creationId xmlns:a16="http://schemas.microsoft.com/office/drawing/2014/main" id="{9A7A989D-0945-4816-8B0C-9BF47B3891D5}"/>
              </a:ext>
            </a:extLst>
          </p:cNvPr>
          <p:cNvSpPr>
            <a:spLocks noGrp="1"/>
          </p:cNvSpPr>
          <p:nvPr>
            <p:ph type="sldNum" sz="quarter" idx="12"/>
          </p:nvPr>
        </p:nvSpPr>
        <p:spPr/>
        <p:txBody>
          <a:bodyPr/>
          <a:lstStyle>
            <a:lvl1pPr>
              <a:defRPr/>
            </a:lvl1pPr>
          </a:lstStyle>
          <a:p>
            <a:pPr>
              <a:defRPr/>
            </a:pPr>
            <a:fld id="{72D7A227-5891-41D7-BA4B-A0655F20CB26}" type="slidenum">
              <a:rPr lang="en-US" altLang="en-US"/>
              <a:pPr>
                <a:defRPr/>
              </a:pPr>
              <a:t>‹#›</a:t>
            </a:fld>
            <a:endParaRPr lang="en-US" altLang="en-US"/>
          </a:p>
        </p:txBody>
      </p:sp>
    </p:spTree>
    <p:extLst>
      <p:ext uri="{BB962C8B-B14F-4D97-AF65-F5344CB8AC3E}">
        <p14:creationId xmlns:p14="http://schemas.microsoft.com/office/powerpoint/2010/main" val="97262422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FF4E00-369A-4A4C-90BC-FC320A54F1D7}"/>
              </a:ext>
            </a:extLst>
          </p:cNvPr>
          <p:cNvSpPr>
            <a:spLocks noGrp="1"/>
          </p:cNvSpPr>
          <p:nvPr>
            <p:ph type="dt" sz="half" idx="10"/>
          </p:nvPr>
        </p:nvSpPr>
        <p:spPr/>
        <p:txBody>
          <a:bodyPr/>
          <a:lstStyle>
            <a:lvl1pPr>
              <a:defRPr/>
            </a:lvl1pPr>
            <a:extLst/>
          </a:lstStyle>
          <a:p>
            <a:pPr>
              <a:defRPr/>
            </a:pPr>
            <a:fld id="{D730794F-233C-4A3F-AE3D-540A6B82A97B}" type="datetimeFigureOut">
              <a:rPr lang="en-US"/>
              <a:pPr>
                <a:defRPr/>
              </a:pPr>
              <a:t>8/24/2022</a:t>
            </a:fld>
            <a:endParaRPr lang="en-US" dirty="0"/>
          </a:p>
        </p:txBody>
      </p:sp>
      <p:sp>
        <p:nvSpPr>
          <p:cNvPr id="8" name="Footer Placeholder 7">
            <a:extLst>
              <a:ext uri="{FF2B5EF4-FFF2-40B4-BE49-F238E27FC236}">
                <a16:creationId xmlns:a16="http://schemas.microsoft.com/office/drawing/2014/main" id="{803F5115-647F-4A92-B197-6F85CB5BCEA1}"/>
              </a:ext>
            </a:extLst>
          </p:cNvPr>
          <p:cNvSpPr>
            <a:spLocks noGrp="1"/>
          </p:cNvSpPr>
          <p:nvPr>
            <p:ph type="ftr" sz="quarter" idx="11"/>
          </p:nvPr>
        </p:nvSpPr>
        <p:spPr/>
        <p:txBody>
          <a:bodyPr/>
          <a:lstStyle>
            <a:lvl1pPr>
              <a:defRPr/>
            </a:lvl1pPr>
            <a:extLst/>
          </a:lstStyle>
          <a:p>
            <a:pPr>
              <a:defRPr/>
            </a:pPr>
            <a:endParaRPr lang="en-US"/>
          </a:p>
        </p:txBody>
      </p:sp>
      <p:sp>
        <p:nvSpPr>
          <p:cNvPr id="9" name="Slide Number Placeholder 8">
            <a:extLst>
              <a:ext uri="{FF2B5EF4-FFF2-40B4-BE49-F238E27FC236}">
                <a16:creationId xmlns:a16="http://schemas.microsoft.com/office/drawing/2014/main" id="{07C397EA-1442-424F-9835-E1965B9E52DB}"/>
              </a:ext>
            </a:extLst>
          </p:cNvPr>
          <p:cNvSpPr>
            <a:spLocks noGrp="1"/>
          </p:cNvSpPr>
          <p:nvPr>
            <p:ph type="sldNum" sz="quarter" idx="12"/>
          </p:nvPr>
        </p:nvSpPr>
        <p:spPr/>
        <p:txBody>
          <a:bodyPr/>
          <a:lstStyle>
            <a:lvl1pPr>
              <a:defRPr/>
            </a:lvl1pPr>
          </a:lstStyle>
          <a:p>
            <a:pPr>
              <a:defRPr/>
            </a:pPr>
            <a:fld id="{EAB8A29F-89CB-41DC-9164-34722BA9E8F4}" type="slidenum">
              <a:rPr lang="en-US" altLang="en-US"/>
              <a:pPr>
                <a:defRPr/>
              </a:pPr>
              <a:t>‹#›</a:t>
            </a:fld>
            <a:endParaRPr lang="en-US" altLang="en-US"/>
          </a:p>
        </p:txBody>
      </p:sp>
    </p:spTree>
    <p:extLst>
      <p:ext uri="{BB962C8B-B14F-4D97-AF65-F5344CB8AC3E}">
        <p14:creationId xmlns:p14="http://schemas.microsoft.com/office/powerpoint/2010/main" val="35132506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a:extLst>
              <a:ext uri="{FF2B5EF4-FFF2-40B4-BE49-F238E27FC236}">
                <a16:creationId xmlns:a16="http://schemas.microsoft.com/office/drawing/2014/main" id="{AA1C1A0E-3598-4840-A141-7136A49D6181}"/>
              </a:ext>
            </a:extLst>
          </p:cNvPr>
          <p:cNvSpPr>
            <a:spLocks noGrp="1"/>
          </p:cNvSpPr>
          <p:nvPr>
            <p:ph type="dt" sz="half" idx="10"/>
          </p:nvPr>
        </p:nvSpPr>
        <p:spPr/>
        <p:txBody>
          <a:bodyPr/>
          <a:lstStyle>
            <a:lvl1pPr>
              <a:defRPr/>
            </a:lvl1pPr>
            <a:extLst/>
          </a:lstStyle>
          <a:p>
            <a:pPr>
              <a:defRPr/>
            </a:pPr>
            <a:fld id="{9503F30E-9B49-43B9-B224-40A051298D33}" type="datetimeFigureOut">
              <a:rPr lang="en-US"/>
              <a:pPr>
                <a:defRPr/>
              </a:pPr>
              <a:t>8/24/2022</a:t>
            </a:fld>
            <a:endParaRPr lang="en-US" dirty="0"/>
          </a:p>
        </p:txBody>
      </p:sp>
      <p:sp>
        <p:nvSpPr>
          <p:cNvPr id="4" name="Footer Placeholder 3">
            <a:extLst>
              <a:ext uri="{FF2B5EF4-FFF2-40B4-BE49-F238E27FC236}">
                <a16:creationId xmlns:a16="http://schemas.microsoft.com/office/drawing/2014/main" id="{9D22FAA3-D9EE-471A-906A-D46679B6D419}"/>
              </a:ext>
            </a:extLst>
          </p:cNvPr>
          <p:cNvSpPr>
            <a:spLocks noGrp="1"/>
          </p:cNvSpPr>
          <p:nvPr>
            <p:ph type="ftr" sz="quarter" idx="11"/>
          </p:nvPr>
        </p:nvSpPr>
        <p:spPr/>
        <p:txBody>
          <a:bodyPr/>
          <a:lstStyle>
            <a:lvl1pPr>
              <a:defRPr/>
            </a:lvl1pPr>
            <a:extLst/>
          </a:lstStyle>
          <a:p>
            <a:pPr>
              <a:defRPr/>
            </a:pPr>
            <a:endParaRPr lang="en-US"/>
          </a:p>
        </p:txBody>
      </p:sp>
      <p:sp>
        <p:nvSpPr>
          <p:cNvPr id="5" name="Slide Number Placeholder 4">
            <a:extLst>
              <a:ext uri="{FF2B5EF4-FFF2-40B4-BE49-F238E27FC236}">
                <a16:creationId xmlns:a16="http://schemas.microsoft.com/office/drawing/2014/main" id="{D5C0175C-90D5-458E-A0D6-9FE67F42C294}"/>
              </a:ext>
            </a:extLst>
          </p:cNvPr>
          <p:cNvSpPr>
            <a:spLocks noGrp="1"/>
          </p:cNvSpPr>
          <p:nvPr>
            <p:ph type="sldNum" sz="quarter" idx="12"/>
          </p:nvPr>
        </p:nvSpPr>
        <p:spPr/>
        <p:txBody>
          <a:bodyPr/>
          <a:lstStyle>
            <a:lvl1pPr>
              <a:defRPr/>
            </a:lvl1pPr>
          </a:lstStyle>
          <a:p>
            <a:pPr>
              <a:defRPr/>
            </a:pPr>
            <a:fld id="{A0468B0A-D6A2-4FBC-8E83-ED92518CB895}" type="slidenum">
              <a:rPr lang="en-US" altLang="en-US"/>
              <a:pPr>
                <a:defRPr/>
              </a:pPr>
              <a:t>‹#›</a:t>
            </a:fld>
            <a:endParaRPr lang="en-US" altLang="en-US"/>
          </a:p>
        </p:txBody>
      </p:sp>
    </p:spTree>
    <p:extLst>
      <p:ext uri="{BB962C8B-B14F-4D97-AF65-F5344CB8AC3E}">
        <p14:creationId xmlns:p14="http://schemas.microsoft.com/office/powerpoint/2010/main" val="168887685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6B946A86-B324-48CE-BA5F-B28AA294158C}"/>
              </a:ext>
            </a:extLst>
          </p:cNvPr>
          <p:cNvSpPr>
            <a:spLocks noGrp="1"/>
          </p:cNvSpPr>
          <p:nvPr>
            <p:ph type="dt" sz="half" idx="10"/>
          </p:nvPr>
        </p:nvSpPr>
        <p:spPr/>
        <p:txBody>
          <a:bodyPr/>
          <a:lstStyle>
            <a:lvl1pPr>
              <a:defRPr/>
            </a:lvl1pPr>
          </a:lstStyle>
          <a:p>
            <a:pPr>
              <a:defRPr/>
            </a:pPr>
            <a:fld id="{E4D16C7F-DCBE-4599-A092-D1E421EC18B7}" type="datetimeFigureOut">
              <a:rPr lang="en-US"/>
              <a:pPr>
                <a:defRPr/>
              </a:pPr>
              <a:t>8/24/2022</a:t>
            </a:fld>
            <a:endParaRPr lang="en-US" dirty="0"/>
          </a:p>
        </p:txBody>
      </p:sp>
      <p:sp>
        <p:nvSpPr>
          <p:cNvPr id="3" name="Footer Placeholder 21">
            <a:extLst>
              <a:ext uri="{FF2B5EF4-FFF2-40B4-BE49-F238E27FC236}">
                <a16:creationId xmlns:a16="http://schemas.microsoft.com/office/drawing/2014/main" id="{9252A08C-509A-448E-BD79-5B29B7BC11A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258E3677-8F11-4F52-9F0B-6499FD638B4E}"/>
              </a:ext>
            </a:extLst>
          </p:cNvPr>
          <p:cNvSpPr>
            <a:spLocks noGrp="1"/>
          </p:cNvSpPr>
          <p:nvPr>
            <p:ph type="sldNum" sz="quarter" idx="12"/>
          </p:nvPr>
        </p:nvSpPr>
        <p:spPr/>
        <p:txBody>
          <a:bodyPr/>
          <a:lstStyle>
            <a:lvl1pPr>
              <a:defRPr/>
            </a:lvl1pPr>
          </a:lstStyle>
          <a:p>
            <a:pPr>
              <a:defRPr/>
            </a:pPr>
            <a:fld id="{C4B09BBB-7E66-4FB8-AB73-5E5F039261A9}" type="slidenum">
              <a:rPr lang="en-US" altLang="en-US"/>
              <a:pPr>
                <a:defRPr/>
              </a:pPr>
              <a:t>‹#›</a:t>
            </a:fld>
            <a:endParaRPr lang="en-US" altLang="en-US"/>
          </a:p>
        </p:txBody>
      </p:sp>
    </p:spTree>
    <p:extLst>
      <p:ext uri="{BB962C8B-B14F-4D97-AF65-F5344CB8AC3E}">
        <p14:creationId xmlns:p14="http://schemas.microsoft.com/office/powerpoint/2010/main" val="1060298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10525F-A272-4CA2-87E9-3216C55438E9}"/>
              </a:ext>
            </a:extLst>
          </p:cNvPr>
          <p:cNvSpPr>
            <a:spLocks noGrp="1"/>
          </p:cNvSpPr>
          <p:nvPr>
            <p:ph type="dt" sz="half" idx="10"/>
          </p:nvPr>
        </p:nvSpPr>
        <p:spPr/>
        <p:txBody>
          <a:bodyPr/>
          <a:lstStyle>
            <a:lvl1pPr>
              <a:defRPr/>
            </a:lvl1pPr>
            <a:extLst/>
          </a:lstStyle>
          <a:p>
            <a:pPr>
              <a:defRPr/>
            </a:pPr>
            <a:fld id="{324371EA-D2EB-48C1-9D90-9BBD1FD2DEBF}" type="datetimeFigureOut">
              <a:rPr lang="en-US"/>
              <a:pPr>
                <a:defRPr/>
              </a:pPr>
              <a:t>8/24/2022</a:t>
            </a:fld>
            <a:endParaRPr lang="en-US" dirty="0"/>
          </a:p>
        </p:txBody>
      </p:sp>
      <p:sp>
        <p:nvSpPr>
          <p:cNvPr id="6" name="Footer Placeholder 5">
            <a:extLst>
              <a:ext uri="{FF2B5EF4-FFF2-40B4-BE49-F238E27FC236}">
                <a16:creationId xmlns:a16="http://schemas.microsoft.com/office/drawing/2014/main" id="{D4119AFE-7692-46C6-8EB7-441DB8933598}"/>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6">
            <a:extLst>
              <a:ext uri="{FF2B5EF4-FFF2-40B4-BE49-F238E27FC236}">
                <a16:creationId xmlns:a16="http://schemas.microsoft.com/office/drawing/2014/main" id="{3D2F5823-8ADA-4AB4-BDE1-B5019E2FC7BD}"/>
              </a:ext>
            </a:extLst>
          </p:cNvPr>
          <p:cNvSpPr>
            <a:spLocks noGrp="1"/>
          </p:cNvSpPr>
          <p:nvPr>
            <p:ph type="sldNum" sz="quarter" idx="12"/>
          </p:nvPr>
        </p:nvSpPr>
        <p:spPr/>
        <p:txBody>
          <a:bodyPr/>
          <a:lstStyle>
            <a:lvl1pPr>
              <a:defRPr/>
            </a:lvl1pPr>
          </a:lstStyle>
          <a:p>
            <a:pPr>
              <a:defRPr/>
            </a:pPr>
            <a:fld id="{BED1348A-E23D-46F1-AB83-304DD4610720}" type="slidenum">
              <a:rPr lang="en-US" altLang="en-US"/>
              <a:pPr>
                <a:defRPr/>
              </a:pPr>
              <a:t>‹#›</a:t>
            </a:fld>
            <a:endParaRPr lang="en-US" altLang="en-US"/>
          </a:p>
        </p:txBody>
      </p:sp>
    </p:spTree>
    <p:extLst>
      <p:ext uri="{BB962C8B-B14F-4D97-AF65-F5344CB8AC3E}">
        <p14:creationId xmlns:p14="http://schemas.microsoft.com/office/powerpoint/2010/main" val="160811030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10">
            <a:extLst>
              <a:ext uri="{FF2B5EF4-FFF2-40B4-BE49-F238E27FC236}">
                <a16:creationId xmlns:a16="http://schemas.microsoft.com/office/drawing/2014/main" id="{D0F3FD2D-98E8-4041-B53B-D6C6C24313E3}"/>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6" name="Freeform 15">
            <a:extLst>
              <a:ext uri="{FF2B5EF4-FFF2-40B4-BE49-F238E27FC236}">
                <a16:creationId xmlns:a16="http://schemas.microsoft.com/office/drawing/2014/main" id="{19242B36-55E5-4CD3-BB81-965AC0C43646}"/>
              </a:ext>
            </a:extLst>
          </p:cNvPr>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a:extLst>
              <a:ext uri="{FF2B5EF4-FFF2-40B4-BE49-F238E27FC236}">
                <a16:creationId xmlns:a16="http://schemas.microsoft.com/office/drawing/2014/main" id="{D077BD30-88A1-414F-A61A-DA229C188D31}"/>
              </a:ext>
            </a:extLst>
          </p:cNvPr>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8" name="Straight Connector 7">
            <a:extLst>
              <a:ext uri="{FF2B5EF4-FFF2-40B4-BE49-F238E27FC236}">
                <a16:creationId xmlns:a16="http://schemas.microsoft.com/office/drawing/2014/main" id="{705DF5CB-3687-474A-9BDF-D8E15CCA50E1}"/>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8">
            <a:extLst>
              <a:ext uri="{FF2B5EF4-FFF2-40B4-BE49-F238E27FC236}">
                <a16:creationId xmlns:a16="http://schemas.microsoft.com/office/drawing/2014/main" id="{308D2C84-091A-4207-B062-B65F9E058E61}"/>
              </a:ext>
            </a:extLst>
          </p:cNvPr>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10" name="Chevron 19">
            <a:extLst>
              <a:ext uri="{FF2B5EF4-FFF2-40B4-BE49-F238E27FC236}">
                <a16:creationId xmlns:a16="http://schemas.microsoft.com/office/drawing/2014/main" id="{A0A9CC51-8DFA-401D-A329-E0237F4C9E77}"/>
              </a:ext>
            </a:extLst>
          </p:cNvPr>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a:extLst>
              <a:ext uri="{FF2B5EF4-FFF2-40B4-BE49-F238E27FC236}">
                <a16:creationId xmlns:a16="http://schemas.microsoft.com/office/drawing/2014/main" id="{2CC900F1-9AD5-4227-BA52-991FC400FB14}"/>
              </a:ext>
            </a:extLst>
          </p:cNvPr>
          <p:cNvSpPr>
            <a:spLocks noGrp="1"/>
          </p:cNvSpPr>
          <p:nvPr>
            <p:ph type="dt" sz="half" idx="10"/>
          </p:nvPr>
        </p:nvSpPr>
        <p:spPr/>
        <p:txBody>
          <a:bodyPr/>
          <a:lstStyle>
            <a:lvl1pPr>
              <a:defRPr>
                <a:solidFill>
                  <a:schemeClr val="tx1"/>
                </a:solidFill>
              </a:defRPr>
            </a:lvl1pPr>
            <a:extLst/>
          </a:lstStyle>
          <a:p>
            <a:pPr>
              <a:defRPr/>
            </a:pPr>
            <a:fld id="{6367B89C-46DA-4A57-896D-59B64C05353E}" type="datetimeFigureOut">
              <a:rPr lang="en-US"/>
              <a:pPr>
                <a:defRPr/>
              </a:pPr>
              <a:t>8/24/2022</a:t>
            </a:fld>
            <a:endParaRPr lang="en-US" dirty="0"/>
          </a:p>
        </p:txBody>
      </p:sp>
      <p:sp>
        <p:nvSpPr>
          <p:cNvPr id="12" name="Footer Placeholder 5">
            <a:extLst>
              <a:ext uri="{FF2B5EF4-FFF2-40B4-BE49-F238E27FC236}">
                <a16:creationId xmlns:a16="http://schemas.microsoft.com/office/drawing/2014/main" id="{D99FD9F7-D076-4A2D-A2FC-C3B413F8B3C5}"/>
              </a:ext>
            </a:extLst>
          </p:cNvPr>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a:extLst>
              <a:ext uri="{FF2B5EF4-FFF2-40B4-BE49-F238E27FC236}">
                <a16:creationId xmlns:a16="http://schemas.microsoft.com/office/drawing/2014/main" id="{A985693D-1428-4C33-854C-ED274D2427F3}"/>
              </a:ext>
            </a:extLst>
          </p:cNvPr>
          <p:cNvSpPr>
            <a:spLocks noGrp="1"/>
          </p:cNvSpPr>
          <p:nvPr>
            <p:ph type="sldNum" sz="quarter" idx="12"/>
          </p:nvPr>
        </p:nvSpPr>
        <p:spPr/>
        <p:txBody>
          <a:bodyPr/>
          <a:lstStyle>
            <a:lvl1pPr>
              <a:defRPr/>
            </a:lvl1pPr>
          </a:lstStyle>
          <a:p>
            <a:pPr>
              <a:defRPr/>
            </a:pPr>
            <a:fld id="{D3737FB8-7B67-4D31-9B5D-7F91C02E024B}" type="slidenum">
              <a:rPr lang="en-US" altLang="en-US"/>
              <a:pPr>
                <a:defRPr/>
              </a:pPr>
              <a:t>‹#›</a:t>
            </a:fld>
            <a:endParaRPr lang="en-US" altLang="en-US"/>
          </a:p>
        </p:txBody>
      </p:sp>
    </p:spTree>
    <p:extLst>
      <p:ext uri="{BB962C8B-B14F-4D97-AF65-F5344CB8AC3E}">
        <p14:creationId xmlns:p14="http://schemas.microsoft.com/office/powerpoint/2010/main" val="161581132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53D75975-097C-46E4-91D1-2C95B94E843D}"/>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027" name="Freeform 11">
            <a:extLst>
              <a:ext uri="{FF2B5EF4-FFF2-40B4-BE49-F238E27FC236}">
                <a16:creationId xmlns:a16="http://schemas.microsoft.com/office/drawing/2014/main" id="{5866E05A-01DA-4A52-87BA-6C793CFFE903}"/>
              </a:ext>
            </a:extLst>
          </p:cNvPr>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a:extLst>
              <a:ext uri="{FF2B5EF4-FFF2-40B4-BE49-F238E27FC236}">
                <a16:creationId xmlns:a16="http://schemas.microsoft.com/office/drawing/2014/main" id="{F37A066B-E50A-4406-ACE6-8742F79A3EFC}"/>
              </a:ext>
            </a:extLst>
          </p:cNvPr>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15" name="Straight Connector 14">
            <a:extLst>
              <a:ext uri="{FF2B5EF4-FFF2-40B4-BE49-F238E27FC236}">
                <a16:creationId xmlns:a16="http://schemas.microsoft.com/office/drawing/2014/main" id="{58CA97BF-7338-4A28-AA82-98E1E96ED8BA}"/>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a:extLst>
              <a:ext uri="{FF2B5EF4-FFF2-40B4-BE49-F238E27FC236}">
                <a16:creationId xmlns:a16="http://schemas.microsoft.com/office/drawing/2014/main" id="{779F4412-E5B1-4E82-8FCF-AE8CF06008B2}"/>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a:extLst>
              <a:ext uri="{FF2B5EF4-FFF2-40B4-BE49-F238E27FC236}">
                <a16:creationId xmlns:a16="http://schemas.microsoft.com/office/drawing/2014/main" id="{120BEE04-5F96-428F-8C14-C07E83E32635}"/>
              </a:ext>
            </a:extLst>
          </p:cNvPr>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C822C46A-1925-48D8-B13C-EA5D2004DEFA}"/>
              </a:ext>
            </a:extLst>
          </p:cNvPr>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latin typeface="Arial" charset="0"/>
              </a:defRPr>
            </a:lvl1pPr>
            <a:extLst/>
          </a:lstStyle>
          <a:p>
            <a:pPr>
              <a:defRPr/>
            </a:pPr>
            <a:fld id="{92E412D3-A9B8-4568-938E-34B257FC4D17}" type="datetimeFigureOut">
              <a:rPr lang="en-US"/>
              <a:pPr>
                <a:defRPr/>
              </a:pPr>
              <a:t>8/24/2022</a:t>
            </a:fld>
            <a:endParaRPr lang="en-US" dirty="0"/>
          </a:p>
        </p:txBody>
      </p:sp>
      <p:sp>
        <p:nvSpPr>
          <p:cNvPr id="22" name="Footer Placeholder 21">
            <a:extLst>
              <a:ext uri="{FF2B5EF4-FFF2-40B4-BE49-F238E27FC236}">
                <a16:creationId xmlns:a16="http://schemas.microsoft.com/office/drawing/2014/main" id="{ECB67F24-6262-4648-81AB-B92E66D55226}"/>
              </a:ext>
            </a:extLst>
          </p:cNvPr>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latin typeface="Arial" charset="0"/>
              </a:defRPr>
            </a:lvl1pPr>
            <a:extLst/>
          </a:lstStyle>
          <a:p>
            <a:pPr>
              <a:defRPr/>
            </a:pPr>
            <a:endParaRPr lang="en-US"/>
          </a:p>
        </p:txBody>
      </p:sp>
      <p:sp>
        <p:nvSpPr>
          <p:cNvPr id="18" name="Slide Number Placeholder 17">
            <a:extLst>
              <a:ext uri="{FF2B5EF4-FFF2-40B4-BE49-F238E27FC236}">
                <a16:creationId xmlns:a16="http://schemas.microsoft.com/office/drawing/2014/main" id="{89FCA0AF-5650-40DA-B67A-45877315565A}"/>
              </a:ext>
            </a:extLst>
          </p:cNvPr>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4139D6B7-28C3-4214-8834-969C29E0B29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30" r:id="rId1"/>
    <p:sldLayoutId id="2147485526" r:id="rId2"/>
    <p:sldLayoutId id="2147485531" r:id="rId3"/>
    <p:sldLayoutId id="2147485532" r:id="rId4"/>
    <p:sldLayoutId id="2147485533" r:id="rId5"/>
    <p:sldLayoutId id="2147485534" r:id="rId6"/>
    <p:sldLayoutId id="2147485527" r:id="rId7"/>
    <p:sldLayoutId id="2147485535" r:id="rId8"/>
    <p:sldLayoutId id="2147485536" r:id="rId9"/>
    <p:sldLayoutId id="2147485528" r:id="rId10"/>
    <p:sldLayoutId id="2147485529" r:id="rId11"/>
    <p:sldLayoutId id="2147485537" r:id="rId12"/>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hyperlink" Target="mailto:williamsl@ecu.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a:extLst>
              <a:ext uri="{FF2B5EF4-FFF2-40B4-BE49-F238E27FC236}">
                <a16:creationId xmlns:a16="http://schemas.microsoft.com/office/drawing/2014/main" id="{8B289E9F-B653-4E78-B4CD-F60140C18CA5}"/>
              </a:ext>
            </a:extLst>
          </p:cNvPr>
          <p:cNvSpPr>
            <a:spLocks noGrp="1"/>
          </p:cNvSpPr>
          <p:nvPr>
            <p:ph type="ctrTitle"/>
          </p:nvPr>
        </p:nvSpPr>
        <p:spPr>
          <a:xfrm>
            <a:off x="685800" y="304800"/>
            <a:ext cx="7772400" cy="2895600"/>
          </a:xfrm>
        </p:spPr>
        <p:txBody>
          <a:bodyPr rtlCol="0">
            <a:noAutofit/>
          </a:bodyPr>
          <a:lstStyle/>
          <a:p>
            <a:pPr marL="484632" algn="ctr" eaLnBrk="1" fontAlgn="auto" hangingPunct="1">
              <a:spcAft>
                <a:spcPts val="0"/>
              </a:spcAft>
              <a:defRPr/>
            </a:pPr>
            <a:r>
              <a:rPr lang="en-US" dirty="0">
                <a:effectLst>
                  <a:outerShdw blurRad="38100" dist="38100" dir="2700000" algn="tl">
                    <a:srgbClr val="000000">
                      <a:alpha val="43137"/>
                    </a:srgbClr>
                  </a:outerShdw>
                </a:effectLst>
                <a:latin typeface="Baskerville Old Face" pitchFamily="18" charset="0"/>
              </a:rPr>
              <a:t>Fixed Assets </a:t>
            </a:r>
            <a:br>
              <a:rPr lang="en-US" dirty="0">
                <a:effectLst>
                  <a:outerShdw blurRad="38100" dist="38100" dir="2700000" algn="tl">
                    <a:srgbClr val="000000">
                      <a:alpha val="43137"/>
                    </a:srgbClr>
                  </a:outerShdw>
                </a:effectLst>
                <a:latin typeface="Baskerville Old Face" pitchFamily="18" charset="0"/>
              </a:rPr>
            </a:br>
            <a:endParaRPr lang="en-US" dirty="0">
              <a:effectLst>
                <a:outerShdw blurRad="38100" dist="38100" dir="2700000" algn="tl">
                  <a:srgbClr val="000000">
                    <a:alpha val="43137"/>
                  </a:srgbClr>
                </a:outerShdw>
              </a:effectLst>
              <a:latin typeface="Baskerville Old Face" pitchFamily="18" charset="0"/>
            </a:endParaRPr>
          </a:p>
        </p:txBody>
      </p:sp>
      <p:sp>
        <p:nvSpPr>
          <p:cNvPr id="12291" name="Subtitle 4">
            <a:extLst>
              <a:ext uri="{FF2B5EF4-FFF2-40B4-BE49-F238E27FC236}">
                <a16:creationId xmlns:a16="http://schemas.microsoft.com/office/drawing/2014/main" id="{B3D95DD3-8866-4E23-A79C-05548A3DC914}"/>
              </a:ext>
            </a:extLst>
          </p:cNvPr>
          <p:cNvSpPr>
            <a:spLocks noGrp="1"/>
          </p:cNvSpPr>
          <p:nvPr>
            <p:ph type="subTitle" idx="1"/>
          </p:nvPr>
        </p:nvSpPr>
        <p:spPr>
          <a:xfrm>
            <a:off x="685800" y="4114800"/>
            <a:ext cx="7924800" cy="1524000"/>
          </a:xfrm>
        </p:spPr>
        <p:txBody>
          <a:bodyPr/>
          <a:lstStyle/>
          <a:p>
            <a:pPr marR="0" eaLnBrk="1" hangingPunct="1">
              <a:buFont typeface="Arial" panose="020B0604020202020204" pitchFamily="34" charset="0"/>
              <a:buNone/>
            </a:pPr>
            <a:r>
              <a:rPr lang="en-US" altLang="en-US"/>
              <a:t>East Carolina University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a:extLst>
              <a:ext uri="{FF2B5EF4-FFF2-40B4-BE49-F238E27FC236}">
                <a16:creationId xmlns:a16="http://schemas.microsoft.com/office/drawing/2014/main" id="{6BD6CCB7-E582-48D1-89E8-6579C2C6D7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868680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8">
            <a:extLst>
              <a:ext uri="{FF2B5EF4-FFF2-40B4-BE49-F238E27FC236}">
                <a16:creationId xmlns:a16="http://schemas.microsoft.com/office/drawing/2014/main" id="{1F85CF04-DDD8-4FF5-ABC0-465F0CAE99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810000"/>
            <a:ext cx="60198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a:extLst>
              <a:ext uri="{FF2B5EF4-FFF2-40B4-BE49-F238E27FC236}">
                <a16:creationId xmlns:a16="http://schemas.microsoft.com/office/drawing/2014/main" id="{E3518E09-82AB-42A1-BC3C-B220B3C8E37E}"/>
              </a:ext>
            </a:extLst>
          </p:cNvPr>
          <p:cNvSpPr>
            <a:spLocks noGrp="1"/>
          </p:cNvSpPr>
          <p:nvPr>
            <p:ph idx="1"/>
          </p:nvPr>
        </p:nvSpPr>
        <p:spPr>
          <a:xfrm>
            <a:off x="457200" y="1481138"/>
            <a:ext cx="8229600" cy="4614862"/>
          </a:xfrm>
        </p:spPr>
        <p:txBody>
          <a:bodyPr/>
          <a:lstStyle/>
          <a:p>
            <a:pPr>
              <a:buFont typeface="Wingdings" panose="05000000000000000000" pitchFamily="2" charset="2"/>
              <a:buChar char="Ø"/>
            </a:pPr>
            <a:r>
              <a:rPr lang="en-US" altLang="en-US"/>
              <a:t>The ECS form is filled out when one department is transferring a fixed asset to another department.</a:t>
            </a:r>
          </a:p>
          <a:p>
            <a:pPr>
              <a:buFont typeface="Wingdings" panose="05000000000000000000" pitchFamily="2" charset="2"/>
              <a:buChar char="Ø"/>
            </a:pPr>
            <a:r>
              <a:rPr lang="en-US" altLang="en-US"/>
              <a:t>It must be a complete form with all information and signatures to be valid.</a:t>
            </a:r>
          </a:p>
          <a:p>
            <a:pPr>
              <a:buFont typeface="Wingdings" panose="05000000000000000000" pitchFamily="2" charset="2"/>
              <a:buChar char="Ø"/>
            </a:pPr>
            <a:r>
              <a:rPr lang="en-US" altLang="en-US"/>
              <a:t>Keep a copy for your records and submit to FA. </a:t>
            </a:r>
          </a:p>
          <a:p>
            <a:pPr>
              <a:buFont typeface="Wingdings" panose="05000000000000000000" pitchFamily="2" charset="2"/>
              <a:buChar char="Ø"/>
            </a:pPr>
            <a:r>
              <a:rPr lang="en-US" altLang="en-US"/>
              <a:t>If form is not completed by all departments, the inventory stays on the originators FYYF139.</a:t>
            </a:r>
          </a:p>
        </p:txBody>
      </p:sp>
      <p:sp>
        <p:nvSpPr>
          <p:cNvPr id="3" name="Title 2">
            <a:extLst>
              <a:ext uri="{FF2B5EF4-FFF2-40B4-BE49-F238E27FC236}">
                <a16:creationId xmlns:a16="http://schemas.microsoft.com/office/drawing/2014/main" id="{B4821EB5-05FD-4951-9E8B-1E9058AE3ECD}"/>
              </a:ext>
            </a:extLst>
          </p:cNvPr>
          <p:cNvSpPr>
            <a:spLocks noGrp="1"/>
          </p:cNvSpPr>
          <p:nvPr>
            <p:ph type="title"/>
          </p:nvPr>
        </p:nvSpPr>
        <p:spPr/>
        <p:txBody>
          <a:bodyPr>
            <a:normAutofit fontScale="90000"/>
          </a:bodyPr>
          <a:lstStyle/>
          <a:p>
            <a:pPr>
              <a:defRPr/>
            </a:pPr>
            <a:r>
              <a:rPr lang="en-US" dirty="0"/>
              <a:t>Transfers to Another Organization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A1679D25-FF40-4A84-89DC-3A6D2E917B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52400"/>
            <a:ext cx="876300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4">
            <a:extLst>
              <a:ext uri="{FF2B5EF4-FFF2-40B4-BE49-F238E27FC236}">
                <a16:creationId xmlns:a16="http://schemas.microsoft.com/office/drawing/2014/main" id="{5D478A18-0F29-4856-A8BA-5671D3AEC9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3505200"/>
            <a:ext cx="86487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78513-2F92-42C7-BD4E-28E5967B84DE}"/>
              </a:ext>
            </a:extLst>
          </p:cNvPr>
          <p:cNvSpPr>
            <a:spLocks noGrp="1"/>
          </p:cNvSpPr>
          <p:nvPr>
            <p:ph type="title"/>
          </p:nvPr>
        </p:nvSpPr>
        <p:spPr>
          <a:xfrm>
            <a:off x="685800" y="152400"/>
            <a:ext cx="7772400" cy="1143000"/>
          </a:xfrm>
        </p:spPr>
        <p:txBody>
          <a:bodyPr rtlCol="0"/>
          <a:lstStyle/>
          <a:p>
            <a:pPr marL="484632" eaLnBrk="1" fontAlgn="auto" hangingPunct="1">
              <a:spcAft>
                <a:spcPts val="0"/>
              </a:spcAft>
              <a:defRPr/>
            </a:pPr>
            <a:r>
              <a:rPr lang="en-US" i="1" dirty="0">
                <a:effectLst>
                  <a:outerShdw blurRad="38100" dist="38100" dir="2700000" algn="tl">
                    <a:srgbClr val="000000">
                      <a:alpha val="43137"/>
                    </a:srgbClr>
                  </a:outerShdw>
                </a:effectLst>
              </a:rPr>
              <a:t>Trade-In of Equipment</a:t>
            </a:r>
            <a:r>
              <a:rPr lang="en-US" dirty="0">
                <a:solidFill>
                  <a:schemeClr val="accent1">
                    <a:tint val="83000"/>
                    <a:satMod val="150000"/>
                  </a:schemeClr>
                </a:solidFill>
              </a:rPr>
              <a:t>	</a:t>
            </a:r>
          </a:p>
        </p:txBody>
      </p:sp>
      <p:sp>
        <p:nvSpPr>
          <p:cNvPr id="29699" name="Text Placeholder 3">
            <a:extLst>
              <a:ext uri="{FF2B5EF4-FFF2-40B4-BE49-F238E27FC236}">
                <a16:creationId xmlns:a16="http://schemas.microsoft.com/office/drawing/2014/main" id="{2BA890EB-42DF-41DC-BF26-F0CDF06B82F0}"/>
              </a:ext>
            </a:extLst>
          </p:cNvPr>
          <p:cNvSpPr>
            <a:spLocks noGrp="1"/>
          </p:cNvSpPr>
          <p:nvPr>
            <p:ph type="body" sz="half" idx="1"/>
          </p:nvPr>
        </p:nvSpPr>
        <p:spPr>
          <a:xfrm>
            <a:off x="685800" y="990600"/>
            <a:ext cx="7391400" cy="5715000"/>
          </a:xfrm>
        </p:spPr>
        <p:txBody>
          <a:bodyPr rtlCol="0">
            <a:normAutofit/>
          </a:bodyPr>
          <a:lstStyle/>
          <a:p>
            <a:pPr marL="406908" indent="-342900" eaLnBrk="1" fontAlgn="auto" hangingPunct="1">
              <a:lnSpc>
                <a:spcPct val="80000"/>
              </a:lnSpc>
              <a:spcAft>
                <a:spcPts val="0"/>
              </a:spcAft>
              <a:buClr>
                <a:schemeClr val="bg2">
                  <a:lumMod val="50000"/>
                </a:schemeClr>
              </a:buClr>
              <a:buFont typeface="Wingdings" panose="05000000000000000000" pitchFamily="2" charset="2"/>
              <a:buChar char="Ø"/>
              <a:defRPr/>
            </a:pPr>
            <a:r>
              <a:rPr lang="en-US" sz="2400" dirty="0">
                <a:solidFill>
                  <a:schemeClr val="tx1">
                    <a:lumMod val="85000"/>
                    <a:lumOff val="15000"/>
                  </a:schemeClr>
                </a:solidFill>
                <a:latin typeface="Calibri" pitchFamily="34" charset="0"/>
              </a:rPr>
              <a:t>Used equipment can be offered as a trade-in allowance when soliciting bids or on small purchases.</a:t>
            </a:r>
          </a:p>
          <a:p>
            <a:pPr marL="448056" indent="-384048" eaLnBrk="1" fontAlgn="auto" hangingPunct="1">
              <a:lnSpc>
                <a:spcPct val="80000"/>
              </a:lnSpc>
              <a:spcAft>
                <a:spcPts val="0"/>
              </a:spcAft>
              <a:buClr>
                <a:schemeClr val="bg2">
                  <a:lumMod val="50000"/>
                </a:schemeClr>
              </a:buClr>
              <a:buFont typeface="Wingdings" pitchFamily="2" charset="2"/>
              <a:buChar char="Ø"/>
              <a:defRPr/>
            </a:pPr>
            <a:r>
              <a:rPr lang="en-US" sz="2400" dirty="0">
                <a:solidFill>
                  <a:schemeClr val="tx1">
                    <a:lumMod val="85000"/>
                    <a:lumOff val="15000"/>
                  </a:schemeClr>
                </a:solidFill>
                <a:latin typeface="Calibri" pitchFamily="34" charset="0"/>
              </a:rPr>
              <a:t>Trade-in must be </a:t>
            </a:r>
            <a:r>
              <a:rPr lang="en-US" sz="2400" b="1" u="sng" dirty="0">
                <a:solidFill>
                  <a:srgbClr val="FF0000"/>
                </a:solidFill>
                <a:latin typeface="Calibri" pitchFamily="34" charset="0"/>
              </a:rPr>
              <a:t>pre-approved</a:t>
            </a:r>
            <a:r>
              <a:rPr lang="en-US" sz="2400" dirty="0">
                <a:solidFill>
                  <a:schemeClr val="tx1">
                    <a:lumMod val="85000"/>
                    <a:lumOff val="15000"/>
                  </a:schemeClr>
                </a:solidFill>
                <a:latin typeface="Calibri" pitchFamily="34" charset="0"/>
              </a:rPr>
              <a:t> by State Surplus Property</a:t>
            </a:r>
          </a:p>
          <a:p>
            <a:pPr marL="448056" indent="-384048" eaLnBrk="1" fontAlgn="auto" hangingPunct="1">
              <a:lnSpc>
                <a:spcPct val="80000"/>
              </a:lnSpc>
              <a:spcAft>
                <a:spcPts val="0"/>
              </a:spcAft>
              <a:buClr>
                <a:schemeClr val="bg2">
                  <a:lumMod val="50000"/>
                </a:schemeClr>
              </a:buClr>
              <a:buFont typeface="Wingdings" pitchFamily="2" charset="2"/>
              <a:buChar char="Ø"/>
              <a:defRPr/>
            </a:pPr>
            <a:r>
              <a:rPr lang="en-US" sz="2400" b="1" dirty="0">
                <a:solidFill>
                  <a:schemeClr val="tx1">
                    <a:lumMod val="85000"/>
                    <a:lumOff val="15000"/>
                  </a:schemeClr>
                </a:solidFill>
                <a:latin typeface="Calibri" pitchFamily="34" charset="0"/>
              </a:rPr>
              <a:t>ESC form, with the justification in the other remarks box and the quote </a:t>
            </a:r>
            <a:r>
              <a:rPr lang="en-US" sz="2400" dirty="0">
                <a:solidFill>
                  <a:schemeClr val="tx1">
                    <a:lumMod val="85000"/>
                    <a:lumOff val="15000"/>
                  </a:schemeClr>
                </a:solidFill>
                <a:latin typeface="Calibri" pitchFamily="34" charset="0"/>
              </a:rPr>
              <a:t>is submitted to Fixed Assets to initiate the approval process. When/if approved by NCSSPA you will receive the approval or denial email from FA. Please attach to the requisition when submitted to Materials Management.</a:t>
            </a:r>
          </a:p>
          <a:p>
            <a:pPr marL="448056" indent="-384048" eaLnBrk="1" fontAlgn="auto" hangingPunct="1">
              <a:lnSpc>
                <a:spcPct val="80000"/>
              </a:lnSpc>
              <a:spcAft>
                <a:spcPts val="0"/>
              </a:spcAft>
              <a:buClr>
                <a:schemeClr val="bg2">
                  <a:lumMod val="50000"/>
                </a:schemeClr>
              </a:buClr>
              <a:buFont typeface="Wingdings" pitchFamily="2" charset="2"/>
              <a:buChar char="Ø"/>
              <a:defRPr/>
            </a:pPr>
            <a:r>
              <a:rPr lang="en-US" sz="2400" dirty="0">
                <a:solidFill>
                  <a:schemeClr val="tx1">
                    <a:lumMod val="85000"/>
                    <a:lumOff val="15000"/>
                  </a:schemeClr>
                </a:solidFill>
                <a:latin typeface="Calibri" pitchFamily="34" charset="0"/>
              </a:rPr>
              <a:t>Materials Management needs to know up front that the department has equipment they wish to trade in.</a:t>
            </a:r>
          </a:p>
          <a:p>
            <a:pPr marL="448056" indent="-384048" eaLnBrk="1" fontAlgn="auto" hangingPunct="1">
              <a:lnSpc>
                <a:spcPct val="80000"/>
              </a:lnSpc>
              <a:spcAft>
                <a:spcPts val="0"/>
              </a:spcAft>
              <a:buClr>
                <a:schemeClr val="bg2">
                  <a:lumMod val="50000"/>
                </a:schemeClr>
              </a:buClr>
              <a:buFont typeface="Wingdings" pitchFamily="2" charset="2"/>
              <a:buChar char="Ø"/>
              <a:defRPr/>
            </a:pPr>
            <a:r>
              <a:rPr lang="en-US" sz="2400" dirty="0">
                <a:solidFill>
                  <a:schemeClr val="tx1">
                    <a:lumMod val="85000"/>
                    <a:lumOff val="15000"/>
                  </a:schemeClr>
                </a:solidFill>
                <a:latin typeface="Calibri" pitchFamily="34" charset="0"/>
              </a:rPr>
              <a:t>The correct account code needs to be used, taking into account the total cost of the item, including the trade-value.</a:t>
            </a:r>
          </a:p>
          <a:p>
            <a:pPr marL="448056" indent="-384048" eaLnBrk="1" fontAlgn="auto" hangingPunct="1">
              <a:lnSpc>
                <a:spcPct val="80000"/>
              </a:lnSpc>
              <a:spcAft>
                <a:spcPts val="0"/>
              </a:spcAft>
              <a:buClr>
                <a:schemeClr val="bg2">
                  <a:lumMod val="50000"/>
                </a:schemeClr>
              </a:buClr>
              <a:buFont typeface="Wingdings" pitchFamily="2" charset="2"/>
              <a:buChar char="Ø"/>
              <a:defRPr/>
            </a:pPr>
            <a:r>
              <a:rPr lang="en-US" sz="2400" dirty="0">
                <a:solidFill>
                  <a:schemeClr val="tx1">
                    <a:lumMod val="85000"/>
                    <a:lumOff val="15000"/>
                  </a:schemeClr>
                </a:solidFill>
                <a:latin typeface="Calibri" pitchFamily="34" charset="0"/>
              </a:rPr>
              <a:t>The equipment cannot be released or transferred to the vendor until approved by State Surplus and properly documented by Fixed Assets.</a:t>
            </a:r>
          </a:p>
          <a:p>
            <a:pPr marL="448056" indent="-384048" eaLnBrk="1" fontAlgn="auto" hangingPunct="1">
              <a:spcAft>
                <a:spcPts val="0"/>
              </a:spcAft>
              <a:buClr>
                <a:schemeClr val="accent3"/>
              </a:buClr>
              <a:buFont typeface="Wingdings 2"/>
              <a:buChar char=""/>
              <a:defRPr/>
            </a:pPr>
            <a:endParaRPr lang="en-US" sz="2400" dirty="0">
              <a:solidFill>
                <a:schemeClr val="tx1">
                  <a:lumMod val="85000"/>
                  <a:lumOff val="1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a:extLst>
              <a:ext uri="{FF2B5EF4-FFF2-40B4-BE49-F238E27FC236}">
                <a16:creationId xmlns:a16="http://schemas.microsoft.com/office/drawing/2014/main" id="{5EBAE3EA-E4CF-4AE1-B787-BB1AA1C3F4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763000"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4">
            <a:extLst>
              <a:ext uri="{FF2B5EF4-FFF2-40B4-BE49-F238E27FC236}">
                <a16:creationId xmlns:a16="http://schemas.microsoft.com/office/drawing/2014/main" id="{AFDBCBF4-7A30-4126-9543-688AB2F935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810000"/>
            <a:ext cx="6553200"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A4BEE1-D415-48EC-9608-D2A294CA8D94}"/>
              </a:ext>
            </a:extLst>
          </p:cNvPr>
          <p:cNvSpPr>
            <a:spLocks noGrp="1"/>
          </p:cNvSpPr>
          <p:nvPr>
            <p:ph idx="1"/>
          </p:nvPr>
        </p:nvSpPr>
        <p:spPr>
          <a:xfrm>
            <a:off x="457200" y="1828800"/>
            <a:ext cx="8229600" cy="3124200"/>
          </a:xfrm>
        </p:spPr>
        <p:txBody>
          <a:bodyPr/>
          <a:lstStyle/>
          <a:p>
            <a:pPr>
              <a:defRPr/>
            </a:pPr>
            <a:r>
              <a:rPr lang="en-US" dirty="0">
                <a:solidFill>
                  <a:schemeClr val="tx1">
                    <a:lumMod val="85000"/>
                    <a:lumOff val="15000"/>
                  </a:schemeClr>
                </a:solidFill>
              </a:rPr>
              <a:t>Permission for removal of University-owned property may be granted </a:t>
            </a:r>
            <a:r>
              <a:rPr lang="en-US" u="sng" dirty="0">
                <a:solidFill>
                  <a:schemeClr val="tx1">
                    <a:lumMod val="85000"/>
                    <a:lumOff val="15000"/>
                  </a:schemeClr>
                </a:solidFill>
              </a:rPr>
              <a:t>only</a:t>
            </a:r>
            <a:r>
              <a:rPr lang="en-US" dirty="0">
                <a:solidFill>
                  <a:schemeClr val="tx1">
                    <a:lumMod val="85000"/>
                    <a:lumOff val="15000"/>
                  </a:schemeClr>
                </a:solidFill>
              </a:rPr>
              <a:t> for University business and not for personal use</a:t>
            </a:r>
          </a:p>
          <a:p>
            <a:pPr>
              <a:defRPr/>
            </a:pPr>
            <a:r>
              <a:rPr lang="en-US" sz="2800" dirty="0">
                <a:solidFill>
                  <a:schemeClr val="tx1">
                    <a:lumMod val="85000"/>
                    <a:lumOff val="15000"/>
                  </a:schemeClr>
                </a:solidFill>
              </a:rPr>
              <a:t>If property is to be off campus for a week or more, this form must be sent to the Fixed Assets Office for tracking</a:t>
            </a:r>
          </a:p>
          <a:p>
            <a:pPr>
              <a:defRPr/>
            </a:pPr>
            <a:endParaRPr lang="en-US" dirty="0"/>
          </a:p>
        </p:txBody>
      </p:sp>
      <p:sp>
        <p:nvSpPr>
          <p:cNvPr id="3" name="Title 2">
            <a:extLst>
              <a:ext uri="{FF2B5EF4-FFF2-40B4-BE49-F238E27FC236}">
                <a16:creationId xmlns:a16="http://schemas.microsoft.com/office/drawing/2014/main" id="{1C8F3322-BD9E-43D7-BC18-5A4700111D4B}"/>
              </a:ext>
            </a:extLst>
          </p:cNvPr>
          <p:cNvSpPr>
            <a:spLocks noGrp="1"/>
          </p:cNvSpPr>
          <p:nvPr>
            <p:ph type="title"/>
          </p:nvPr>
        </p:nvSpPr>
        <p:spPr/>
        <p:txBody>
          <a:bodyPr/>
          <a:lstStyle/>
          <a:p>
            <a:pPr algn="ctr">
              <a:defRPr/>
            </a:pPr>
            <a:r>
              <a:rPr lang="en-US" altLang="en-US" i="1" dirty="0"/>
              <a:t>Equipment Taken Off-Site</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A479FBCF-956F-48DA-8988-19587C46B9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67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4">
            <a:extLst>
              <a:ext uri="{FF2B5EF4-FFF2-40B4-BE49-F238E27FC236}">
                <a16:creationId xmlns:a16="http://schemas.microsoft.com/office/drawing/2014/main" id="{20DB0054-095D-404B-9121-19AC1E18A1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3962400"/>
            <a:ext cx="9144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a:extLst>
              <a:ext uri="{FF2B5EF4-FFF2-40B4-BE49-F238E27FC236}">
                <a16:creationId xmlns:a16="http://schemas.microsoft.com/office/drawing/2014/main" id="{03BEBCAA-724C-4EE7-84B7-D8B8C6997759}"/>
              </a:ext>
            </a:extLst>
          </p:cNvPr>
          <p:cNvSpPr>
            <a:spLocks noGrp="1"/>
          </p:cNvSpPr>
          <p:nvPr>
            <p:ph idx="1"/>
          </p:nvPr>
        </p:nvSpPr>
        <p:spPr>
          <a:xfrm>
            <a:off x="457200" y="2133600"/>
            <a:ext cx="8229600" cy="3873500"/>
          </a:xfrm>
        </p:spPr>
        <p:txBody>
          <a:bodyPr/>
          <a:lstStyle/>
          <a:p>
            <a:pPr marL="107950" indent="0">
              <a:buFont typeface="Wingdings 3" panose="05040102010807070707" pitchFamily="18" charset="2"/>
              <a:buNone/>
            </a:pPr>
            <a:r>
              <a:rPr lang="en-US" altLang="en-US">
                <a:solidFill>
                  <a:srgbClr val="262626"/>
                </a:solidFill>
              </a:rPr>
              <a:t>This form will be used for EDP checked out on an annual basis. </a:t>
            </a:r>
          </a:p>
          <a:p>
            <a:pPr marL="822325" lvl="1" indent="-246063" eaLnBrk="1" hangingPunct="1">
              <a:buClr>
                <a:srgbClr val="2DA2BF"/>
              </a:buClr>
              <a:buFont typeface="Wingdings" panose="05000000000000000000" pitchFamily="2" charset="2"/>
              <a:buChar char="Ø"/>
            </a:pPr>
            <a:r>
              <a:rPr lang="en-US" altLang="en-US" sz="2000">
                <a:solidFill>
                  <a:srgbClr val="262626"/>
                </a:solidFill>
              </a:rPr>
              <a:t>This form must be updated during the annual inventory. </a:t>
            </a:r>
          </a:p>
          <a:p>
            <a:pPr marL="822325" lvl="1" indent="-246063" eaLnBrk="1" hangingPunct="1">
              <a:buClr>
                <a:srgbClr val="2DA2BF"/>
              </a:buClr>
              <a:buFont typeface="Wingdings" panose="05000000000000000000" pitchFamily="2" charset="2"/>
              <a:buChar char="Ø"/>
            </a:pPr>
            <a:r>
              <a:rPr lang="en-US" altLang="en-US" sz="2000">
                <a:solidFill>
                  <a:srgbClr val="262626"/>
                </a:solidFill>
              </a:rPr>
              <a:t>The equipment must be returned to campus for the actual inventory.</a:t>
            </a:r>
          </a:p>
          <a:p>
            <a:pPr marL="822325" lvl="1" indent="-246063" eaLnBrk="1" hangingPunct="1">
              <a:buClr>
                <a:srgbClr val="2DA2BF"/>
              </a:buClr>
              <a:buFont typeface="Wingdings" panose="05000000000000000000" pitchFamily="2" charset="2"/>
              <a:buChar char="Ø"/>
            </a:pPr>
            <a:r>
              <a:rPr lang="en-US" altLang="en-US" sz="2000">
                <a:solidFill>
                  <a:srgbClr val="262626"/>
                </a:solidFill>
              </a:rPr>
              <a:t>These forms are required for all EDP, tagged or not. </a:t>
            </a:r>
          </a:p>
          <a:p>
            <a:pPr marL="822325" lvl="1" indent="-246063" eaLnBrk="1" hangingPunct="1">
              <a:buClr>
                <a:srgbClr val="2DA2BF"/>
              </a:buClr>
              <a:buFont typeface="Wingdings" panose="05000000000000000000" pitchFamily="2" charset="2"/>
              <a:buChar char="Ø"/>
            </a:pPr>
            <a:r>
              <a:rPr lang="en-US" altLang="en-US" sz="2000">
                <a:solidFill>
                  <a:srgbClr val="262626"/>
                </a:solidFill>
              </a:rPr>
              <a:t>A note will be added to Banner and will show up on the FYYF139 inventory.</a:t>
            </a:r>
          </a:p>
          <a:p>
            <a:pPr marL="107950" indent="0">
              <a:buFont typeface="Wingdings 3" panose="05040102010807070707" pitchFamily="18" charset="2"/>
              <a:buNone/>
            </a:pPr>
            <a:endParaRPr lang="en-US" altLang="en-US"/>
          </a:p>
        </p:txBody>
      </p:sp>
      <p:sp>
        <p:nvSpPr>
          <p:cNvPr id="3" name="Title 2">
            <a:extLst>
              <a:ext uri="{FF2B5EF4-FFF2-40B4-BE49-F238E27FC236}">
                <a16:creationId xmlns:a16="http://schemas.microsoft.com/office/drawing/2014/main" id="{8EA7B6F6-8A0A-4D9A-9F84-FBEC29DCC895}"/>
              </a:ext>
            </a:extLst>
          </p:cNvPr>
          <p:cNvSpPr>
            <a:spLocks noGrp="1"/>
          </p:cNvSpPr>
          <p:nvPr>
            <p:ph type="title"/>
          </p:nvPr>
        </p:nvSpPr>
        <p:spPr/>
        <p:txBody>
          <a:bodyPr>
            <a:normAutofit fontScale="90000"/>
          </a:bodyPr>
          <a:lstStyle/>
          <a:p>
            <a:pPr algn="ctr">
              <a:defRPr/>
            </a:pPr>
            <a:r>
              <a:rPr lang="en-US" sz="4400" dirty="0">
                <a:solidFill>
                  <a:prstClr val="black">
                    <a:lumMod val="85000"/>
                    <a:lumOff val="15000"/>
                  </a:prstClr>
                </a:solidFill>
              </a:rPr>
              <a:t>Home Use of Electronic Data Processing</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4142F59C-933C-4684-AF14-8E6A2452F3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4">
            <a:extLst>
              <a:ext uri="{FF2B5EF4-FFF2-40B4-BE49-F238E27FC236}">
                <a16:creationId xmlns:a16="http://schemas.microsoft.com/office/drawing/2014/main" id="{7C84A399-7FFA-4B83-A608-A2574CB21A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91440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8">
            <a:extLst>
              <a:ext uri="{FF2B5EF4-FFF2-40B4-BE49-F238E27FC236}">
                <a16:creationId xmlns:a16="http://schemas.microsoft.com/office/drawing/2014/main" id="{F5950D9C-61BB-4913-8406-1895197353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789613"/>
            <a:ext cx="83169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10">
            <a:extLst>
              <a:ext uri="{FF2B5EF4-FFF2-40B4-BE49-F238E27FC236}">
                <a16:creationId xmlns:a16="http://schemas.microsoft.com/office/drawing/2014/main" id="{6FEAA9E8-C738-407D-A1CD-5C48C95772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2063" y="2660650"/>
            <a:ext cx="6619875"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a:extLst>
              <a:ext uri="{FF2B5EF4-FFF2-40B4-BE49-F238E27FC236}">
                <a16:creationId xmlns:a16="http://schemas.microsoft.com/office/drawing/2014/main" id="{344E5FD2-8518-4FC1-ADE3-178EBC0367B3}"/>
              </a:ext>
            </a:extLst>
          </p:cNvPr>
          <p:cNvSpPr>
            <a:spLocks noGrp="1" noChangeArrowheads="1"/>
          </p:cNvSpPr>
          <p:nvPr>
            <p:ph idx="1"/>
          </p:nvPr>
        </p:nvSpPr>
        <p:spPr>
          <a:xfrm>
            <a:off x="685800" y="1676400"/>
            <a:ext cx="7467600" cy="4953000"/>
          </a:xfrm>
        </p:spPr>
        <p:txBody>
          <a:bodyPr rtlCol="0">
            <a:normAutofit/>
          </a:bodyPr>
          <a:lstStyle/>
          <a:p>
            <a:pPr marL="822960" lvl="1" indent="-246888" eaLnBrk="1" fontAlgn="auto" hangingPunct="1">
              <a:lnSpc>
                <a:spcPct val="80000"/>
              </a:lnSpc>
              <a:spcBef>
                <a:spcPts val="324"/>
              </a:spcBef>
              <a:spcAft>
                <a:spcPts val="0"/>
              </a:spcAft>
              <a:buFont typeface="Wingdings" pitchFamily="2" charset="2"/>
              <a:buChar char="Ø"/>
              <a:defRPr/>
            </a:pPr>
            <a:r>
              <a:rPr lang="en-US" dirty="0">
                <a:solidFill>
                  <a:schemeClr val="tx1">
                    <a:lumMod val="85000"/>
                    <a:lumOff val="15000"/>
                  </a:schemeClr>
                </a:solidFill>
              </a:rPr>
              <a:t>Contact the proper authorities for any stolen equipment or goods (regardless of cost)</a:t>
            </a:r>
          </a:p>
          <a:p>
            <a:pPr marL="1106424" lvl="2" indent="-246888" eaLnBrk="1" fontAlgn="auto" hangingPunct="1">
              <a:lnSpc>
                <a:spcPct val="80000"/>
              </a:lnSpc>
              <a:spcAft>
                <a:spcPts val="0"/>
              </a:spcAft>
              <a:buFont typeface="Wingdings" pitchFamily="2" charset="2"/>
              <a:buChar char="ü"/>
              <a:defRPr/>
            </a:pPr>
            <a:r>
              <a:rPr lang="en-US" sz="2800" dirty="0">
                <a:solidFill>
                  <a:schemeClr val="tx1">
                    <a:lumMod val="85000"/>
                    <a:lumOff val="15000"/>
                  </a:schemeClr>
                </a:solidFill>
              </a:rPr>
              <a:t>Police</a:t>
            </a:r>
          </a:p>
          <a:p>
            <a:pPr marL="1373124" lvl="3" indent="-210312" eaLnBrk="1" fontAlgn="auto" hangingPunct="1">
              <a:lnSpc>
                <a:spcPct val="80000"/>
              </a:lnSpc>
              <a:spcAft>
                <a:spcPts val="0"/>
              </a:spcAft>
              <a:buClr>
                <a:schemeClr val="bg2">
                  <a:lumMod val="50000"/>
                </a:schemeClr>
              </a:buClr>
              <a:buFont typeface="Wingdings" pitchFamily="2" charset="2"/>
              <a:buChar char="v"/>
              <a:defRPr/>
            </a:pPr>
            <a:r>
              <a:rPr lang="en-US" dirty="0">
                <a:solidFill>
                  <a:schemeClr val="tx1">
                    <a:lumMod val="85000"/>
                    <a:lumOff val="15000"/>
                  </a:schemeClr>
                </a:solidFill>
              </a:rPr>
              <a:t>ECU Police (on campus)</a:t>
            </a:r>
          </a:p>
          <a:p>
            <a:pPr marL="1373124" lvl="3" indent="-210312" eaLnBrk="1" fontAlgn="auto" hangingPunct="1">
              <a:lnSpc>
                <a:spcPct val="80000"/>
              </a:lnSpc>
              <a:spcAft>
                <a:spcPts val="0"/>
              </a:spcAft>
              <a:buClr>
                <a:schemeClr val="bg2">
                  <a:lumMod val="50000"/>
                </a:schemeClr>
              </a:buClr>
              <a:buFont typeface="Wingdings" pitchFamily="2" charset="2"/>
              <a:buChar char="v"/>
              <a:defRPr/>
            </a:pPr>
            <a:r>
              <a:rPr lang="en-US" dirty="0">
                <a:solidFill>
                  <a:schemeClr val="tx1">
                    <a:lumMod val="85000"/>
                    <a:lumOff val="15000"/>
                  </a:schemeClr>
                </a:solidFill>
              </a:rPr>
              <a:t>Local Police (off campus)</a:t>
            </a:r>
          </a:p>
          <a:p>
            <a:pPr marL="1373124" lvl="3" indent="-210312" eaLnBrk="1" fontAlgn="auto" hangingPunct="1">
              <a:lnSpc>
                <a:spcPct val="80000"/>
              </a:lnSpc>
              <a:spcAft>
                <a:spcPts val="0"/>
              </a:spcAft>
              <a:buClr>
                <a:schemeClr val="bg2">
                  <a:lumMod val="50000"/>
                </a:schemeClr>
              </a:buClr>
              <a:buFont typeface="Wingdings" pitchFamily="2" charset="2"/>
              <a:buChar char="v"/>
              <a:defRPr/>
            </a:pPr>
            <a:r>
              <a:rPr lang="en-US" dirty="0">
                <a:solidFill>
                  <a:schemeClr val="tx1">
                    <a:lumMod val="85000"/>
                    <a:lumOff val="15000"/>
                  </a:schemeClr>
                </a:solidFill>
              </a:rPr>
              <a:t>Vidant Security (BSOM)</a:t>
            </a:r>
          </a:p>
          <a:p>
            <a:pPr marL="1106424" lvl="2" indent="-246888" eaLnBrk="1" fontAlgn="auto" hangingPunct="1">
              <a:lnSpc>
                <a:spcPct val="80000"/>
              </a:lnSpc>
              <a:spcAft>
                <a:spcPts val="0"/>
              </a:spcAft>
              <a:buFont typeface="Wingdings" pitchFamily="2" charset="2"/>
              <a:buChar char="ü"/>
              <a:defRPr/>
            </a:pPr>
            <a:r>
              <a:rPr lang="en-US" sz="2800" dirty="0">
                <a:solidFill>
                  <a:schemeClr val="tx1">
                    <a:lumMod val="85000"/>
                    <a:lumOff val="15000"/>
                  </a:schemeClr>
                </a:solidFill>
              </a:rPr>
              <a:t>Campus Attorney </a:t>
            </a:r>
          </a:p>
          <a:p>
            <a:pPr marL="1417320" lvl="4" indent="-210312" eaLnBrk="1" fontAlgn="auto" hangingPunct="1">
              <a:lnSpc>
                <a:spcPct val="80000"/>
              </a:lnSpc>
              <a:spcAft>
                <a:spcPts val="0"/>
              </a:spcAft>
              <a:buClr>
                <a:schemeClr val="bg2">
                  <a:lumMod val="50000"/>
                </a:schemeClr>
              </a:buClr>
              <a:buFont typeface="Wingdings 2"/>
              <a:buChar char=""/>
              <a:defRPr/>
            </a:pPr>
            <a:r>
              <a:rPr lang="en-US" sz="2000" dirty="0">
                <a:solidFill>
                  <a:schemeClr val="tx1">
                    <a:lumMod val="85000"/>
                    <a:lumOff val="15000"/>
                  </a:schemeClr>
                </a:solidFill>
              </a:rPr>
              <a:t>SBI report–forwarded to Int Audit</a:t>
            </a:r>
          </a:p>
          <a:p>
            <a:pPr marL="1106424" lvl="2" indent="-246888" eaLnBrk="1" fontAlgn="auto" hangingPunct="1">
              <a:lnSpc>
                <a:spcPct val="80000"/>
              </a:lnSpc>
              <a:spcAft>
                <a:spcPts val="0"/>
              </a:spcAft>
              <a:buFont typeface="Wingdings" pitchFamily="2" charset="2"/>
              <a:buChar char="ü"/>
              <a:defRPr/>
            </a:pPr>
            <a:r>
              <a:rPr lang="en-US" sz="2800" dirty="0">
                <a:solidFill>
                  <a:schemeClr val="tx1">
                    <a:lumMod val="85000"/>
                    <a:lumOff val="15000"/>
                  </a:schemeClr>
                </a:solidFill>
              </a:rPr>
              <a:t> Fixed Assets’ Office</a:t>
            </a:r>
          </a:p>
          <a:p>
            <a:pPr marL="1417320" lvl="4" indent="-210312" eaLnBrk="1" fontAlgn="auto" hangingPunct="1">
              <a:lnSpc>
                <a:spcPct val="80000"/>
              </a:lnSpc>
              <a:spcAft>
                <a:spcPts val="0"/>
              </a:spcAft>
              <a:buClr>
                <a:schemeClr val="bg2">
                  <a:lumMod val="50000"/>
                </a:schemeClr>
              </a:buClr>
              <a:buFont typeface="Wingdings 2"/>
              <a:buChar char=""/>
              <a:defRPr/>
            </a:pPr>
            <a:r>
              <a:rPr lang="en-US" sz="2000" dirty="0">
                <a:solidFill>
                  <a:schemeClr val="tx1">
                    <a:lumMod val="85000"/>
                    <a:lumOff val="15000"/>
                  </a:schemeClr>
                </a:solidFill>
              </a:rPr>
              <a:t>Any Fixed Assets will be recorded as stolen and removed from departmental inventory records</a:t>
            </a:r>
            <a:endParaRPr lang="en-US" sz="2000" b="1" dirty="0">
              <a:solidFill>
                <a:schemeClr val="tx1">
                  <a:lumMod val="85000"/>
                  <a:lumOff val="15000"/>
                </a:schemeClr>
              </a:solidFill>
            </a:endParaRPr>
          </a:p>
          <a:p>
            <a:pPr marL="1549908" lvl="4" indent="-342900" eaLnBrk="1" fontAlgn="auto" hangingPunct="1">
              <a:lnSpc>
                <a:spcPct val="80000"/>
              </a:lnSpc>
              <a:spcAft>
                <a:spcPts val="0"/>
              </a:spcAft>
              <a:buClr>
                <a:srgbClr val="FF0000"/>
              </a:buClr>
              <a:buFont typeface="Wingdings" panose="05000000000000000000" pitchFamily="2" charset="2"/>
              <a:buChar char="v"/>
              <a:defRPr/>
            </a:pPr>
            <a:r>
              <a:rPr lang="en-US" sz="2000" dirty="0">
                <a:solidFill>
                  <a:schemeClr val="tx1">
                    <a:lumMod val="85000"/>
                    <a:lumOff val="15000"/>
                  </a:schemeClr>
                </a:solidFill>
              </a:rPr>
              <a:t>If equipment is EDP, please contact ITCS.</a:t>
            </a:r>
          </a:p>
        </p:txBody>
      </p:sp>
      <p:sp>
        <p:nvSpPr>
          <p:cNvPr id="26626" name="Rectangle 2">
            <a:extLst>
              <a:ext uri="{FF2B5EF4-FFF2-40B4-BE49-F238E27FC236}">
                <a16:creationId xmlns:a16="http://schemas.microsoft.com/office/drawing/2014/main" id="{76D01681-10F3-464F-B6D0-B2D06F55A4D1}"/>
              </a:ext>
            </a:extLst>
          </p:cNvPr>
          <p:cNvSpPr>
            <a:spLocks noGrp="1" noChangeArrowheads="1"/>
          </p:cNvSpPr>
          <p:nvPr>
            <p:ph type="title"/>
          </p:nvPr>
        </p:nvSpPr>
        <p:spPr>
          <a:xfrm>
            <a:off x="685800" y="533400"/>
            <a:ext cx="7756525" cy="1054100"/>
          </a:xfrm>
        </p:spPr>
        <p:txBody>
          <a:bodyPr/>
          <a:lstStyle/>
          <a:p>
            <a:pPr marL="484632" eaLnBrk="1" fontAlgn="auto" hangingPunct="1">
              <a:spcAft>
                <a:spcPts val="0"/>
              </a:spcAft>
              <a:defRPr/>
            </a:pPr>
            <a:r>
              <a:rPr lang="en-US" i="1" dirty="0">
                <a:effectLst>
                  <a:outerShdw blurRad="38100" dist="38100" dir="2700000" algn="tl">
                    <a:srgbClr val="000000">
                      <a:alpha val="43137"/>
                    </a:srgbClr>
                  </a:outerShdw>
                </a:effectLst>
              </a:rPr>
              <a:t>Stolen Equipment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9F8815-3BE7-4FB2-9DCE-462DECAE2DF1}"/>
              </a:ext>
            </a:extLst>
          </p:cNvPr>
          <p:cNvSpPr>
            <a:spLocks noGrp="1"/>
          </p:cNvSpPr>
          <p:nvPr>
            <p:ph idx="1"/>
          </p:nvPr>
        </p:nvSpPr>
        <p:spPr/>
        <p:txBody>
          <a:bodyPr rtlCol="0">
            <a:normAutofit/>
          </a:bodyPr>
          <a:lstStyle/>
          <a:p>
            <a:pPr marL="448056" indent="-384048" eaLnBrk="1" fontAlgn="auto" hangingPunct="1">
              <a:spcAft>
                <a:spcPts val="0"/>
              </a:spcAft>
              <a:buClr>
                <a:schemeClr val="accent3"/>
              </a:buClr>
              <a:buFont typeface="Wingdings 3"/>
              <a:buNone/>
              <a:defRPr/>
            </a:pPr>
            <a:r>
              <a:rPr lang="en-US" dirty="0">
                <a:solidFill>
                  <a:schemeClr val="tx1">
                    <a:lumMod val="85000"/>
                    <a:lumOff val="15000"/>
                  </a:schemeClr>
                </a:solidFill>
              </a:rPr>
              <a:t>	 Fixed Assets is tasked with tracking University equipment from the time it is purchased until it is disposed of in accordance with State rules and regulations</a:t>
            </a:r>
          </a:p>
          <a:p>
            <a:pPr marL="64008" indent="0" eaLnBrk="1" fontAlgn="auto" hangingPunct="1">
              <a:spcAft>
                <a:spcPts val="0"/>
              </a:spcAft>
              <a:buClr>
                <a:schemeClr val="accent3"/>
              </a:buClr>
              <a:buFont typeface="Wingdings 3" panose="05040102010807070707" pitchFamily="18" charset="2"/>
              <a:buNone/>
              <a:defRPr/>
            </a:pPr>
            <a:r>
              <a:rPr lang="en-US" dirty="0">
                <a:solidFill>
                  <a:schemeClr val="tx1">
                    <a:lumMod val="85000"/>
                    <a:lumOff val="15000"/>
                  </a:schemeClr>
                </a:solidFill>
              </a:rPr>
              <a:t>	This includes: </a:t>
            </a:r>
          </a:p>
          <a:p>
            <a:pPr marL="822960" lvl="1" indent="-246888" eaLnBrk="1" fontAlgn="auto" hangingPunct="1">
              <a:spcBef>
                <a:spcPts val="324"/>
              </a:spcBef>
              <a:spcAft>
                <a:spcPts val="0"/>
              </a:spcAft>
              <a:buFont typeface="Arial" pitchFamily="34" charset="0"/>
              <a:buChar char="–"/>
              <a:defRPr/>
            </a:pPr>
            <a:r>
              <a:rPr lang="en-US" dirty="0">
                <a:solidFill>
                  <a:schemeClr val="tx1">
                    <a:lumMod val="85000"/>
                    <a:lumOff val="15000"/>
                  </a:schemeClr>
                </a:solidFill>
              </a:rPr>
              <a:t>Recording/updating identified assets in Banner.</a:t>
            </a:r>
          </a:p>
          <a:p>
            <a:pPr marL="822960" lvl="1" indent="-246888" eaLnBrk="1" fontAlgn="auto" hangingPunct="1">
              <a:spcBef>
                <a:spcPts val="324"/>
              </a:spcBef>
              <a:spcAft>
                <a:spcPts val="0"/>
              </a:spcAft>
              <a:buFont typeface="Arial" pitchFamily="34" charset="0"/>
              <a:buChar char="–"/>
              <a:defRPr/>
            </a:pPr>
            <a:r>
              <a:rPr lang="en-US" dirty="0">
                <a:solidFill>
                  <a:schemeClr val="tx1">
                    <a:lumMod val="85000"/>
                    <a:lumOff val="15000"/>
                  </a:schemeClr>
                </a:solidFill>
              </a:rPr>
              <a:t>Physically tagging equipment</a:t>
            </a:r>
          </a:p>
          <a:p>
            <a:pPr marL="822960" lvl="1" indent="-246888" eaLnBrk="1" fontAlgn="auto" hangingPunct="1">
              <a:spcBef>
                <a:spcPts val="324"/>
              </a:spcBef>
              <a:spcAft>
                <a:spcPts val="0"/>
              </a:spcAft>
              <a:buFont typeface="Arial" pitchFamily="34" charset="0"/>
              <a:buChar char="–"/>
              <a:defRPr/>
            </a:pPr>
            <a:r>
              <a:rPr lang="en-US" dirty="0">
                <a:solidFill>
                  <a:schemeClr val="tx1">
                    <a:lumMod val="85000"/>
                    <a:lumOff val="15000"/>
                  </a:schemeClr>
                </a:solidFill>
              </a:rPr>
              <a:t>Reporting results to Auditor’s and Controller’s office</a:t>
            </a:r>
          </a:p>
          <a:p>
            <a:pPr marL="822960" lvl="1" indent="-246888" eaLnBrk="1" fontAlgn="auto" hangingPunct="1">
              <a:spcBef>
                <a:spcPts val="324"/>
              </a:spcBef>
              <a:spcAft>
                <a:spcPts val="0"/>
              </a:spcAft>
              <a:buFont typeface="Arial" pitchFamily="34" charset="0"/>
              <a:buChar char="–"/>
              <a:defRPr/>
            </a:pPr>
            <a:r>
              <a:rPr lang="en-US" dirty="0">
                <a:solidFill>
                  <a:schemeClr val="tx1">
                    <a:lumMod val="85000"/>
                    <a:lumOff val="15000"/>
                  </a:schemeClr>
                </a:solidFill>
              </a:rPr>
              <a:t>Performing annual inventory spot checks</a:t>
            </a:r>
          </a:p>
        </p:txBody>
      </p:sp>
      <p:sp>
        <p:nvSpPr>
          <p:cNvPr id="6146" name="Title 1">
            <a:extLst>
              <a:ext uri="{FF2B5EF4-FFF2-40B4-BE49-F238E27FC236}">
                <a16:creationId xmlns:a16="http://schemas.microsoft.com/office/drawing/2014/main" id="{670888ED-940E-4DDB-9292-EF546DF57F9C}"/>
              </a:ext>
            </a:extLst>
          </p:cNvPr>
          <p:cNvSpPr>
            <a:spLocks noGrp="1"/>
          </p:cNvSpPr>
          <p:nvPr>
            <p:ph type="title"/>
          </p:nvPr>
        </p:nvSpPr>
        <p:spPr/>
        <p:txBody>
          <a:bodyPr/>
          <a:lstStyle/>
          <a:p>
            <a:pPr marL="484632" eaLnBrk="1" fontAlgn="auto" hangingPunct="1">
              <a:spcAft>
                <a:spcPts val="0"/>
              </a:spcAft>
              <a:defRPr/>
            </a:pPr>
            <a:r>
              <a:rPr lang="en-US" i="1" dirty="0">
                <a:effectLst>
                  <a:outerShdw blurRad="38100" dist="38100" dir="2700000" algn="tl">
                    <a:srgbClr val="000000">
                      <a:alpha val="43137"/>
                    </a:srgbClr>
                  </a:outerShdw>
                </a:effectLst>
              </a:rPr>
              <a:t>ECU Fixed Assets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a:extLst>
              <a:ext uri="{FF2B5EF4-FFF2-40B4-BE49-F238E27FC236}">
                <a16:creationId xmlns:a16="http://schemas.microsoft.com/office/drawing/2014/main" id="{540C77B9-BEF0-48BD-9CCF-D88EBA8000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4">
            <a:extLst>
              <a:ext uri="{FF2B5EF4-FFF2-40B4-BE49-F238E27FC236}">
                <a16:creationId xmlns:a16="http://schemas.microsoft.com/office/drawing/2014/main" id="{040B03F4-F827-45EE-B729-79B0382B6D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91440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8">
            <a:extLst>
              <a:ext uri="{FF2B5EF4-FFF2-40B4-BE49-F238E27FC236}">
                <a16:creationId xmlns:a16="http://schemas.microsoft.com/office/drawing/2014/main" id="{D004B26C-53AB-423B-A93E-46DD64A61D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789613"/>
            <a:ext cx="83169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3">
            <a:extLst>
              <a:ext uri="{FF2B5EF4-FFF2-40B4-BE49-F238E27FC236}">
                <a16:creationId xmlns:a16="http://schemas.microsoft.com/office/drawing/2014/main" id="{0B186292-5787-45F7-B635-4F42D784B2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647950"/>
            <a:ext cx="6897688"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D8C38-3A72-4F9E-955B-FAFEE01EE81B}"/>
              </a:ext>
            </a:extLst>
          </p:cNvPr>
          <p:cNvSpPr>
            <a:spLocks noGrp="1"/>
          </p:cNvSpPr>
          <p:nvPr>
            <p:ph type="title"/>
          </p:nvPr>
        </p:nvSpPr>
        <p:spPr/>
        <p:txBody>
          <a:bodyPr/>
          <a:lstStyle/>
          <a:p>
            <a:pPr>
              <a:defRPr/>
            </a:pPr>
            <a:r>
              <a:rPr lang="en-US" dirty="0"/>
              <a:t>Cannibalized Equipment</a:t>
            </a:r>
          </a:p>
        </p:txBody>
      </p:sp>
      <p:sp>
        <p:nvSpPr>
          <p:cNvPr id="35843" name="Text Placeholder 2">
            <a:extLst>
              <a:ext uri="{FF2B5EF4-FFF2-40B4-BE49-F238E27FC236}">
                <a16:creationId xmlns:a16="http://schemas.microsoft.com/office/drawing/2014/main" id="{FC68A304-AC4C-4343-ABB6-930BA7220F5D}"/>
              </a:ext>
            </a:extLst>
          </p:cNvPr>
          <p:cNvSpPr>
            <a:spLocks noGrp="1"/>
          </p:cNvSpPr>
          <p:nvPr>
            <p:ph type="body" sz="half" idx="1"/>
          </p:nvPr>
        </p:nvSpPr>
        <p:spPr>
          <a:xfrm>
            <a:off x="685800" y="1981200"/>
            <a:ext cx="7772400" cy="2971800"/>
          </a:xfrm>
        </p:spPr>
        <p:txBody>
          <a:bodyPr/>
          <a:lstStyle/>
          <a:p>
            <a:r>
              <a:rPr lang="en-US" altLang="en-US"/>
              <a:t>If equipment becomes unserviceable due to obsolescence or excessive repair costs but which still has serviceable component parts that can be used to repair, modify or maintain other similar pieces of equipment, the irreparable item can be cannibalized.</a:t>
            </a:r>
          </a:p>
        </p:txBody>
      </p:sp>
      <p:sp>
        <p:nvSpPr>
          <p:cNvPr id="35844" name="Content Placeholder 3">
            <a:extLst>
              <a:ext uri="{FF2B5EF4-FFF2-40B4-BE49-F238E27FC236}">
                <a16:creationId xmlns:a16="http://schemas.microsoft.com/office/drawing/2014/main" id="{1C1EFAD4-10AA-4C9C-981C-63BC97FDEA90}"/>
              </a:ext>
            </a:extLst>
          </p:cNvPr>
          <p:cNvSpPr>
            <a:spLocks noGrp="1"/>
          </p:cNvSpPr>
          <p:nvPr>
            <p:ph sz="half" idx="2"/>
          </p:nvPr>
        </p:nvSpPr>
        <p:spPr/>
        <p:txBody>
          <a:bodyPr/>
          <a:lstStyle/>
          <a:p>
            <a:endParaRPr lang="en-US" altLang="en-US"/>
          </a:p>
          <a:p>
            <a:endParaRPr lang="en-US" altLang="en-US"/>
          </a:p>
          <a:p>
            <a:endParaRPr lang="en-US" altLang="en-US"/>
          </a:p>
          <a:p>
            <a:r>
              <a:rPr lang="en-US" altLang="en-US"/>
              <a:t>Computers cannot be cannibalized.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a:extLst>
              <a:ext uri="{FF2B5EF4-FFF2-40B4-BE49-F238E27FC236}">
                <a16:creationId xmlns:a16="http://schemas.microsoft.com/office/drawing/2014/main" id="{CE44E42B-4122-47D8-95FE-B94319E6FC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4">
            <a:extLst>
              <a:ext uri="{FF2B5EF4-FFF2-40B4-BE49-F238E27FC236}">
                <a16:creationId xmlns:a16="http://schemas.microsoft.com/office/drawing/2014/main" id="{62136E54-525E-4B15-BED5-61511C6779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1524000"/>
            <a:ext cx="91440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6">
            <a:extLst>
              <a:ext uri="{FF2B5EF4-FFF2-40B4-BE49-F238E27FC236}">
                <a16:creationId xmlns:a16="http://schemas.microsoft.com/office/drawing/2014/main" id="{3BBE134D-ABC8-4947-9734-39C25467E1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259013"/>
            <a:ext cx="6878638"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Content Placeholder 2">
            <a:extLst>
              <a:ext uri="{FF2B5EF4-FFF2-40B4-BE49-F238E27FC236}">
                <a16:creationId xmlns:a16="http://schemas.microsoft.com/office/drawing/2014/main" id="{A7BBD6C8-AD9F-42E5-AF13-5520A15679C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447800"/>
            <a:ext cx="8229600" cy="27432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a:extLst>
              <a:ext uri="{FF2B5EF4-FFF2-40B4-BE49-F238E27FC236}">
                <a16:creationId xmlns:a16="http://schemas.microsoft.com/office/drawing/2014/main" id="{D9EF341F-BB04-4A2C-BBCA-1D4E2CEB43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4">
            <a:extLst>
              <a:ext uri="{FF2B5EF4-FFF2-40B4-BE49-F238E27FC236}">
                <a16:creationId xmlns:a16="http://schemas.microsoft.com/office/drawing/2014/main" id="{7496C192-EA43-41FE-8684-164E10097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1600200"/>
            <a:ext cx="91440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6">
            <a:extLst>
              <a:ext uri="{FF2B5EF4-FFF2-40B4-BE49-F238E27FC236}">
                <a16:creationId xmlns:a16="http://schemas.microsoft.com/office/drawing/2014/main" id="{0B7B30F8-9F84-4EFB-BF9F-3064B9F0D7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362200"/>
            <a:ext cx="70215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a:extLst>
              <a:ext uri="{FF2B5EF4-FFF2-40B4-BE49-F238E27FC236}">
                <a16:creationId xmlns:a16="http://schemas.microsoft.com/office/drawing/2014/main" id="{E644237A-1F28-44CF-A4FF-3DA0593E3D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44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a:extLst>
              <a:ext uri="{FF2B5EF4-FFF2-40B4-BE49-F238E27FC236}">
                <a16:creationId xmlns:a16="http://schemas.microsoft.com/office/drawing/2014/main" id="{06F34F93-DEE3-4041-80E0-58EC92B167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4">
            <a:extLst>
              <a:ext uri="{FF2B5EF4-FFF2-40B4-BE49-F238E27FC236}">
                <a16:creationId xmlns:a16="http://schemas.microsoft.com/office/drawing/2014/main" id="{6CE3F272-0EA2-487E-AC93-592B136BD6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600200"/>
            <a:ext cx="91440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a:extLst>
              <a:ext uri="{FF2B5EF4-FFF2-40B4-BE49-F238E27FC236}">
                <a16:creationId xmlns:a16="http://schemas.microsoft.com/office/drawing/2014/main" id="{5DC513CE-2BDE-4A35-8920-ED423C979630}"/>
              </a:ext>
            </a:extLst>
          </p:cNvPr>
          <p:cNvSpPr>
            <a:spLocks noGrp="1"/>
          </p:cNvSpPr>
          <p:nvPr>
            <p:ph idx="4294967295"/>
          </p:nvPr>
        </p:nvSpPr>
        <p:spPr>
          <a:xfrm>
            <a:off x="0" y="2667000"/>
            <a:ext cx="9144000" cy="2286000"/>
          </a:xfrm>
        </p:spPr>
        <p:txBody>
          <a:bodyPr/>
          <a:lstStyle/>
          <a:p>
            <a:pPr algn="ctr" eaLnBrk="1" hangingPunct="1">
              <a:buFont typeface="Arial" panose="020B0604020202020204" pitchFamily="34" charset="0"/>
              <a:buNone/>
            </a:pPr>
            <a:r>
              <a:rPr lang="en-US" altLang="en-US" sz="4400">
                <a:solidFill>
                  <a:schemeClr val="tx2"/>
                </a:solidFill>
              </a:rPr>
              <a:t>Tracking Inventory</a:t>
            </a:r>
          </a:p>
          <a:p>
            <a:pPr eaLnBrk="1" hangingPunct="1">
              <a:buFont typeface="Arial" panose="020B0604020202020204" pitchFamily="34" charset="0"/>
              <a:buNone/>
            </a:pPr>
            <a:endParaRPr lang="en-US" altLang="en-US"/>
          </a:p>
          <a:p>
            <a:pPr eaLnBrk="1" hangingPunct="1">
              <a:buFont typeface="Arial" panose="020B0604020202020204" pitchFamily="34" charset="0"/>
              <a:buNone/>
            </a:pPr>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a:extLst>
              <a:ext uri="{FF2B5EF4-FFF2-40B4-BE49-F238E27FC236}">
                <a16:creationId xmlns:a16="http://schemas.microsoft.com/office/drawing/2014/main" id="{CF8CE542-434A-460C-ABBD-9981A4623B47}"/>
              </a:ext>
            </a:extLst>
          </p:cNvPr>
          <p:cNvSpPr>
            <a:spLocks noGrp="1"/>
          </p:cNvSpPr>
          <p:nvPr>
            <p:ph idx="1"/>
          </p:nvPr>
        </p:nvSpPr>
        <p:spPr/>
        <p:txBody>
          <a:bodyPr/>
          <a:lstStyle/>
          <a:p>
            <a:pPr marL="447675" indent="-382588" eaLnBrk="1" hangingPunct="1">
              <a:buFont typeface="Wingdings 2" panose="05020102010507070707" pitchFamily="18" charset="2"/>
              <a:buChar char=""/>
            </a:pPr>
            <a:r>
              <a:rPr lang="en-US" altLang="en-US"/>
              <a:t>Departments are accountable for all equipment and goods under their control that do not meet the $5,000 tagging threshold (or $2,500 for EDP equipment, $3000 for Grants)</a:t>
            </a:r>
          </a:p>
          <a:p>
            <a:pPr marL="447675" indent="-382588" eaLnBrk="1" hangingPunct="1">
              <a:buFont typeface="Wingdings 2" panose="05020102010507070707" pitchFamily="18" charset="2"/>
              <a:buChar char=""/>
            </a:pPr>
            <a:r>
              <a:rPr lang="en-US" altLang="en-US"/>
              <a:t>Departmental inventory reports are to be maintained and updated annually</a:t>
            </a:r>
          </a:p>
          <a:p>
            <a:pPr marL="447675" indent="-382588" eaLnBrk="1" hangingPunct="1">
              <a:buFont typeface="Wingdings 2" panose="05020102010507070707" pitchFamily="18" charset="2"/>
              <a:buChar char=""/>
            </a:pPr>
            <a:r>
              <a:rPr lang="en-US" altLang="en-US"/>
              <a:t>Internal inventory is subject to audit</a:t>
            </a:r>
          </a:p>
          <a:p>
            <a:pPr marL="447675" indent="-382588" eaLnBrk="1" hangingPunct="1">
              <a:buFont typeface="Wingdings 2" panose="05020102010507070707" pitchFamily="18" charset="2"/>
              <a:buChar char=""/>
            </a:pPr>
            <a:r>
              <a:rPr lang="en-US" altLang="en-US"/>
              <a:t>Internal reports are not submitted to Fixed Assets</a:t>
            </a:r>
          </a:p>
        </p:txBody>
      </p:sp>
      <p:sp>
        <p:nvSpPr>
          <p:cNvPr id="22530" name="Title 1">
            <a:extLst>
              <a:ext uri="{FF2B5EF4-FFF2-40B4-BE49-F238E27FC236}">
                <a16:creationId xmlns:a16="http://schemas.microsoft.com/office/drawing/2014/main" id="{93A29F87-DB6E-4A46-9EE9-154A3BF38205}"/>
              </a:ext>
            </a:extLst>
          </p:cNvPr>
          <p:cNvSpPr>
            <a:spLocks noGrp="1"/>
          </p:cNvSpPr>
          <p:nvPr>
            <p:ph type="title"/>
          </p:nvPr>
        </p:nvSpPr>
        <p:spPr>
          <a:xfrm>
            <a:off x="152400" y="457200"/>
            <a:ext cx="8839200" cy="838200"/>
          </a:xfrm>
        </p:spPr>
        <p:txBody>
          <a:bodyPr>
            <a:normAutofit fontScale="90000"/>
          </a:bodyPr>
          <a:lstStyle/>
          <a:p>
            <a:pPr marL="484632" eaLnBrk="1" fontAlgn="auto" hangingPunct="1">
              <a:spcAft>
                <a:spcPts val="0"/>
              </a:spcAft>
              <a:defRPr/>
            </a:pPr>
            <a:r>
              <a:rPr lang="en-US" i="1" dirty="0">
                <a:effectLst>
                  <a:outerShdw blurRad="38100" dist="38100" dir="2700000" algn="tl">
                    <a:srgbClr val="000000">
                      <a:alpha val="43137"/>
                    </a:srgbClr>
                  </a:outerShdw>
                </a:effectLst>
              </a:rPr>
              <a:t>Departmental Tracking Responsibilities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77846D-E17A-4CE4-B9F3-DE475585BDF2}"/>
              </a:ext>
            </a:extLst>
          </p:cNvPr>
          <p:cNvSpPr>
            <a:spLocks noGrp="1"/>
          </p:cNvSpPr>
          <p:nvPr>
            <p:ph idx="1"/>
          </p:nvPr>
        </p:nvSpPr>
        <p:spPr>
          <a:xfrm>
            <a:off x="457200" y="1219200"/>
            <a:ext cx="8229600" cy="4787900"/>
          </a:xfrm>
        </p:spPr>
        <p:txBody>
          <a:bodyPr/>
          <a:lstStyle/>
          <a:p>
            <a:pPr>
              <a:defRPr/>
            </a:pPr>
            <a:r>
              <a:rPr lang="en-US" dirty="0"/>
              <a:t>ECU is required by the State to take an annual inventory</a:t>
            </a:r>
          </a:p>
          <a:p>
            <a:pPr>
              <a:defRPr/>
            </a:pPr>
            <a:r>
              <a:rPr lang="en-US" dirty="0"/>
              <a:t>Each department is responsible for verifying their inventory and reporting any changes to Fixed Assets.</a:t>
            </a:r>
          </a:p>
          <a:p>
            <a:pPr>
              <a:defRPr/>
            </a:pPr>
            <a:r>
              <a:rPr lang="en-US" dirty="0" err="1"/>
              <a:t>E~print</a:t>
            </a:r>
            <a:r>
              <a:rPr lang="en-US" dirty="0"/>
              <a:t> reports are available Oct 1</a:t>
            </a:r>
            <a:r>
              <a:rPr lang="en-US" baseline="30000" dirty="0"/>
              <a:t>st</a:t>
            </a:r>
            <a:r>
              <a:rPr lang="en-US" dirty="0"/>
              <a:t>.</a:t>
            </a:r>
          </a:p>
          <a:p>
            <a:pPr>
              <a:defRPr/>
            </a:pPr>
            <a:r>
              <a:rPr lang="en-US" dirty="0"/>
              <a:t>To access </a:t>
            </a:r>
            <a:r>
              <a:rPr lang="en-US" dirty="0" err="1"/>
              <a:t>E~print</a:t>
            </a:r>
            <a:r>
              <a:rPr lang="en-US" dirty="0"/>
              <a:t>, permission must be granted via the Banner Security Request Form on </a:t>
            </a:r>
            <a:r>
              <a:rPr lang="en-US" dirty="0" err="1"/>
              <a:t>PiratePort</a:t>
            </a:r>
            <a:r>
              <a:rPr lang="en-US" dirty="0"/>
              <a:t>.</a:t>
            </a:r>
          </a:p>
          <a:p>
            <a:pPr>
              <a:defRPr/>
            </a:pPr>
            <a:r>
              <a:rPr lang="en-US" dirty="0"/>
              <a:t>Make sure you are capturing all your organizations, not just the main one. </a:t>
            </a:r>
          </a:p>
          <a:p>
            <a:pPr>
              <a:defRPr/>
            </a:pPr>
            <a:endParaRPr lang="en-US" dirty="0"/>
          </a:p>
          <a:p>
            <a:pPr marL="109537" indent="0">
              <a:buFont typeface="Wingdings 3" panose="05040102010807070707" pitchFamily="18" charset="2"/>
              <a:buNone/>
              <a:defRPr/>
            </a:pPr>
            <a:endParaRPr lang="en-US" dirty="0"/>
          </a:p>
          <a:p>
            <a:pPr marL="109537" indent="0">
              <a:buFont typeface="Wingdings 3" panose="05040102010807070707" pitchFamily="18" charset="2"/>
              <a:buNone/>
              <a:defRPr/>
            </a:pPr>
            <a:endParaRPr lang="en-US" dirty="0"/>
          </a:p>
        </p:txBody>
      </p:sp>
      <p:sp>
        <p:nvSpPr>
          <p:cNvPr id="3" name="Title 2">
            <a:extLst>
              <a:ext uri="{FF2B5EF4-FFF2-40B4-BE49-F238E27FC236}">
                <a16:creationId xmlns:a16="http://schemas.microsoft.com/office/drawing/2014/main" id="{7B604EAF-53E5-4407-B52C-8831C16C66AD}"/>
              </a:ext>
            </a:extLst>
          </p:cNvPr>
          <p:cNvSpPr>
            <a:spLocks noGrp="1"/>
          </p:cNvSpPr>
          <p:nvPr>
            <p:ph type="title"/>
          </p:nvPr>
        </p:nvSpPr>
        <p:spPr/>
        <p:txBody>
          <a:bodyPr/>
          <a:lstStyle/>
          <a:p>
            <a:pPr algn="ctr">
              <a:defRPr/>
            </a:pPr>
            <a:r>
              <a:rPr lang="en-US" sz="3600" i="1" dirty="0"/>
              <a:t>Annual Verification of Inventory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id="{582209A8-1F36-4CEB-95DD-13D7848B807C}"/>
              </a:ext>
            </a:extLst>
          </p:cNvPr>
          <p:cNvSpPr>
            <a:spLocks noGrp="1"/>
          </p:cNvSpPr>
          <p:nvPr>
            <p:ph idx="1"/>
          </p:nvPr>
        </p:nvSpPr>
        <p:spPr>
          <a:xfrm>
            <a:off x="457200" y="990600"/>
            <a:ext cx="8229600" cy="5715000"/>
          </a:xfrm>
        </p:spPr>
        <p:txBody>
          <a:bodyPr>
            <a:normAutofit/>
          </a:bodyPr>
          <a:lstStyle/>
          <a:p>
            <a:pPr marL="365760" indent="-256032" eaLnBrk="1" fontAlgn="auto" hangingPunct="1">
              <a:spcAft>
                <a:spcPts val="0"/>
              </a:spcAft>
              <a:buFont typeface="Wingdings 3"/>
              <a:buChar char=""/>
              <a:defRPr/>
            </a:pPr>
            <a:r>
              <a:rPr lang="en-US" sz="1700" dirty="0"/>
              <a:t>UNC-Business Process Standards require all universities within the UNC System to follow system-wide Capital Assets Standards.  </a:t>
            </a:r>
            <a:r>
              <a:rPr lang="en-US" sz="1700" b="1" dirty="0">
                <a:solidFill>
                  <a:srgbClr val="FF0000"/>
                </a:solidFill>
              </a:rPr>
              <a:t>These include a requirement for the Fixed Assets Office to tag equipment within an average of 60 days.</a:t>
            </a:r>
            <a:r>
              <a:rPr lang="en-US" sz="1700" dirty="0"/>
              <a:t>  </a:t>
            </a:r>
          </a:p>
          <a:p>
            <a:pPr marL="365760" indent="-256032" eaLnBrk="1" fontAlgn="auto" hangingPunct="1">
              <a:spcAft>
                <a:spcPts val="0"/>
              </a:spcAft>
              <a:buFont typeface="Wingdings 3"/>
              <a:buChar char=""/>
              <a:defRPr/>
            </a:pPr>
            <a:r>
              <a:rPr lang="en-US" sz="1700" dirty="0"/>
              <a:t>The Fixed Assets Office must report quarterly the percentage of equipment tagged within this timeframe.  These results are submitted to UNC – General Administration.  </a:t>
            </a:r>
            <a:r>
              <a:rPr lang="en-US" sz="1700" b="1" dirty="0">
                <a:solidFill>
                  <a:srgbClr val="FF0000"/>
                </a:solidFill>
              </a:rPr>
              <a:t>Departments that have a large amount of untagged items could cause the university to be noncompliant with the UNC-Business Process Standards. </a:t>
            </a:r>
            <a:r>
              <a:rPr lang="en-US" sz="1700" dirty="0"/>
              <a:t> </a:t>
            </a:r>
          </a:p>
          <a:p>
            <a:pPr marL="365760" indent="-256032" eaLnBrk="1" fontAlgn="auto" hangingPunct="1">
              <a:spcAft>
                <a:spcPts val="0"/>
              </a:spcAft>
              <a:buFont typeface="Wingdings 3"/>
              <a:buChar char=""/>
              <a:defRPr/>
            </a:pPr>
            <a:r>
              <a:rPr lang="en-US" sz="1700" dirty="0"/>
              <a:t>Noncompliance will trigger increased monitoring by UNC-GA and will be communicated to the Vice Chancellor level.  Our office will have to provide a detailed explanation and a plan to improve our tagging process.  </a:t>
            </a:r>
          </a:p>
          <a:p>
            <a:pPr marL="365760" indent="-256032" eaLnBrk="1" fontAlgn="auto" hangingPunct="1">
              <a:spcAft>
                <a:spcPts val="0"/>
              </a:spcAft>
              <a:buFont typeface="Wingdings 3"/>
              <a:buChar char=""/>
              <a:defRPr/>
            </a:pPr>
            <a:r>
              <a:rPr lang="en-US" sz="1700" dirty="0"/>
              <a:t>Appointments to tag equipment are important to maintain control over the assets of the university.  Please adhere to your tagging appointments and make every effort to have your equipment tagged quickly.</a:t>
            </a:r>
          </a:p>
          <a:p>
            <a:pPr marL="365760" indent="-256032" eaLnBrk="1" fontAlgn="auto" hangingPunct="1">
              <a:spcAft>
                <a:spcPts val="0"/>
              </a:spcAft>
              <a:buFont typeface="Wingdings 3"/>
              <a:buChar char=""/>
              <a:defRPr/>
            </a:pPr>
            <a:r>
              <a:rPr lang="en-US" sz="1700" dirty="0"/>
              <a:t>If an item can not be tagged because of a delay, a statement must be submitted to FA office explaining the delay. This will be considered NIS, and will not be considered in quarterly or EOY tallies. </a:t>
            </a:r>
          </a:p>
          <a:p>
            <a:pPr marL="365760" indent="-256032" eaLnBrk="1" fontAlgn="auto" hangingPunct="1">
              <a:spcAft>
                <a:spcPts val="0"/>
              </a:spcAft>
              <a:buFont typeface="Wingdings 3"/>
              <a:buChar char=""/>
              <a:defRPr/>
            </a:pPr>
            <a:endParaRPr lang="en-US" dirty="0"/>
          </a:p>
          <a:p>
            <a:pPr marL="0" indent="0" eaLnBrk="1" fontAlgn="auto" hangingPunct="1">
              <a:spcAft>
                <a:spcPts val="0"/>
              </a:spcAft>
              <a:buFont typeface="Wingdings" pitchFamily="2" charset="2"/>
              <a:buNone/>
              <a:defRPr/>
            </a:pPr>
            <a:endParaRPr lang="en-US" dirty="0"/>
          </a:p>
        </p:txBody>
      </p:sp>
      <p:sp>
        <p:nvSpPr>
          <p:cNvPr id="10242" name="Title 1">
            <a:extLst>
              <a:ext uri="{FF2B5EF4-FFF2-40B4-BE49-F238E27FC236}">
                <a16:creationId xmlns:a16="http://schemas.microsoft.com/office/drawing/2014/main" id="{2E452B44-8F59-4F0D-BE0D-D7F11ED6BD33}"/>
              </a:ext>
            </a:extLst>
          </p:cNvPr>
          <p:cNvSpPr>
            <a:spLocks noGrp="1"/>
          </p:cNvSpPr>
          <p:nvPr>
            <p:ph type="title"/>
          </p:nvPr>
        </p:nvSpPr>
        <p:spPr>
          <a:xfrm>
            <a:off x="457200" y="457200"/>
            <a:ext cx="8229600" cy="533400"/>
          </a:xfrm>
        </p:spPr>
        <p:txBody>
          <a:bodyPr>
            <a:normAutofit fontScale="90000"/>
          </a:bodyPr>
          <a:lstStyle/>
          <a:p>
            <a:pPr marL="484632" algn="ctr" eaLnBrk="1" fontAlgn="auto" hangingPunct="1">
              <a:spcAft>
                <a:spcPts val="0"/>
              </a:spcAft>
              <a:defRPr/>
            </a:pPr>
            <a:r>
              <a:rPr lang="en-US" sz="2800" i="1" dirty="0">
                <a:effectLst>
                  <a:outerShdw blurRad="38100" dist="38100" dir="2700000" algn="tl">
                    <a:srgbClr val="000000">
                      <a:alpha val="43137"/>
                    </a:srgbClr>
                  </a:outerShdw>
                </a:effectLst>
              </a:rPr>
              <a:t>UNC-Business Process Standards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4">
            <a:extLst>
              <a:ext uri="{FF2B5EF4-FFF2-40B4-BE49-F238E27FC236}">
                <a16:creationId xmlns:a16="http://schemas.microsoft.com/office/drawing/2014/main" id="{0088D177-1BBF-4735-BE65-268C6A13E454}"/>
              </a:ext>
            </a:extLst>
          </p:cNvPr>
          <p:cNvSpPr txBox="1">
            <a:spLocks noChangeArrowheads="1"/>
          </p:cNvSpPr>
          <p:nvPr/>
        </p:nvSpPr>
        <p:spPr bwMode="auto">
          <a:xfrm>
            <a:off x="436563" y="685800"/>
            <a:ext cx="83264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These are the two reports that you will need, FYYF139 and FYRF135. Not every organization has a FYRF135 Missing Inventory. Click on the PDF icon.</a:t>
            </a:r>
          </a:p>
        </p:txBody>
      </p:sp>
      <p:pic>
        <p:nvPicPr>
          <p:cNvPr id="46083" name="Picture 3">
            <a:extLst>
              <a:ext uri="{FF2B5EF4-FFF2-40B4-BE49-F238E27FC236}">
                <a16:creationId xmlns:a16="http://schemas.microsoft.com/office/drawing/2014/main" id="{98DC5389-D74E-4B1A-9AC8-DFF42CEF7F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36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0AFD0CED-1A7F-47A1-92C7-2AE642B20308}"/>
              </a:ext>
            </a:extLst>
          </p:cNvPr>
          <p:cNvCxnSpPr/>
          <p:nvPr/>
        </p:nvCxnSpPr>
        <p:spPr>
          <a:xfrm flipH="1">
            <a:off x="152400" y="1219200"/>
            <a:ext cx="7239000" cy="199707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descr="Screen Clipping">
            <a:extLst>
              <a:ext uri="{FF2B5EF4-FFF2-40B4-BE49-F238E27FC236}">
                <a16:creationId xmlns:a16="http://schemas.microsoft.com/office/drawing/2014/main" id="{FA2FEFB9-6852-4B55-8FED-1358EDDC8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65288"/>
            <a:ext cx="9144000"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Box 2">
            <a:extLst>
              <a:ext uri="{FF2B5EF4-FFF2-40B4-BE49-F238E27FC236}">
                <a16:creationId xmlns:a16="http://schemas.microsoft.com/office/drawing/2014/main" id="{EE70B458-B276-4C3B-86FA-4EC81A35E41A}"/>
              </a:ext>
            </a:extLst>
          </p:cNvPr>
          <p:cNvSpPr txBox="1">
            <a:spLocks noChangeArrowheads="1"/>
          </p:cNvSpPr>
          <p:nvPr/>
        </p:nvSpPr>
        <p:spPr bwMode="auto">
          <a:xfrm>
            <a:off x="228600" y="609600"/>
            <a:ext cx="868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t>This is what the FYYF139 will look like when brought up. This should only have your organization(s) listed.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Screen Clipping">
            <a:extLst>
              <a:ext uri="{FF2B5EF4-FFF2-40B4-BE49-F238E27FC236}">
                <a16:creationId xmlns:a16="http://schemas.microsoft.com/office/drawing/2014/main" id="{8D4611CA-755F-46BB-8F26-90DDEDFA58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09850" y="750888"/>
            <a:ext cx="19621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Box 5">
            <a:extLst>
              <a:ext uri="{FF2B5EF4-FFF2-40B4-BE49-F238E27FC236}">
                <a16:creationId xmlns:a16="http://schemas.microsoft.com/office/drawing/2014/main" id="{17F28DD3-ADE0-4BE3-9527-5081249C6BDF}"/>
              </a:ext>
            </a:extLst>
          </p:cNvPr>
          <p:cNvSpPr txBox="1">
            <a:spLocks noChangeArrowheads="1"/>
          </p:cNvSpPr>
          <p:nvPr/>
        </p:nvSpPr>
        <p:spPr bwMode="auto">
          <a:xfrm>
            <a:off x="5418138" y="762000"/>
            <a:ext cx="31924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Click down until you see the last page of your organization.</a:t>
            </a:r>
          </a:p>
        </p:txBody>
      </p:sp>
      <p:cxnSp>
        <p:nvCxnSpPr>
          <p:cNvPr id="13" name="Straight Arrow Connector 12">
            <a:extLst>
              <a:ext uri="{FF2B5EF4-FFF2-40B4-BE49-F238E27FC236}">
                <a16:creationId xmlns:a16="http://schemas.microsoft.com/office/drawing/2014/main" id="{5156B0AD-3DDF-46A5-A820-1F4503EEB56E}"/>
              </a:ext>
            </a:extLst>
          </p:cNvPr>
          <p:cNvCxnSpPr/>
          <p:nvPr/>
        </p:nvCxnSpPr>
        <p:spPr>
          <a:xfrm flipH="1" flipV="1">
            <a:off x="3627438" y="914400"/>
            <a:ext cx="1790700" cy="34925"/>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48133" name="Picture 16" descr="Screen Clipping">
            <a:extLst>
              <a:ext uri="{FF2B5EF4-FFF2-40B4-BE49-F238E27FC236}">
                <a16:creationId xmlns:a16="http://schemas.microsoft.com/office/drawing/2014/main" id="{714CB94D-2EC6-4718-A24A-B293508A4B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86038" y="2438400"/>
            <a:ext cx="2752725"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TextBox 17">
            <a:extLst>
              <a:ext uri="{FF2B5EF4-FFF2-40B4-BE49-F238E27FC236}">
                <a16:creationId xmlns:a16="http://schemas.microsoft.com/office/drawing/2014/main" id="{D18D6BFE-D280-49CF-9E8A-A4F1DAC19CEC}"/>
              </a:ext>
            </a:extLst>
          </p:cNvPr>
          <p:cNvSpPr txBox="1">
            <a:spLocks noChangeArrowheads="1"/>
          </p:cNvSpPr>
          <p:nvPr/>
        </p:nvSpPr>
        <p:spPr bwMode="auto">
          <a:xfrm>
            <a:off x="6086475" y="2438400"/>
            <a:ext cx="2752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Always make sure you capture the signature page.</a:t>
            </a:r>
          </a:p>
        </p:txBody>
      </p:sp>
      <p:cxnSp>
        <p:nvCxnSpPr>
          <p:cNvPr id="20" name="Straight Arrow Connector 19">
            <a:extLst>
              <a:ext uri="{FF2B5EF4-FFF2-40B4-BE49-F238E27FC236}">
                <a16:creationId xmlns:a16="http://schemas.microsoft.com/office/drawing/2014/main" id="{EAB06779-1C4F-476B-82C8-2E25DFF45D8D}"/>
              </a:ext>
            </a:extLst>
          </p:cNvPr>
          <p:cNvCxnSpPr/>
          <p:nvPr/>
        </p:nvCxnSpPr>
        <p:spPr>
          <a:xfrm flipH="1">
            <a:off x="5381625" y="3006725"/>
            <a:ext cx="787400" cy="2809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AE2D-D96C-4E51-8078-69740E6D49CA}"/>
              </a:ext>
            </a:extLst>
          </p:cNvPr>
          <p:cNvSpPr>
            <a:spLocks noGrp="1"/>
          </p:cNvSpPr>
          <p:nvPr>
            <p:ph type="ctrTitle"/>
          </p:nvPr>
        </p:nvSpPr>
        <p:spPr/>
        <p:txBody>
          <a:bodyPr/>
          <a:lstStyle/>
          <a:p>
            <a:pPr>
              <a:defRPr/>
            </a:pPr>
            <a:r>
              <a:rPr lang="en-US" dirty="0"/>
              <a:t>                                                                                                                                                                                                                                                                                                                                                                                                                                                                                                                                                                                                                                                                                                                                                                                                                                                                                                                                                                         </a:t>
            </a:r>
          </a:p>
        </p:txBody>
      </p:sp>
      <p:sp>
        <p:nvSpPr>
          <p:cNvPr id="49155" name="Subtitle 2">
            <a:extLst>
              <a:ext uri="{FF2B5EF4-FFF2-40B4-BE49-F238E27FC236}">
                <a16:creationId xmlns:a16="http://schemas.microsoft.com/office/drawing/2014/main" id="{408BEB5A-2A8C-4CF2-98F5-9FD8037AC46C}"/>
              </a:ext>
            </a:extLst>
          </p:cNvPr>
          <p:cNvSpPr>
            <a:spLocks noGrp="1"/>
          </p:cNvSpPr>
          <p:nvPr>
            <p:ph type="subTitle" idx="1"/>
          </p:nvPr>
        </p:nvSpPr>
        <p:spPr>
          <a:xfrm>
            <a:off x="685800" y="228600"/>
            <a:ext cx="7772400" cy="6477000"/>
          </a:xfrm>
        </p:spPr>
        <p:txBody>
          <a:bodyPr/>
          <a:lstStyle/>
          <a:p>
            <a:pPr marL="457200" marR="0" indent="-457200" algn="l">
              <a:buFont typeface="Wingdings" panose="05000000000000000000" pitchFamily="2" charset="2"/>
              <a:buChar char="Ø"/>
            </a:pPr>
            <a:r>
              <a:rPr lang="en-US" altLang="en-US" sz="1800"/>
              <a:t>The department should physically locate each piece of equipment on the list.</a:t>
            </a:r>
          </a:p>
          <a:p>
            <a:pPr marL="457200" marR="0" indent="-457200" algn="l">
              <a:buFont typeface="Wingdings" panose="05000000000000000000" pitchFamily="2" charset="2"/>
              <a:buChar char="Ø"/>
            </a:pPr>
            <a:r>
              <a:rPr lang="en-US" altLang="en-US" sz="1800"/>
              <a:t>Updates or additions such as co</a:t>
            </a:r>
            <a:r>
              <a:rPr lang="en-US" altLang="en-US" sz="1800">
                <a:solidFill>
                  <a:schemeClr val="tx1"/>
                </a:solidFill>
              </a:rPr>
              <a:t>ndition, location, adding the serial or model number and est. useful life should be made on the inventory sheet(s).</a:t>
            </a:r>
          </a:p>
          <a:p>
            <a:pPr marL="457200" marR="0" indent="-457200" algn="l">
              <a:buFont typeface="Wingdings" panose="05000000000000000000" pitchFamily="2" charset="2"/>
              <a:buChar char="Ø"/>
            </a:pPr>
            <a:r>
              <a:rPr lang="en-US" altLang="en-US" sz="1800">
                <a:solidFill>
                  <a:schemeClr val="tx1"/>
                </a:solidFill>
              </a:rPr>
              <a:t>Est. Useful life can never be less than 2 years. (Think of 2 as 0 (zero) </a:t>
            </a:r>
          </a:p>
          <a:p>
            <a:pPr marL="457200" marR="0" indent="-457200" algn="l">
              <a:buFont typeface="Wingdings" panose="05000000000000000000" pitchFamily="2" charset="2"/>
              <a:buChar char="Ø"/>
            </a:pPr>
            <a:r>
              <a:rPr lang="en-US" altLang="en-US" sz="1800">
                <a:solidFill>
                  <a:schemeClr val="tx1"/>
                </a:solidFill>
              </a:rPr>
              <a:t>If a fixed asset is on your inventory that should have been removed due to any of the circumstances that we have covered, provide a copy of the paperwork.</a:t>
            </a:r>
          </a:p>
          <a:p>
            <a:pPr marL="457200" marR="0" indent="-457200" algn="l">
              <a:buFont typeface="Wingdings" panose="05000000000000000000" pitchFamily="2" charset="2"/>
              <a:buChar char="Ø"/>
            </a:pPr>
            <a:endParaRPr lang="en-US" altLang="en-US" sz="1800">
              <a:solidFill>
                <a:schemeClr val="tx1"/>
              </a:solidFill>
            </a:endParaRPr>
          </a:p>
          <a:p>
            <a:pPr marL="457200" marR="0" indent="-457200" algn="l">
              <a:buFont typeface="Wingdings" panose="05000000000000000000" pitchFamily="2" charset="2"/>
              <a:buChar char="Ø"/>
            </a:pPr>
            <a:endParaRPr lang="en-US" altLang="en-US" sz="1800">
              <a:solidFill>
                <a:schemeClr val="tx1"/>
              </a:solidFill>
            </a:endParaRPr>
          </a:p>
          <a:p>
            <a:pPr marL="457200" marR="0" indent="-457200" algn="l">
              <a:buFont typeface="Wingdings" panose="05000000000000000000" pitchFamily="2" charset="2"/>
              <a:buChar char="Ø"/>
            </a:pPr>
            <a:endParaRPr lang="en-US" altLang="en-US" sz="1800">
              <a:solidFill>
                <a:schemeClr val="tx1"/>
              </a:solidFill>
            </a:endParaRPr>
          </a:p>
          <a:p>
            <a:pPr marL="457200" marR="0" indent="-457200" algn="l">
              <a:buFont typeface="Wingdings" panose="05000000000000000000" pitchFamily="2" charset="2"/>
              <a:buChar char="Ø"/>
            </a:pPr>
            <a:endParaRPr lang="en-US" altLang="en-US" sz="1800">
              <a:solidFill>
                <a:srgbClr val="FF0000"/>
              </a:solidFill>
            </a:endParaRPr>
          </a:p>
          <a:p>
            <a:pPr marL="457200" marR="0" indent="-457200" algn="l">
              <a:buFont typeface="Wingdings" panose="05000000000000000000" pitchFamily="2" charset="2"/>
              <a:buChar char="Ø"/>
            </a:pPr>
            <a:endParaRPr lang="en-US" altLang="en-US" sz="1800"/>
          </a:p>
        </p:txBody>
      </p:sp>
      <p:pic>
        <p:nvPicPr>
          <p:cNvPr id="49156" name="Picture 2" descr="Screen Clipping">
            <a:extLst>
              <a:ext uri="{FF2B5EF4-FFF2-40B4-BE49-F238E27FC236}">
                <a16:creationId xmlns:a16="http://schemas.microsoft.com/office/drawing/2014/main" id="{7FFFC5E9-0A19-4C29-B586-FB36A30D2E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3450" y="3276600"/>
            <a:ext cx="72771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Screen Clipping">
            <a:extLst>
              <a:ext uri="{FF2B5EF4-FFF2-40B4-BE49-F238E27FC236}">
                <a16:creationId xmlns:a16="http://schemas.microsoft.com/office/drawing/2014/main" id="{A3932817-C4C0-46F8-A5F3-4A77DF4C17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531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C47C77C-7505-4D76-85AA-C695112E61FE}"/>
              </a:ext>
            </a:extLst>
          </p:cNvPr>
          <p:cNvSpPr/>
          <p:nvPr/>
        </p:nvSpPr>
        <p:spPr>
          <a:xfrm>
            <a:off x="0" y="1981200"/>
            <a:ext cx="758825" cy="319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ounded Rectangle 4">
            <a:extLst>
              <a:ext uri="{FF2B5EF4-FFF2-40B4-BE49-F238E27FC236}">
                <a16:creationId xmlns:a16="http://schemas.microsoft.com/office/drawing/2014/main" id="{02EC1715-5255-4B10-990A-28BB50E4FF60}"/>
              </a:ext>
            </a:extLst>
          </p:cNvPr>
          <p:cNvSpPr/>
          <p:nvPr/>
        </p:nvSpPr>
        <p:spPr>
          <a:xfrm>
            <a:off x="7162800" y="1981200"/>
            <a:ext cx="1066800" cy="31908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Arrow Connector 6">
            <a:extLst>
              <a:ext uri="{FF2B5EF4-FFF2-40B4-BE49-F238E27FC236}">
                <a16:creationId xmlns:a16="http://schemas.microsoft.com/office/drawing/2014/main" id="{DC4BCB91-4F66-4347-A8CD-E6DEE88FC3FE}"/>
              </a:ext>
            </a:extLst>
          </p:cNvPr>
          <p:cNvCxnSpPr/>
          <p:nvPr/>
        </p:nvCxnSpPr>
        <p:spPr>
          <a:xfrm flipH="1">
            <a:off x="8039100" y="1360488"/>
            <a:ext cx="266700" cy="76200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F6633D2-8578-4113-B0AC-19A498908AB3}"/>
              </a:ext>
            </a:extLst>
          </p:cNvPr>
          <p:cNvCxnSpPr/>
          <p:nvPr/>
        </p:nvCxnSpPr>
        <p:spPr>
          <a:xfrm flipH="1">
            <a:off x="758825" y="1154113"/>
            <a:ext cx="685800" cy="968375"/>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50183" name="TextBox 15">
            <a:extLst>
              <a:ext uri="{FF2B5EF4-FFF2-40B4-BE49-F238E27FC236}">
                <a16:creationId xmlns:a16="http://schemas.microsoft.com/office/drawing/2014/main" id="{1BF2A662-97B7-48AE-8D6A-F883EF2B72A9}"/>
              </a:ext>
            </a:extLst>
          </p:cNvPr>
          <p:cNvSpPr txBox="1">
            <a:spLocks noChangeArrowheads="1"/>
          </p:cNvSpPr>
          <p:nvPr/>
        </p:nvSpPr>
        <p:spPr bwMode="auto">
          <a:xfrm>
            <a:off x="1447800" y="990600"/>
            <a:ext cx="1066800" cy="615950"/>
          </a:xfrm>
          <a:prstGeom prst="rect">
            <a:avLst/>
          </a:prstGeom>
          <a:solidFill>
            <a:srgbClr val="FFFF00"/>
          </a:solidFill>
          <a:ln w="9525">
            <a:solidFill>
              <a:srgbClr val="0070C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ASSET </a:t>
            </a:r>
            <a:r>
              <a:rPr lang="en-US" altLang="en-US" sz="1600"/>
              <a:t>NUMBER</a:t>
            </a:r>
          </a:p>
        </p:txBody>
      </p:sp>
      <p:sp>
        <p:nvSpPr>
          <p:cNvPr id="18" name="TextBox 17">
            <a:extLst>
              <a:ext uri="{FF2B5EF4-FFF2-40B4-BE49-F238E27FC236}">
                <a16:creationId xmlns:a16="http://schemas.microsoft.com/office/drawing/2014/main" id="{A7EC9506-7C68-433E-9354-E5548857ABC1}"/>
              </a:ext>
            </a:extLst>
          </p:cNvPr>
          <p:cNvSpPr txBox="1"/>
          <p:nvPr/>
        </p:nvSpPr>
        <p:spPr>
          <a:xfrm>
            <a:off x="8039100" y="147638"/>
            <a:ext cx="990600" cy="1200150"/>
          </a:xfrm>
          <a:prstGeom prst="rect">
            <a:avLst/>
          </a:prstGeom>
          <a:solidFill>
            <a:srgbClr val="00B050"/>
          </a:solidFill>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dirty="0"/>
              <a:t>Never less than 2 years.</a:t>
            </a:r>
          </a:p>
        </p:txBody>
      </p:sp>
      <p:sp>
        <p:nvSpPr>
          <p:cNvPr id="2" name="Rectangle: Rounded Corners 1">
            <a:extLst>
              <a:ext uri="{FF2B5EF4-FFF2-40B4-BE49-F238E27FC236}">
                <a16:creationId xmlns:a16="http://schemas.microsoft.com/office/drawing/2014/main" id="{FCDF64EA-DD3D-4BB0-BC52-41D5E5AB1E81}"/>
              </a:ext>
            </a:extLst>
          </p:cNvPr>
          <p:cNvSpPr/>
          <p:nvPr/>
        </p:nvSpPr>
        <p:spPr>
          <a:xfrm>
            <a:off x="6172200" y="2300288"/>
            <a:ext cx="647700" cy="138112"/>
          </a:xfrm>
          <a:prstGeom prst="roundRect">
            <a:avLst/>
          </a:prstGeom>
          <a:noFill/>
          <a:ln>
            <a:solidFill>
              <a:srgbClr val="FF66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B7BE8893-A142-490E-B9A9-1F26A2A64042}"/>
              </a:ext>
            </a:extLst>
          </p:cNvPr>
          <p:cNvSpPr/>
          <p:nvPr/>
        </p:nvSpPr>
        <p:spPr>
          <a:xfrm>
            <a:off x="5791200" y="3124200"/>
            <a:ext cx="7620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187" name="TextBox 5">
            <a:extLst>
              <a:ext uri="{FF2B5EF4-FFF2-40B4-BE49-F238E27FC236}">
                <a16:creationId xmlns:a16="http://schemas.microsoft.com/office/drawing/2014/main" id="{0A61BBC2-549E-4130-A6ED-5764BE9817B0}"/>
              </a:ext>
            </a:extLst>
          </p:cNvPr>
          <p:cNvSpPr txBox="1">
            <a:spLocks noChangeArrowheads="1"/>
          </p:cNvSpPr>
          <p:nvPr/>
        </p:nvSpPr>
        <p:spPr bwMode="auto">
          <a:xfrm>
            <a:off x="6629400" y="2971800"/>
            <a:ext cx="1279525" cy="369888"/>
          </a:xfrm>
          <a:prstGeom prst="rect">
            <a:avLst/>
          </a:prstGeom>
          <a:solidFill>
            <a:srgbClr val="00B0F0"/>
          </a:solidFill>
          <a:ln w="9525">
            <a:solidFill>
              <a:srgbClr val="00B05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Building</a:t>
            </a:r>
          </a:p>
        </p:txBody>
      </p:sp>
      <p:sp>
        <p:nvSpPr>
          <p:cNvPr id="50188" name="TextBox 7">
            <a:extLst>
              <a:ext uri="{FF2B5EF4-FFF2-40B4-BE49-F238E27FC236}">
                <a16:creationId xmlns:a16="http://schemas.microsoft.com/office/drawing/2014/main" id="{F5A72D6E-DB31-4149-8568-83F2271C667A}"/>
              </a:ext>
            </a:extLst>
          </p:cNvPr>
          <p:cNvSpPr txBox="1">
            <a:spLocks noChangeArrowheads="1"/>
          </p:cNvSpPr>
          <p:nvPr/>
        </p:nvSpPr>
        <p:spPr bwMode="auto">
          <a:xfrm>
            <a:off x="6819900" y="2514600"/>
            <a:ext cx="1279525" cy="369888"/>
          </a:xfrm>
          <a:prstGeom prst="rect">
            <a:avLst/>
          </a:prstGeom>
          <a:solidFill>
            <a:srgbClr val="FFC000"/>
          </a:solidFill>
          <a:ln w="9525">
            <a:solidFill>
              <a:srgbClr val="0070C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Condition</a:t>
            </a:r>
          </a:p>
        </p:txBody>
      </p:sp>
      <p:sp>
        <p:nvSpPr>
          <p:cNvPr id="9" name="Rectangle 8">
            <a:extLst>
              <a:ext uri="{FF2B5EF4-FFF2-40B4-BE49-F238E27FC236}">
                <a16:creationId xmlns:a16="http://schemas.microsoft.com/office/drawing/2014/main" id="{4FEEC9C4-CDA2-46CD-8AE2-CBF08C384DAE}"/>
              </a:ext>
            </a:extLst>
          </p:cNvPr>
          <p:cNvSpPr/>
          <p:nvPr/>
        </p:nvSpPr>
        <p:spPr>
          <a:xfrm>
            <a:off x="5715000" y="3810000"/>
            <a:ext cx="1524000" cy="21748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190" name="TextBox 9">
            <a:extLst>
              <a:ext uri="{FF2B5EF4-FFF2-40B4-BE49-F238E27FC236}">
                <a16:creationId xmlns:a16="http://schemas.microsoft.com/office/drawing/2014/main" id="{AEF426B0-2C07-4865-B9DC-18D34214441B}"/>
              </a:ext>
            </a:extLst>
          </p:cNvPr>
          <p:cNvSpPr txBox="1">
            <a:spLocks noChangeArrowheads="1"/>
          </p:cNvSpPr>
          <p:nvPr/>
        </p:nvSpPr>
        <p:spPr bwMode="auto">
          <a:xfrm flipH="1">
            <a:off x="7413625" y="3770313"/>
            <a:ext cx="892175" cy="369887"/>
          </a:xfrm>
          <a:prstGeom prst="rect">
            <a:avLst/>
          </a:prstGeom>
          <a:solidFill>
            <a:srgbClr val="92D050"/>
          </a:solidFill>
          <a:ln w="9525">
            <a:solidFill>
              <a:srgbClr val="FF66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Room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a:extLst>
              <a:ext uri="{FF2B5EF4-FFF2-40B4-BE49-F238E27FC236}">
                <a16:creationId xmlns:a16="http://schemas.microsoft.com/office/drawing/2014/main" id="{F34BB87A-6CEF-4453-99C7-CB000D43C3AE}"/>
              </a:ext>
            </a:extLst>
          </p:cNvPr>
          <p:cNvSpPr>
            <a:spLocks noGrp="1"/>
          </p:cNvSpPr>
          <p:nvPr>
            <p:ph idx="1"/>
          </p:nvPr>
        </p:nvSpPr>
        <p:spPr>
          <a:xfrm>
            <a:off x="698500" y="1066800"/>
            <a:ext cx="7747000" cy="5257800"/>
          </a:xfrm>
        </p:spPr>
        <p:txBody>
          <a:bodyPr rtlCol="0">
            <a:normAutofit lnSpcReduction="10000"/>
          </a:bodyPr>
          <a:lstStyle/>
          <a:p>
            <a:pPr marL="448056" indent="-384048" eaLnBrk="1" fontAlgn="auto" hangingPunct="1">
              <a:spcAft>
                <a:spcPts val="0"/>
              </a:spcAft>
              <a:buClr>
                <a:schemeClr val="bg2">
                  <a:lumMod val="50000"/>
                </a:schemeClr>
              </a:buClr>
              <a:buFont typeface="Wingdings" pitchFamily="2" charset="2"/>
              <a:buChar char="§"/>
              <a:defRPr/>
            </a:pPr>
            <a:r>
              <a:rPr lang="en-US" dirty="0">
                <a:solidFill>
                  <a:schemeClr val="tx1">
                    <a:lumMod val="85000"/>
                    <a:lumOff val="15000"/>
                  </a:schemeClr>
                </a:solidFill>
              </a:rPr>
              <a:t>Equipment will remain on Missing Inventory for 1 inventory cycle, at which time it will be declared Lost and disposed of.</a:t>
            </a:r>
          </a:p>
          <a:p>
            <a:pPr marL="448056" indent="-384048" eaLnBrk="1" fontAlgn="auto" hangingPunct="1">
              <a:spcAft>
                <a:spcPts val="0"/>
              </a:spcAft>
              <a:buClr>
                <a:schemeClr val="bg2">
                  <a:lumMod val="50000"/>
                </a:schemeClr>
              </a:buClr>
              <a:buFont typeface="Wingdings" pitchFamily="2" charset="2"/>
              <a:buChar char="§"/>
              <a:defRPr/>
            </a:pPr>
            <a:r>
              <a:rPr lang="en-US" dirty="0">
                <a:solidFill>
                  <a:schemeClr val="tx1">
                    <a:lumMod val="85000"/>
                    <a:lumOff val="15000"/>
                  </a:schemeClr>
                </a:solidFill>
              </a:rPr>
              <a:t>A reasonable explanation must be submitted to justify why a piece of equipment is considered Missing. </a:t>
            </a:r>
          </a:p>
          <a:p>
            <a:pPr marL="448056" indent="-384048" eaLnBrk="1" fontAlgn="auto" hangingPunct="1">
              <a:spcAft>
                <a:spcPts val="0"/>
              </a:spcAft>
              <a:buClr>
                <a:schemeClr val="bg2">
                  <a:lumMod val="50000"/>
                </a:schemeClr>
              </a:buClr>
              <a:buFont typeface="Wingdings" pitchFamily="2" charset="2"/>
              <a:buChar char="§"/>
              <a:defRPr/>
            </a:pPr>
            <a:r>
              <a:rPr lang="en-US" dirty="0">
                <a:solidFill>
                  <a:schemeClr val="tx1">
                    <a:lumMod val="85000"/>
                    <a:lumOff val="15000"/>
                  </a:schemeClr>
                </a:solidFill>
              </a:rPr>
              <a:t>If an item is found, please note it on the paperwork and it will be spot checked to verify the status and updated in Banner.</a:t>
            </a:r>
          </a:p>
          <a:p>
            <a:pPr marL="448056" indent="-384048" eaLnBrk="1" fontAlgn="auto" hangingPunct="1">
              <a:spcAft>
                <a:spcPts val="0"/>
              </a:spcAft>
              <a:buClr>
                <a:schemeClr val="bg2">
                  <a:lumMod val="50000"/>
                </a:schemeClr>
              </a:buClr>
              <a:buFont typeface="Wingdings" pitchFamily="2" charset="2"/>
              <a:buChar char="§"/>
              <a:defRPr/>
            </a:pPr>
            <a:r>
              <a:rPr lang="en-US" dirty="0">
                <a:solidFill>
                  <a:schemeClr val="tx1">
                    <a:lumMod val="85000"/>
                    <a:lumOff val="15000"/>
                  </a:schemeClr>
                </a:solidFill>
              </a:rPr>
              <a:t>This report is submitted to Internal Audit</a:t>
            </a:r>
          </a:p>
          <a:p>
            <a:pPr marL="448056" indent="-384048" eaLnBrk="1" fontAlgn="auto" hangingPunct="1">
              <a:spcAft>
                <a:spcPts val="0"/>
              </a:spcAft>
              <a:buClr>
                <a:schemeClr val="bg2">
                  <a:lumMod val="50000"/>
                </a:schemeClr>
              </a:buClr>
              <a:buFont typeface="Wingdings" pitchFamily="2" charset="2"/>
              <a:buChar char="§"/>
              <a:defRPr/>
            </a:pPr>
            <a:r>
              <a:rPr lang="en-US" dirty="0">
                <a:solidFill>
                  <a:schemeClr val="tx1">
                    <a:lumMod val="85000"/>
                    <a:lumOff val="15000"/>
                  </a:schemeClr>
                </a:solidFill>
              </a:rPr>
              <a:t>Vice Chancellors are notified of any Missing equipment</a:t>
            </a:r>
          </a:p>
          <a:p>
            <a:pPr marL="64008" indent="0" eaLnBrk="1" fontAlgn="auto" hangingPunct="1">
              <a:spcAft>
                <a:spcPts val="0"/>
              </a:spcAft>
              <a:buClr>
                <a:schemeClr val="accent3"/>
              </a:buClr>
              <a:buFont typeface="Wingdings 3" panose="05040102010807070707" pitchFamily="18" charset="2"/>
              <a:buNone/>
              <a:defRPr/>
            </a:pPr>
            <a:endParaRPr lang="en-US" dirty="0">
              <a:solidFill>
                <a:schemeClr val="tx1">
                  <a:lumMod val="85000"/>
                  <a:lumOff val="15000"/>
                </a:schemeClr>
              </a:solidFill>
            </a:endParaRPr>
          </a:p>
          <a:p>
            <a:pPr marL="448056" indent="-384048" algn="ctr" eaLnBrk="1" fontAlgn="auto" hangingPunct="1">
              <a:spcAft>
                <a:spcPts val="0"/>
              </a:spcAft>
              <a:buClr>
                <a:schemeClr val="accent3"/>
              </a:buClr>
              <a:buFont typeface="Arial" charset="0"/>
              <a:buNone/>
              <a:defRPr/>
            </a:pPr>
            <a:endParaRPr lang="en-US" dirty="0">
              <a:solidFill>
                <a:srgbClr val="FFFF00"/>
              </a:solidFill>
            </a:endParaRPr>
          </a:p>
          <a:p>
            <a:pPr marL="448056" indent="-384048" algn="ctr" eaLnBrk="1" fontAlgn="auto" hangingPunct="1">
              <a:spcAft>
                <a:spcPts val="0"/>
              </a:spcAft>
              <a:buClr>
                <a:schemeClr val="accent3"/>
              </a:buClr>
              <a:buFont typeface="Arial" charset="0"/>
              <a:buNone/>
              <a:defRPr/>
            </a:pPr>
            <a:endParaRPr lang="en-US" dirty="0">
              <a:solidFill>
                <a:schemeClr val="tx1">
                  <a:lumMod val="85000"/>
                  <a:lumOff val="15000"/>
                </a:schemeClr>
              </a:solidFill>
            </a:endParaRPr>
          </a:p>
        </p:txBody>
      </p:sp>
      <p:sp>
        <p:nvSpPr>
          <p:cNvPr id="18434" name="Title 1">
            <a:extLst>
              <a:ext uri="{FF2B5EF4-FFF2-40B4-BE49-F238E27FC236}">
                <a16:creationId xmlns:a16="http://schemas.microsoft.com/office/drawing/2014/main" id="{C6D0A7B4-88DC-4499-A5A1-D3470D35D3AA}"/>
              </a:ext>
            </a:extLst>
          </p:cNvPr>
          <p:cNvSpPr>
            <a:spLocks noGrp="1"/>
          </p:cNvSpPr>
          <p:nvPr>
            <p:ph type="title"/>
          </p:nvPr>
        </p:nvSpPr>
        <p:spPr>
          <a:xfrm>
            <a:off x="457200" y="914400"/>
            <a:ext cx="8229600" cy="45719"/>
          </a:xfrm>
        </p:spPr>
        <p:txBody>
          <a:bodyPr>
            <a:normAutofit fontScale="90000"/>
          </a:bodyPr>
          <a:lstStyle/>
          <a:p>
            <a:pPr marL="484632" eaLnBrk="1" fontAlgn="auto" hangingPunct="1">
              <a:spcAft>
                <a:spcPts val="0"/>
              </a:spcAft>
              <a:defRPr/>
            </a:pPr>
            <a:r>
              <a:rPr lang="en-US" i="1" dirty="0">
                <a:effectLst>
                  <a:outerShdw blurRad="38100" dist="38100" dir="2700000" algn="tl">
                    <a:srgbClr val="000000">
                      <a:alpha val="43137"/>
                    </a:srgbClr>
                  </a:outerShdw>
                </a:effectLst>
              </a:rPr>
              <a:t>Missing Inventory List FYRF135</a:t>
            </a:r>
            <a:br>
              <a:rPr lang="en-US" i="1" dirty="0">
                <a:effectLst>
                  <a:outerShdw blurRad="38100" dist="38100" dir="2700000" algn="tl">
                    <a:srgbClr val="000000">
                      <a:alpha val="43137"/>
                    </a:srgbClr>
                  </a:outerShdw>
                </a:effectLst>
              </a:rPr>
            </a:br>
            <a:endParaRPr lang="en-US" i="1" dirty="0">
              <a:effectLst>
                <a:outerShdw blurRad="38100" dist="38100" dir="2700000" algn="tl">
                  <a:srgbClr val="000000">
                    <a:alpha val="43137"/>
                  </a:srgbClr>
                </a:outerShdw>
              </a:effectLs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6">
            <a:extLst>
              <a:ext uri="{FF2B5EF4-FFF2-40B4-BE49-F238E27FC236}">
                <a16:creationId xmlns:a16="http://schemas.microsoft.com/office/drawing/2014/main" id="{E83F09B8-224A-41C0-8EA7-BFBADA5807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a:extLst>
              <a:ext uri="{FF2B5EF4-FFF2-40B4-BE49-F238E27FC236}">
                <a16:creationId xmlns:a16="http://schemas.microsoft.com/office/drawing/2014/main" id="{2284178C-DFCD-4ECF-81A7-73FCD12DBD5A}"/>
              </a:ext>
            </a:extLst>
          </p:cNvPr>
          <p:cNvSpPr>
            <a:spLocks noGrp="1"/>
          </p:cNvSpPr>
          <p:nvPr>
            <p:ph idx="1"/>
          </p:nvPr>
        </p:nvSpPr>
        <p:spPr>
          <a:xfrm>
            <a:off x="304800" y="2133600"/>
            <a:ext cx="8077200" cy="4321175"/>
          </a:xfrm>
        </p:spPr>
        <p:txBody>
          <a:bodyPr/>
          <a:lstStyle/>
          <a:p>
            <a:pPr eaLnBrk="1" hangingPunct="1"/>
            <a:r>
              <a:rPr lang="en-US" altLang="en-US"/>
              <a:t>Administrative Heads of each unit are responsible for the custody and proper care of equipment within his/her unit</a:t>
            </a:r>
          </a:p>
          <a:p>
            <a:pPr eaLnBrk="1" hangingPunct="1"/>
            <a:r>
              <a:rPr lang="en-US" altLang="en-US"/>
              <a:t>Each unit’s inventory is subject to audit by</a:t>
            </a:r>
          </a:p>
          <a:p>
            <a:pPr lvl="1" eaLnBrk="1" hangingPunct="1"/>
            <a:r>
              <a:rPr lang="en-US" altLang="en-US"/>
              <a:t>NC Dept. of State Auditors</a:t>
            </a:r>
          </a:p>
          <a:p>
            <a:pPr lvl="1" eaLnBrk="1" hangingPunct="1"/>
            <a:r>
              <a:rPr lang="en-US" altLang="en-US"/>
              <a:t>ECU Internal Auditors</a:t>
            </a:r>
          </a:p>
          <a:p>
            <a:pPr lvl="1" eaLnBrk="1" hangingPunct="1"/>
            <a:r>
              <a:rPr lang="en-US" altLang="en-US"/>
              <a:t>Fixed Assets Office Spot Inspections</a:t>
            </a:r>
          </a:p>
        </p:txBody>
      </p:sp>
      <p:sp>
        <p:nvSpPr>
          <p:cNvPr id="20482" name="Title 1">
            <a:extLst>
              <a:ext uri="{FF2B5EF4-FFF2-40B4-BE49-F238E27FC236}">
                <a16:creationId xmlns:a16="http://schemas.microsoft.com/office/drawing/2014/main" id="{C341996A-7942-44AF-97DC-5BC56EEB4824}"/>
              </a:ext>
            </a:extLst>
          </p:cNvPr>
          <p:cNvSpPr>
            <a:spLocks noGrp="1"/>
          </p:cNvSpPr>
          <p:nvPr>
            <p:ph type="title"/>
          </p:nvPr>
        </p:nvSpPr>
        <p:spPr>
          <a:xfrm>
            <a:off x="533400" y="569913"/>
            <a:ext cx="7912100" cy="1054100"/>
          </a:xfrm>
        </p:spPr>
        <p:txBody>
          <a:bodyPr/>
          <a:lstStyle/>
          <a:p>
            <a:pPr marL="484632" eaLnBrk="1" fontAlgn="auto" hangingPunct="1">
              <a:spcAft>
                <a:spcPts val="0"/>
              </a:spcAft>
              <a:defRPr/>
            </a:pPr>
            <a:r>
              <a:rPr lang="en-US" i="1" dirty="0">
                <a:effectLst>
                  <a:outerShdw blurRad="38100" dist="38100" dir="2700000" algn="tl">
                    <a:srgbClr val="000000">
                      <a:alpha val="43137"/>
                    </a:srgbClr>
                  </a:outerShdw>
                </a:effectLst>
              </a:rPr>
              <a:t>Audit of Inventory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a:extLst>
              <a:ext uri="{FF2B5EF4-FFF2-40B4-BE49-F238E27FC236}">
                <a16:creationId xmlns:a16="http://schemas.microsoft.com/office/drawing/2014/main" id="{A2E6117D-72DA-4FD7-818B-3E64B483C2A4}"/>
              </a:ext>
            </a:extLst>
          </p:cNvPr>
          <p:cNvSpPr>
            <a:spLocks noGrp="1"/>
          </p:cNvSpPr>
          <p:nvPr>
            <p:ph idx="1"/>
          </p:nvPr>
        </p:nvSpPr>
        <p:spPr>
          <a:xfrm>
            <a:off x="457200" y="1524000"/>
            <a:ext cx="8229600" cy="4602163"/>
          </a:xfrm>
        </p:spPr>
        <p:txBody>
          <a:bodyPr/>
          <a:lstStyle/>
          <a:p>
            <a:pPr eaLnBrk="1" hangingPunct="1">
              <a:buFont typeface="Wingdings" panose="05000000000000000000" pitchFamily="2" charset="2"/>
              <a:buChar char="Ø"/>
            </a:pPr>
            <a:r>
              <a:rPr lang="en-US" altLang="en-US"/>
              <a:t>All material, equipment, or supplies purchased with </a:t>
            </a:r>
            <a:r>
              <a:rPr lang="en-US" altLang="en-US" u="sng"/>
              <a:t>any</a:t>
            </a:r>
            <a:r>
              <a:rPr lang="en-US" altLang="en-US"/>
              <a:t> University fund is the property of the State and must be accounted for and disposed of in accordance with NCSSPA guidelines.</a:t>
            </a:r>
          </a:p>
          <a:p>
            <a:pPr eaLnBrk="1" hangingPunct="1">
              <a:buFont typeface="Wingdings" panose="05000000000000000000" pitchFamily="2" charset="2"/>
              <a:buChar char="Ø"/>
            </a:pPr>
            <a:r>
              <a:rPr lang="en-US" altLang="en-US"/>
              <a:t>Departments are accountable for </a:t>
            </a:r>
            <a:r>
              <a:rPr lang="en-US" altLang="en-US" u="sng"/>
              <a:t>all</a:t>
            </a:r>
            <a:r>
              <a:rPr lang="en-US" altLang="en-US"/>
              <a:t> inventory</a:t>
            </a:r>
          </a:p>
          <a:p>
            <a:pPr eaLnBrk="1" hangingPunct="1">
              <a:buFont typeface="Wingdings" panose="05000000000000000000" pitchFamily="2" charset="2"/>
              <a:buChar char="Ø"/>
            </a:pPr>
            <a:r>
              <a:rPr lang="en-US" altLang="en-US"/>
              <a:t>Fixed Assets tracks, records, and reports capitalized inventory</a:t>
            </a:r>
          </a:p>
        </p:txBody>
      </p:sp>
      <p:sp>
        <p:nvSpPr>
          <p:cNvPr id="4098" name="Title 1">
            <a:extLst>
              <a:ext uri="{FF2B5EF4-FFF2-40B4-BE49-F238E27FC236}">
                <a16:creationId xmlns:a16="http://schemas.microsoft.com/office/drawing/2014/main" id="{CFDC9CA2-9F36-47C3-9E73-F61938B60567}"/>
              </a:ext>
            </a:extLst>
          </p:cNvPr>
          <p:cNvSpPr>
            <a:spLocks noGrp="1"/>
          </p:cNvSpPr>
          <p:nvPr>
            <p:ph type="title"/>
          </p:nvPr>
        </p:nvSpPr>
        <p:spPr/>
        <p:txBody>
          <a:bodyPr/>
          <a:lstStyle/>
          <a:p>
            <a:pPr marL="484632" algn="ctr" eaLnBrk="1" fontAlgn="auto" hangingPunct="1">
              <a:spcAft>
                <a:spcPts val="0"/>
              </a:spcAft>
              <a:defRPr/>
            </a:pPr>
            <a:r>
              <a:rPr lang="en-US" i="1" dirty="0">
                <a:effectLst>
                  <a:outerShdw blurRad="38100" dist="38100" dir="2700000" algn="tl">
                    <a:srgbClr val="000000">
                      <a:alpha val="43137"/>
                    </a:srgbClr>
                  </a:outerShdw>
                </a:effectLst>
              </a:rPr>
              <a:t>Note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3FA6B-174B-44F7-A24B-D40BF68937AC}"/>
              </a:ext>
            </a:extLst>
          </p:cNvPr>
          <p:cNvSpPr>
            <a:spLocks noGrp="1"/>
          </p:cNvSpPr>
          <p:nvPr>
            <p:ph type="ctrTitle"/>
          </p:nvPr>
        </p:nvSpPr>
        <p:spPr>
          <a:xfrm>
            <a:off x="685800" y="1752601"/>
            <a:ext cx="7772400" cy="2438399"/>
          </a:xfrm>
        </p:spPr>
        <p:txBody>
          <a:bodyPr/>
          <a:lstStyle/>
          <a:p>
            <a:pPr algn="ctr">
              <a:defRPr/>
            </a:pPr>
            <a:r>
              <a:rPr lang="en-US" dirty="0"/>
              <a:t>PETS: Property Equipment Tracking System</a:t>
            </a:r>
          </a:p>
        </p:txBody>
      </p:sp>
      <p:sp>
        <p:nvSpPr>
          <p:cNvPr id="57347" name="Subtitle 2">
            <a:extLst>
              <a:ext uri="{FF2B5EF4-FFF2-40B4-BE49-F238E27FC236}">
                <a16:creationId xmlns:a16="http://schemas.microsoft.com/office/drawing/2014/main" id="{556DEB7B-9A9B-4A42-AF89-352746C71D15}"/>
              </a:ext>
            </a:extLst>
          </p:cNvPr>
          <p:cNvSpPr>
            <a:spLocks noGrp="1"/>
          </p:cNvSpPr>
          <p:nvPr>
            <p:ph type="subTitle" idx="1"/>
          </p:nvPr>
        </p:nvSpPr>
        <p:spPr>
          <a:xfrm>
            <a:off x="685800" y="4419600"/>
            <a:ext cx="6172200" cy="533400"/>
          </a:xfrm>
        </p:spPr>
        <p:txBody>
          <a:bodyPr/>
          <a:lstStyle/>
          <a:p>
            <a:pPr marR="0"/>
            <a:r>
              <a:rPr lang="en-US" altLang="en-US"/>
              <a:t>Accessed through PiratePort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457D737E-CED8-4C3C-A435-475DB09DF65E}"/>
              </a:ext>
            </a:extLst>
          </p:cNvPr>
          <p:cNvSpPr>
            <a:spLocks noGrp="1"/>
          </p:cNvSpPr>
          <p:nvPr>
            <p:ph idx="1"/>
          </p:nvPr>
        </p:nvSpPr>
        <p:spPr>
          <a:xfrm>
            <a:off x="457200" y="1676400"/>
            <a:ext cx="8229600" cy="4343400"/>
          </a:xfrm>
        </p:spPr>
        <p:txBody>
          <a:bodyPr rtlCol="0">
            <a:normAutofit fontScale="85000" lnSpcReduction="20000"/>
          </a:bodyPr>
          <a:lstStyle/>
          <a:p>
            <a:pPr marL="514350" indent="-514350" eaLnBrk="1" fontAlgn="auto" hangingPunct="1">
              <a:spcAft>
                <a:spcPts val="0"/>
              </a:spcAft>
              <a:buClr>
                <a:schemeClr val="bg2">
                  <a:lumMod val="50000"/>
                </a:schemeClr>
              </a:buClr>
              <a:buFont typeface="Calibri" pitchFamily="34" charset="0"/>
              <a:buAutoNum type="arabicPeriod"/>
              <a:defRPr/>
            </a:pPr>
            <a:r>
              <a:rPr lang="en-US" sz="2800" dirty="0">
                <a:solidFill>
                  <a:schemeClr val="tx1">
                    <a:lumMod val="85000"/>
                    <a:lumOff val="15000"/>
                  </a:schemeClr>
                </a:solidFill>
              </a:rPr>
              <a:t>Equipment with a purchase (or donation/gift) cost of $5,000 or more and useful life of 2 or more years is capitalized...all University funds</a:t>
            </a:r>
          </a:p>
          <a:p>
            <a:pPr marL="514350" indent="-514350" eaLnBrk="1" fontAlgn="auto" hangingPunct="1">
              <a:spcAft>
                <a:spcPts val="0"/>
              </a:spcAft>
              <a:buClr>
                <a:schemeClr val="accent3"/>
              </a:buClr>
              <a:buFont typeface="Calibri" pitchFamily="34" charset="0"/>
              <a:buAutoNum type="arabicPeriod"/>
              <a:defRPr/>
            </a:pPr>
            <a:endParaRPr lang="en-US" sz="2800" dirty="0">
              <a:solidFill>
                <a:schemeClr val="tx1">
                  <a:lumMod val="85000"/>
                  <a:lumOff val="15000"/>
                </a:schemeClr>
              </a:solidFill>
            </a:endParaRPr>
          </a:p>
          <a:p>
            <a:pPr marL="514350" indent="-514350" eaLnBrk="1" fontAlgn="auto" hangingPunct="1">
              <a:spcAft>
                <a:spcPts val="0"/>
              </a:spcAft>
              <a:buClr>
                <a:schemeClr val="bg2">
                  <a:lumMod val="50000"/>
                </a:schemeClr>
              </a:buClr>
              <a:buFont typeface="Calibri" pitchFamily="34" charset="0"/>
              <a:buAutoNum type="arabicPeriod"/>
              <a:defRPr/>
            </a:pPr>
            <a:r>
              <a:rPr lang="en-US" sz="2800" dirty="0">
                <a:solidFill>
                  <a:schemeClr val="tx1">
                    <a:lumMod val="85000"/>
                    <a:lumOff val="15000"/>
                  </a:schemeClr>
                </a:solidFill>
              </a:rPr>
              <a:t>EDP equipment (computers/laptops) with a purchase cost of $2,500 to $4999 is tagged but not capped.</a:t>
            </a:r>
          </a:p>
          <a:p>
            <a:pPr marL="514350" indent="-514350" eaLnBrk="1" fontAlgn="auto" hangingPunct="1">
              <a:spcAft>
                <a:spcPts val="0"/>
              </a:spcAft>
              <a:buClr>
                <a:schemeClr val="bg2">
                  <a:lumMod val="50000"/>
                </a:schemeClr>
              </a:buClr>
              <a:buFont typeface="Calibri" pitchFamily="34" charset="0"/>
              <a:buAutoNum type="arabicPeriod"/>
              <a:defRPr/>
            </a:pPr>
            <a:endParaRPr lang="en-US" sz="2800" dirty="0">
              <a:solidFill>
                <a:schemeClr val="tx1">
                  <a:lumMod val="85000"/>
                  <a:lumOff val="15000"/>
                </a:schemeClr>
              </a:solidFill>
            </a:endParaRPr>
          </a:p>
          <a:p>
            <a:pPr marL="514350" indent="-514350" eaLnBrk="1" fontAlgn="auto" hangingPunct="1">
              <a:spcAft>
                <a:spcPts val="0"/>
              </a:spcAft>
              <a:buClr>
                <a:schemeClr val="bg2">
                  <a:lumMod val="50000"/>
                </a:schemeClr>
              </a:buClr>
              <a:buFont typeface="Calibri" pitchFamily="34" charset="0"/>
              <a:buAutoNum type="arabicPeriod"/>
              <a:defRPr/>
            </a:pPr>
            <a:r>
              <a:rPr lang="en-US" sz="2800" dirty="0">
                <a:solidFill>
                  <a:schemeClr val="tx1">
                    <a:lumMod val="85000"/>
                    <a:lumOff val="15000"/>
                  </a:schemeClr>
                </a:solidFill>
              </a:rPr>
              <a:t>All Grants $3000-$4999 are tagged but not capped.</a:t>
            </a:r>
          </a:p>
          <a:p>
            <a:pPr marL="514350" indent="-514350" eaLnBrk="1" fontAlgn="auto" hangingPunct="1">
              <a:spcAft>
                <a:spcPts val="0"/>
              </a:spcAft>
              <a:buClr>
                <a:schemeClr val="accent3"/>
              </a:buClr>
              <a:buFont typeface="Calibri" pitchFamily="34" charset="0"/>
              <a:buAutoNum type="arabicPeriod"/>
              <a:defRPr/>
            </a:pPr>
            <a:endParaRPr lang="en-US" sz="2800" dirty="0">
              <a:solidFill>
                <a:schemeClr val="tx1">
                  <a:lumMod val="85000"/>
                  <a:lumOff val="15000"/>
                </a:schemeClr>
              </a:solidFill>
            </a:endParaRPr>
          </a:p>
          <a:p>
            <a:pPr marL="514350" indent="-514350" eaLnBrk="1" fontAlgn="auto" hangingPunct="1">
              <a:spcAft>
                <a:spcPts val="0"/>
              </a:spcAft>
              <a:buClr>
                <a:schemeClr val="accent3"/>
              </a:buClr>
              <a:buFont typeface="Wingdings 2" pitchFamily="18" charset="2"/>
              <a:buNone/>
              <a:defRPr/>
            </a:pPr>
            <a:r>
              <a:rPr lang="en-US" sz="1700" dirty="0">
                <a:solidFill>
                  <a:schemeClr val="tx1">
                    <a:lumMod val="85000"/>
                    <a:lumOff val="15000"/>
                  </a:schemeClr>
                </a:solidFill>
              </a:rPr>
              <a:t>Note:  Departments are responsible for tracking all assets, equipment, and supplies below these thresholds via an internal process</a:t>
            </a:r>
          </a:p>
        </p:txBody>
      </p:sp>
      <p:sp>
        <p:nvSpPr>
          <p:cNvPr id="2" name="Title 1">
            <a:extLst>
              <a:ext uri="{FF2B5EF4-FFF2-40B4-BE49-F238E27FC236}">
                <a16:creationId xmlns:a16="http://schemas.microsoft.com/office/drawing/2014/main" id="{49313634-9FE1-42D3-AE02-C89A0B211BD9}"/>
              </a:ext>
            </a:extLst>
          </p:cNvPr>
          <p:cNvSpPr>
            <a:spLocks noGrp="1"/>
          </p:cNvSpPr>
          <p:nvPr>
            <p:ph type="title"/>
          </p:nvPr>
        </p:nvSpPr>
        <p:spPr/>
        <p:txBody>
          <a:bodyPr>
            <a:normAutofit fontScale="90000"/>
          </a:bodyPr>
          <a:lstStyle/>
          <a:p>
            <a:pPr marL="484632" eaLnBrk="1" fontAlgn="auto" hangingPunct="1">
              <a:spcAft>
                <a:spcPts val="0"/>
              </a:spcAft>
              <a:defRPr/>
            </a:pPr>
            <a:r>
              <a:rPr lang="en-US" i="1" dirty="0">
                <a:effectLst>
                  <a:outerShdw blurRad="38100" dist="38100" dir="2700000" algn="tl">
                    <a:srgbClr val="000000">
                      <a:alpha val="43137"/>
                    </a:srgbClr>
                  </a:outerShdw>
                </a:effectLst>
              </a:rPr>
              <a:t>Equipment Capitalized and Tracked by Fixed Assets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1">
            <a:extLst>
              <a:ext uri="{FF2B5EF4-FFF2-40B4-BE49-F238E27FC236}">
                <a16:creationId xmlns:a16="http://schemas.microsoft.com/office/drawing/2014/main" id="{2E29606F-19DA-426F-B61C-4077E5D6A73B}"/>
              </a:ext>
            </a:extLst>
          </p:cNvPr>
          <p:cNvSpPr>
            <a:spLocks noGrp="1"/>
          </p:cNvSpPr>
          <p:nvPr>
            <p:ph idx="1"/>
          </p:nvPr>
        </p:nvSpPr>
        <p:spPr>
          <a:xfrm>
            <a:off x="457200" y="1524000"/>
            <a:ext cx="8229600" cy="5105400"/>
          </a:xfrm>
        </p:spPr>
        <p:txBody>
          <a:bodyPr/>
          <a:lstStyle/>
          <a:p>
            <a:pPr>
              <a:buFont typeface="Wingdings" panose="05000000000000000000" pitchFamily="2" charset="2"/>
              <a:buChar char="Ø"/>
            </a:pPr>
            <a:r>
              <a:rPr lang="en-US" altLang="en-US" sz="2400"/>
              <a:t>Property Equipment Tracking System is in place to provide a method of turning in items to Surplus. </a:t>
            </a:r>
          </a:p>
          <a:p>
            <a:r>
              <a:rPr lang="en-US" altLang="en-US" sz="2400"/>
              <a:t>When entering an item that is a FIXED ASSET make  sure to include the ECU tag number and a serial number.</a:t>
            </a:r>
          </a:p>
          <a:p>
            <a:r>
              <a:rPr lang="en-US" altLang="en-US" sz="2400"/>
              <a:t>When a FIXED ASSET is received at Surplus, it is transferred in Banner to Surplus, thus relieving the organization of the asset.</a:t>
            </a:r>
          </a:p>
          <a:p>
            <a:r>
              <a:rPr lang="en-US" altLang="en-US" sz="2400"/>
              <a:t>If you have printed your inventory and the FA is still listed, provide the Disposal Request paperwork when you turn in your inventory.</a:t>
            </a:r>
          </a:p>
          <a:p>
            <a:endParaRPr lang="en-US" altLang="en-US" sz="2200"/>
          </a:p>
          <a:p>
            <a:pPr algn="ctr"/>
            <a:endParaRPr lang="en-US" altLang="en-US" sz="2400"/>
          </a:p>
        </p:txBody>
      </p:sp>
      <p:sp>
        <p:nvSpPr>
          <p:cNvPr id="3" name="Title 2">
            <a:extLst>
              <a:ext uri="{FF2B5EF4-FFF2-40B4-BE49-F238E27FC236}">
                <a16:creationId xmlns:a16="http://schemas.microsoft.com/office/drawing/2014/main" id="{48B729FB-0669-4FE0-B46D-3C7F93360349}"/>
              </a:ext>
            </a:extLst>
          </p:cNvPr>
          <p:cNvSpPr>
            <a:spLocks noGrp="1"/>
          </p:cNvSpPr>
          <p:nvPr>
            <p:ph type="title"/>
          </p:nvPr>
        </p:nvSpPr>
        <p:spPr>
          <a:xfrm>
            <a:off x="457200" y="152400"/>
            <a:ext cx="8229600" cy="1143000"/>
          </a:xfrm>
        </p:spPr>
        <p:txBody>
          <a:bodyPr>
            <a:normAutofit fontScale="90000"/>
          </a:bodyPr>
          <a:lstStyle/>
          <a:p>
            <a:pPr algn="ctr">
              <a:defRPr/>
            </a:pPr>
            <a:r>
              <a:rPr lang="en-US" sz="4900" dirty="0"/>
              <a:t>PETS</a:t>
            </a:r>
            <a:br>
              <a:rPr lang="en-US" sz="3200" dirty="0"/>
            </a:br>
            <a:endParaRPr lang="en-US" sz="32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A screenshot of a social media post&#10;&#10;Description automatically generated">
            <a:extLst>
              <a:ext uri="{FF2B5EF4-FFF2-40B4-BE49-F238E27FC236}">
                <a16:creationId xmlns:a16="http://schemas.microsoft.com/office/drawing/2014/main" id="{4EBFBF9C-845A-4D1D-9D30-38E06DBC03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143000"/>
            <a:ext cx="69119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Box 3">
            <a:extLst>
              <a:ext uri="{FF2B5EF4-FFF2-40B4-BE49-F238E27FC236}">
                <a16:creationId xmlns:a16="http://schemas.microsoft.com/office/drawing/2014/main" id="{F261B5C9-523D-43BD-8FCF-6ED73256975F}"/>
              </a:ext>
            </a:extLst>
          </p:cNvPr>
          <p:cNvSpPr txBox="1">
            <a:spLocks noChangeArrowheads="1"/>
          </p:cNvSpPr>
          <p:nvPr/>
        </p:nvSpPr>
        <p:spPr bwMode="auto">
          <a:xfrm>
            <a:off x="1295400" y="381000"/>
            <a:ext cx="662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t>These are the instructions from the PETS Manual on the Materials Management website. </a:t>
            </a:r>
            <a:r>
              <a:rPr lang="en-US" altLang="en-US" sz="1400" b="1">
                <a:solidFill>
                  <a:srgbClr val="0070C0"/>
                </a:solidFill>
              </a:rPr>
              <a:t>https://purchasing.ecu.edu/surplus-property/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1">
            <a:extLst>
              <a:ext uri="{FF2B5EF4-FFF2-40B4-BE49-F238E27FC236}">
                <a16:creationId xmlns:a16="http://schemas.microsoft.com/office/drawing/2014/main" id="{5C69FB32-1C94-418D-85F3-38AFD6CDB530}"/>
              </a:ext>
            </a:extLst>
          </p:cNvPr>
          <p:cNvSpPr>
            <a:spLocks noGrp="1"/>
          </p:cNvSpPr>
          <p:nvPr>
            <p:ph idx="1"/>
          </p:nvPr>
        </p:nvSpPr>
        <p:spPr/>
        <p:txBody>
          <a:bodyPr/>
          <a:lstStyle/>
          <a:p>
            <a:pPr algn="ctr" eaLnBrk="1" hangingPunct="1">
              <a:defRPr/>
            </a:pPr>
            <a:r>
              <a:rPr lang="en-US" altLang="en-US" dirty="0"/>
              <a:t>Please contact me </a:t>
            </a:r>
          </a:p>
          <a:p>
            <a:pPr algn="ctr" eaLnBrk="1" hangingPunct="1">
              <a:defRPr/>
            </a:pPr>
            <a:r>
              <a:rPr lang="en-US" altLang="en-US" dirty="0"/>
              <a:t>Lynn </a:t>
            </a:r>
            <a:r>
              <a:rPr lang="en-US" altLang="en-US"/>
              <a:t>Couturier at </a:t>
            </a:r>
            <a:r>
              <a:rPr lang="en-US" altLang="en-US" u="sng">
                <a:solidFill>
                  <a:srgbClr val="FF6600"/>
                </a:solidFill>
              </a:rPr>
              <a:t>CouturierL</a:t>
            </a:r>
            <a:r>
              <a:rPr lang="en-US" altLang="en-US" u="sng" dirty="0">
                <a:solidFill>
                  <a:srgbClr val="FF6600"/>
                </a:solidFill>
                <a:hlinkClick r:id="rId2"/>
              </a:rPr>
              <a:t>@ecu.edu</a:t>
            </a:r>
            <a:r>
              <a:rPr lang="en-US" altLang="en-US" u="sng" dirty="0">
                <a:solidFill>
                  <a:srgbClr val="FF6600"/>
                </a:solidFill>
              </a:rPr>
              <a:t>  </a:t>
            </a:r>
          </a:p>
          <a:p>
            <a:pPr algn="ctr" eaLnBrk="1" hangingPunct="1">
              <a:defRPr/>
            </a:pPr>
            <a:r>
              <a:rPr lang="en-US" altLang="en-US" dirty="0"/>
              <a:t>Or</a:t>
            </a:r>
          </a:p>
          <a:p>
            <a:pPr marL="109537" indent="0" algn="ctr" eaLnBrk="1" hangingPunct="1">
              <a:buFont typeface="Wingdings 3" panose="05040102010807070707" pitchFamily="18" charset="2"/>
              <a:buNone/>
              <a:defRPr/>
            </a:pPr>
            <a:r>
              <a:rPr lang="en-US" altLang="en-US" u="sng" dirty="0">
                <a:solidFill>
                  <a:srgbClr val="FF6600"/>
                </a:solidFill>
              </a:rPr>
              <a:t>fixedassets@ecu.edu</a:t>
            </a:r>
          </a:p>
          <a:p>
            <a:pPr algn="ctr" eaLnBrk="1" hangingPunct="1">
              <a:defRPr/>
            </a:pPr>
            <a:r>
              <a:rPr lang="en-US" altLang="en-US" dirty="0"/>
              <a:t>Thank you for attending</a:t>
            </a:r>
            <a:endParaRPr lang="en-US" altLang="en-US" dirty="0">
              <a:solidFill>
                <a:schemeClr val="tx2"/>
              </a:solidFill>
            </a:endParaRPr>
          </a:p>
          <a:p>
            <a:pPr algn="ctr" eaLnBrk="1" hangingPunct="1">
              <a:defRPr/>
            </a:pPr>
            <a:endParaRPr lang="en-US" altLang="en-US" dirty="0">
              <a:solidFill>
                <a:schemeClr val="tx2"/>
              </a:solidFill>
            </a:endParaRPr>
          </a:p>
          <a:p>
            <a:pPr algn="ctr" eaLnBrk="1" hangingPunct="1">
              <a:defRPr/>
            </a:pPr>
            <a:r>
              <a:rPr lang="en-US" altLang="en-US" dirty="0"/>
              <a:t>I welcome your feedback and input</a:t>
            </a:r>
          </a:p>
          <a:p>
            <a:pPr eaLnBrk="1" hangingPunct="1">
              <a:defRPr/>
            </a:pPr>
            <a:endParaRPr lang="en-US" altLang="en-US" dirty="0"/>
          </a:p>
        </p:txBody>
      </p:sp>
      <p:sp>
        <p:nvSpPr>
          <p:cNvPr id="49155" name="Title 2">
            <a:extLst>
              <a:ext uri="{FF2B5EF4-FFF2-40B4-BE49-F238E27FC236}">
                <a16:creationId xmlns:a16="http://schemas.microsoft.com/office/drawing/2014/main" id="{480FA6FD-0E9D-4E14-8A70-C77873CF226D}"/>
              </a:ext>
            </a:extLst>
          </p:cNvPr>
          <p:cNvSpPr>
            <a:spLocks noGrp="1"/>
          </p:cNvSpPr>
          <p:nvPr>
            <p:ph type="title"/>
          </p:nvPr>
        </p:nvSpPr>
        <p:spPr/>
        <p:txBody>
          <a:bodyPr/>
          <a:lstStyle/>
          <a:p>
            <a:pPr eaLnBrk="1" fontAlgn="auto" hangingPunct="1">
              <a:spcAft>
                <a:spcPts val="0"/>
              </a:spcAft>
              <a:defRPr/>
            </a:pPr>
            <a:r>
              <a:rPr lang="en-US" altLang="en-US" i="1"/>
              <a:t>Questions</a:t>
            </a:r>
            <a:r>
              <a:rPr lang="en-US" altLang="en-US" i="1">
                <a:solidFill>
                  <a:schemeClr val="tx1"/>
                </a:solidFill>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id="{D74957FD-4DE5-4878-98DC-EDBB7B45F125}"/>
              </a:ext>
            </a:extLst>
          </p:cNvPr>
          <p:cNvSpPr>
            <a:spLocks noGrp="1"/>
          </p:cNvSpPr>
          <p:nvPr>
            <p:ph idx="1"/>
          </p:nvPr>
        </p:nvSpPr>
        <p:spPr>
          <a:xfrm>
            <a:off x="304800" y="1524000"/>
            <a:ext cx="8610600" cy="4343400"/>
          </a:xfrm>
        </p:spPr>
        <p:txBody>
          <a:bodyPr rtlCol="0">
            <a:normAutofit fontScale="85000" lnSpcReduction="20000"/>
          </a:bodyPr>
          <a:lstStyle/>
          <a:p>
            <a:pPr marL="609600" indent="-609600" algn="ctr" eaLnBrk="1" fontAlgn="auto" hangingPunct="1">
              <a:lnSpc>
                <a:spcPct val="80000"/>
              </a:lnSpc>
              <a:spcAft>
                <a:spcPts val="0"/>
              </a:spcAft>
              <a:buFont typeface="Wingdings" pitchFamily="2" charset="2"/>
              <a:buNone/>
              <a:defRPr/>
            </a:pPr>
            <a:r>
              <a:rPr lang="en-US" dirty="0">
                <a:solidFill>
                  <a:schemeClr val="tx1">
                    <a:lumMod val="85000"/>
                    <a:lumOff val="15000"/>
                  </a:schemeClr>
                </a:solidFill>
              </a:rPr>
              <a:t>Based on </a:t>
            </a:r>
            <a:r>
              <a:rPr lang="en-US" u="sng" dirty="0">
                <a:solidFill>
                  <a:schemeClr val="tx1">
                    <a:lumMod val="85000"/>
                    <a:lumOff val="15000"/>
                  </a:schemeClr>
                </a:solidFill>
              </a:rPr>
              <a:t>unit cost</a:t>
            </a:r>
            <a:r>
              <a:rPr lang="en-US" dirty="0">
                <a:solidFill>
                  <a:schemeClr val="tx1">
                    <a:lumMod val="85000"/>
                    <a:lumOff val="15000"/>
                  </a:schemeClr>
                </a:solidFill>
              </a:rPr>
              <a:t> ~ </a:t>
            </a:r>
          </a:p>
          <a:p>
            <a:pPr marL="609600" indent="-609600" algn="ctr" eaLnBrk="1" fontAlgn="auto" hangingPunct="1">
              <a:lnSpc>
                <a:spcPct val="80000"/>
              </a:lnSpc>
              <a:spcAft>
                <a:spcPts val="0"/>
              </a:spcAft>
              <a:buFont typeface="Wingdings" pitchFamily="2" charset="2"/>
              <a:buNone/>
              <a:defRPr/>
            </a:pPr>
            <a:endParaRPr lang="en-US" dirty="0">
              <a:solidFill>
                <a:schemeClr val="tx1">
                  <a:lumMod val="85000"/>
                  <a:lumOff val="15000"/>
                </a:schemeClr>
              </a:solidFill>
            </a:endParaRPr>
          </a:p>
          <a:p>
            <a:pPr marL="990600" lvl="1" indent="-533400" eaLnBrk="1" fontAlgn="auto" hangingPunct="1">
              <a:lnSpc>
                <a:spcPct val="110000"/>
              </a:lnSpc>
              <a:spcBef>
                <a:spcPts val="324"/>
              </a:spcBef>
              <a:spcAft>
                <a:spcPts val="0"/>
              </a:spcAft>
              <a:buFont typeface="Verdana"/>
              <a:buChar char="◦"/>
              <a:defRPr/>
            </a:pPr>
            <a:r>
              <a:rPr lang="en-US" dirty="0">
                <a:solidFill>
                  <a:schemeClr val="tx1">
                    <a:lumMod val="85000"/>
                    <a:lumOff val="15000"/>
                  </a:schemeClr>
                </a:solidFill>
              </a:rPr>
              <a:t>Is the </a:t>
            </a:r>
            <a:r>
              <a:rPr lang="en-US" u="sng" dirty="0">
                <a:solidFill>
                  <a:schemeClr val="tx1">
                    <a:lumMod val="85000"/>
                    <a:lumOff val="15000"/>
                  </a:schemeClr>
                </a:solidFill>
              </a:rPr>
              <a:t>unit cost less than $500</a:t>
            </a:r>
            <a:r>
              <a:rPr lang="en-US" dirty="0">
                <a:solidFill>
                  <a:schemeClr val="tx1">
                    <a:lumMod val="85000"/>
                    <a:lumOff val="15000"/>
                  </a:schemeClr>
                </a:solidFill>
              </a:rPr>
              <a:t>?  If so, code the item to a supply code (this includes software) </a:t>
            </a:r>
          </a:p>
          <a:p>
            <a:pPr marL="457200" lvl="1" indent="0" eaLnBrk="1" fontAlgn="auto" hangingPunct="1">
              <a:lnSpc>
                <a:spcPct val="80000"/>
              </a:lnSpc>
              <a:spcBef>
                <a:spcPts val="324"/>
              </a:spcBef>
              <a:spcAft>
                <a:spcPts val="0"/>
              </a:spcAft>
              <a:buFont typeface="Wingdings" pitchFamily="2" charset="2"/>
              <a:buNone/>
              <a:defRPr/>
            </a:pPr>
            <a:endParaRPr lang="en-US" dirty="0">
              <a:solidFill>
                <a:schemeClr val="tx1">
                  <a:lumMod val="85000"/>
                  <a:lumOff val="15000"/>
                </a:schemeClr>
              </a:solidFill>
            </a:endParaRPr>
          </a:p>
          <a:p>
            <a:pPr marL="990600" lvl="1" indent="-533400" eaLnBrk="1" fontAlgn="auto" hangingPunct="1">
              <a:lnSpc>
                <a:spcPct val="110000"/>
              </a:lnSpc>
              <a:spcBef>
                <a:spcPts val="324"/>
              </a:spcBef>
              <a:spcAft>
                <a:spcPts val="0"/>
              </a:spcAft>
              <a:buFont typeface="Verdana"/>
              <a:buChar char="◦"/>
              <a:defRPr/>
            </a:pPr>
            <a:r>
              <a:rPr lang="en-US" dirty="0">
                <a:solidFill>
                  <a:schemeClr val="tx1">
                    <a:lumMod val="85000"/>
                    <a:lumOff val="15000"/>
                  </a:schemeClr>
                </a:solidFill>
              </a:rPr>
              <a:t>Is the </a:t>
            </a:r>
            <a:r>
              <a:rPr lang="en-US" u="sng" dirty="0">
                <a:solidFill>
                  <a:schemeClr val="tx1">
                    <a:lumMod val="85000"/>
                    <a:lumOff val="15000"/>
                  </a:schemeClr>
                </a:solidFill>
              </a:rPr>
              <a:t>unit cost $500 but less than $5,000 and a useful life of two or more years</a:t>
            </a:r>
            <a:r>
              <a:rPr lang="en-US" dirty="0">
                <a:solidFill>
                  <a:schemeClr val="tx1">
                    <a:lumMod val="85000"/>
                    <a:lumOff val="15000"/>
                  </a:schemeClr>
                </a:solidFill>
              </a:rPr>
              <a:t>?  If so, code the item to the appropriate non-capital equipment code</a:t>
            </a:r>
          </a:p>
          <a:p>
            <a:pPr marL="457200" lvl="1" indent="0" eaLnBrk="1" fontAlgn="auto" hangingPunct="1">
              <a:lnSpc>
                <a:spcPct val="80000"/>
              </a:lnSpc>
              <a:spcBef>
                <a:spcPts val="324"/>
              </a:spcBef>
              <a:spcAft>
                <a:spcPts val="0"/>
              </a:spcAft>
              <a:buFont typeface="Wingdings" pitchFamily="2" charset="2"/>
              <a:buNone/>
              <a:defRPr/>
            </a:pPr>
            <a:endParaRPr lang="en-US" dirty="0">
              <a:solidFill>
                <a:schemeClr val="tx1">
                  <a:lumMod val="85000"/>
                  <a:lumOff val="15000"/>
                </a:schemeClr>
              </a:solidFill>
            </a:endParaRPr>
          </a:p>
          <a:p>
            <a:pPr marL="990600" lvl="1" indent="-533400" eaLnBrk="1" fontAlgn="auto" hangingPunct="1">
              <a:lnSpc>
                <a:spcPct val="110000"/>
              </a:lnSpc>
              <a:spcBef>
                <a:spcPts val="324"/>
              </a:spcBef>
              <a:spcAft>
                <a:spcPts val="0"/>
              </a:spcAft>
              <a:buFont typeface="Verdana"/>
              <a:buChar char="◦"/>
              <a:defRPr/>
            </a:pPr>
            <a:r>
              <a:rPr lang="en-US" dirty="0">
                <a:solidFill>
                  <a:schemeClr val="tx1">
                    <a:lumMod val="85000"/>
                    <a:lumOff val="15000"/>
                  </a:schemeClr>
                </a:solidFill>
              </a:rPr>
              <a:t>Is the </a:t>
            </a:r>
            <a:r>
              <a:rPr lang="en-US" u="sng" dirty="0">
                <a:solidFill>
                  <a:schemeClr val="tx1">
                    <a:lumMod val="85000"/>
                    <a:lumOff val="15000"/>
                  </a:schemeClr>
                </a:solidFill>
              </a:rPr>
              <a:t>unit cost $5,000 or greater</a:t>
            </a:r>
            <a:r>
              <a:rPr lang="en-US" dirty="0">
                <a:solidFill>
                  <a:schemeClr val="tx1">
                    <a:lumMod val="85000"/>
                    <a:lumOff val="15000"/>
                  </a:schemeClr>
                </a:solidFill>
              </a:rPr>
              <a:t>?  If so, the equipment is coded to the appropriate Capital equipment code.  These purchases are capitalized and tagged by ECU Fixed Assets</a:t>
            </a:r>
          </a:p>
          <a:p>
            <a:pPr marL="609600" indent="-609600" eaLnBrk="1" fontAlgn="auto" hangingPunct="1">
              <a:lnSpc>
                <a:spcPct val="80000"/>
              </a:lnSpc>
              <a:spcAft>
                <a:spcPts val="0"/>
              </a:spcAft>
              <a:buFont typeface="Wingdings" pitchFamily="2" charset="2"/>
              <a:buNone/>
              <a:defRPr/>
            </a:pPr>
            <a:endParaRPr lang="en-US" dirty="0">
              <a:solidFill>
                <a:schemeClr val="tx1">
                  <a:lumMod val="85000"/>
                  <a:lumOff val="15000"/>
                </a:schemeClr>
              </a:solidFill>
            </a:endParaRPr>
          </a:p>
          <a:p>
            <a:pPr marL="609600" indent="-609600" algn="ctr" eaLnBrk="1" fontAlgn="auto" hangingPunct="1">
              <a:lnSpc>
                <a:spcPct val="80000"/>
              </a:lnSpc>
              <a:spcAft>
                <a:spcPts val="0"/>
              </a:spcAft>
              <a:buFont typeface="Wingdings" pitchFamily="2" charset="2"/>
              <a:buNone/>
              <a:defRPr/>
            </a:pPr>
            <a:r>
              <a:rPr lang="en-US" dirty="0">
                <a:solidFill>
                  <a:schemeClr val="tx1">
                    <a:lumMod val="85000"/>
                    <a:lumOff val="15000"/>
                  </a:schemeClr>
                </a:solidFill>
              </a:rPr>
              <a:t>Note: All ECU computers $2,500 or greater are tagged</a:t>
            </a:r>
          </a:p>
          <a:p>
            <a:pPr marL="609600" indent="-609600" algn="ctr" eaLnBrk="1" fontAlgn="auto" hangingPunct="1">
              <a:lnSpc>
                <a:spcPct val="80000"/>
              </a:lnSpc>
              <a:spcAft>
                <a:spcPts val="0"/>
              </a:spcAft>
              <a:buFont typeface="Wingdings" pitchFamily="2" charset="2"/>
              <a:buNone/>
              <a:defRPr/>
            </a:pPr>
            <a:r>
              <a:rPr lang="en-US" dirty="0">
                <a:solidFill>
                  <a:schemeClr val="tx1">
                    <a:lumMod val="85000"/>
                    <a:lumOff val="15000"/>
                  </a:schemeClr>
                </a:solidFill>
              </a:rPr>
              <a:t>by Fixed Assets</a:t>
            </a:r>
          </a:p>
        </p:txBody>
      </p:sp>
      <p:sp>
        <p:nvSpPr>
          <p:cNvPr id="12290" name="Title 1">
            <a:extLst>
              <a:ext uri="{FF2B5EF4-FFF2-40B4-BE49-F238E27FC236}">
                <a16:creationId xmlns:a16="http://schemas.microsoft.com/office/drawing/2014/main" id="{193D4961-5EE7-45CE-B018-0B36E0E0856E}"/>
              </a:ext>
            </a:extLst>
          </p:cNvPr>
          <p:cNvSpPr>
            <a:spLocks noGrp="1"/>
          </p:cNvSpPr>
          <p:nvPr>
            <p:ph type="title"/>
          </p:nvPr>
        </p:nvSpPr>
        <p:spPr>
          <a:xfrm>
            <a:off x="228600" y="268288"/>
            <a:ext cx="8686800" cy="1398587"/>
          </a:xfrm>
        </p:spPr>
        <p:txBody>
          <a:bodyPr/>
          <a:lstStyle/>
          <a:p>
            <a:pPr marL="484632" eaLnBrk="1" fontAlgn="auto" hangingPunct="1">
              <a:spcAft>
                <a:spcPts val="0"/>
              </a:spcAft>
              <a:defRPr/>
            </a:pPr>
            <a:r>
              <a:rPr lang="en-US" sz="3600" i="1" dirty="0">
                <a:effectLst>
                  <a:outerShdw blurRad="38100" dist="38100" dir="2700000" algn="tl">
                    <a:srgbClr val="000000">
                      <a:alpha val="43137"/>
                    </a:srgbClr>
                  </a:outerShdw>
                </a:effectLst>
              </a:rPr>
              <a:t>Banner Account Coding Guidelines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a:extLst>
              <a:ext uri="{FF2B5EF4-FFF2-40B4-BE49-F238E27FC236}">
                <a16:creationId xmlns:a16="http://schemas.microsoft.com/office/drawing/2014/main" id="{E5811017-1996-4E68-ADAA-C5ABB7D07ADF}"/>
              </a:ext>
            </a:extLst>
          </p:cNvPr>
          <p:cNvSpPr>
            <a:spLocks noGrp="1"/>
          </p:cNvSpPr>
          <p:nvPr>
            <p:ph idx="1"/>
          </p:nvPr>
        </p:nvSpPr>
        <p:spPr>
          <a:xfrm>
            <a:off x="457200" y="990600"/>
            <a:ext cx="8229600" cy="5334000"/>
          </a:xfrm>
        </p:spPr>
        <p:txBody>
          <a:bodyPr rtlCol="0">
            <a:normAutofit lnSpcReduction="10000"/>
          </a:bodyPr>
          <a:lstStyle/>
          <a:p>
            <a:pPr marL="521208" indent="-457200" eaLnBrk="1" fontAlgn="auto" hangingPunct="1">
              <a:spcAft>
                <a:spcPts val="0"/>
              </a:spcAft>
              <a:buClr>
                <a:schemeClr val="bg2">
                  <a:lumMod val="50000"/>
                </a:schemeClr>
              </a:buClr>
              <a:buFont typeface="Wingdings" panose="05000000000000000000" pitchFamily="2" charset="2"/>
              <a:buChar char="Ø"/>
              <a:defRPr/>
            </a:pPr>
            <a:r>
              <a:rPr lang="en-US" sz="2400" dirty="0">
                <a:solidFill>
                  <a:schemeClr val="tx1">
                    <a:lumMod val="85000"/>
                    <a:lumOff val="15000"/>
                  </a:schemeClr>
                </a:solidFill>
              </a:rPr>
              <a:t>Banner Account Codes – used on purchase orders, and any equipment expenditure</a:t>
            </a:r>
          </a:p>
          <a:p>
            <a:pPr marL="521208" indent="-457200" eaLnBrk="1" fontAlgn="auto" hangingPunct="1">
              <a:spcAft>
                <a:spcPts val="0"/>
              </a:spcAft>
              <a:buClr>
                <a:schemeClr val="bg2">
                  <a:lumMod val="50000"/>
                </a:schemeClr>
              </a:buClr>
              <a:buFont typeface="Wingdings" panose="05000000000000000000" pitchFamily="2" charset="2"/>
              <a:buChar char="Ø"/>
              <a:defRPr/>
            </a:pPr>
            <a:endParaRPr lang="en-US" sz="2400" dirty="0">
              <a:solidFill>
                <a:schemeClr val="tx1">
                  <a:lumMod val="85000"/>
                  <a:lumOff val="15000"/>
                </a:schemeClr>
              </a:solidFill>
            </a:endParaRPr>
          </a:p>
          <a:p>
            <a:pPr marL="521208" indent="-457200" eaLnBrk="1" fontAlgn="auto" hangingPunct="1">
              <a:spcAft>
                <a:spcPts val="0"/>
              </a:spcAft>
              <a:buClr>
                <a:schemeClr val="bg2">
                  <a:lumMod val="50000"/>
                </a:schemeClr>
              </a:buClr>
              <a:buFont typeface="Wingdings" panose="05000000000000000000" pitchFamily="2" charset="2"/>
              <a:buChar char="Ø"/>
              <a:defRPr/>
            </a:pPr>
            <a:endParaRPr lang="en-US" sz="2400" dirty="0">
              <a:solidFill>
                <a:schemeClr val="tx1">
                  <a:lumMod val="85000"/>
                  <a:lumOff val="15000"/>
                </a:schemeClr>
              </a:solidFill>
            </a:endParaRPr>
          </a:p>
          <a:p>
            <a:pPr marL="521208" indent="-457200" eaLnBrk="1" fontAlgn="auto" hangingPunct="1">
              <a:spcAft>
                <a:spcPts val="0"/>
              </a:spcAft>
              <a:buClr>
                <a:schemeClr val="bg2">
                  <a:lumMod val="50000"/>
                </a:schemeClr>
              </a:buClr>
              <a:buFont typeface="Wingdings" panose="05000000000000000000" pitchFamily="2" charset="2"/>
              <a:buChar char="Ø"/>
              <a:defRPr/>
            </a:pPr>
            <a:r>
              <a:rPr lang="en-US" sz="2400" dirty="0">
                <a:solidFill>
                  <a:schemeClr val="tx1">
                    <a:lumMod val="85000"/>
                    <a:lumOff val="15000"/>
                  </a:schemeClr>
                </a:solidFill>
              </a:rPr>
              <a:t>When invoices are submitted to A/P against a Capital equipment account code, Banner creates an O-tag that is extracted to the Fixed Assets’ System</a:t>
            </a:r>
          </a:p>
          <a:p>
            <a:pPr marL="521208" indent="-457200" eaLnBrk="1" fontAlgn="auto" hangingPunct="1">
              <a:spcAft>
                <a:spcPts val="0"/>
              </a:spcAft>
              <a:buClr>
                <a:schemeClr val="bg2">
                  <a:lumMod val="50000"/>
                </a:schemeClr>
              </a:buClr>
              <a:buFont typeface="Wingdings" panose="05000000000000000000" pitchFamily="2" charset="2"/>
              <a:buChar char="Ø"/>
              <a:defRPr/>
            </a:pPr>
            <a:r>
              <a:rPr lang="en-US" sz="2400" dirty="0">
                <a:solidFill>
                  <a:schemeClr val="tx1">
                    <a:lumMod val="85000"/>
                    <a:lumOff val="15000"/>
                  </a:schemeClr>
                </a:solidFill>
              </a:rPr>
              <a:t>Fixed Assets reviews PO, invoice, etc. and identifies FA’s. </a:t>
            </a:r>
          </a:p>
          <a:p>
            <a:pPr marL="521208" indent="-457200" eaLnBrk="1" fontAlgn="auto" hangingPunct="1">
              <a:spcAft>
                <a:spcPts val="0"/>
              </a:spcAft>
              <a:buClr>
                <a:schemeClr val="bg2">
                  <a:lumMod val="50000"/>
                </a:schemeClr>
              </a:buClr>
              <a:buFont typeface="Wingdings" panose="05000000000000000000" pitchFamily="2" charset="2"/>
              <a:buChar char="Ø"/>
              <a:defRPr/>
            </a:pPr>
            <a:r>
              <a:rPr lang="en-US" sz="2400" dirty="0">
                <a:solidFill>
                  <a:schemeClr val="tx1">
                    <a:lumMod val="85000"/>
                    <a:lumOff val="15000"/>
                  </a:schemeClr>
                </a:solidFill>
              </a:rPr>
              <a:t>Once the invoice(s) is paid a tag number is assigned.</a:t>
            </a:r>
          </a:p>
          <a:p>
            <a:pPr marL="521208" indent="-457200" eaLnBrk="1" fontAlgn="auto" hangingPunct="1">
              <a:spcAft>
                <a:spcPts val="0"/>
              </a:spcAft>
              <a:buClr>
                <a:schemeClr val="bg2">
                  <a:lumMod val="50000"/>
                </a:schemeClr>
              </a:buClr>
              <a:buFont typeface="Wingdings" panose="05000000000000000000" pitchFamily="2" charset="2"/>
              <a:buChar char="Ø"/>
              <a:defRPr/>
            </a:pPr>
            <a:r>
              <a:rPr lang="en-US" sz="2400" dirty="0">
                <a:solidFill>
                  <a:schemeClr val="tx1">
                    <a:lumMod val="85000"/>
                    <a:lumOff val="15000"/>
                  </a:schemeClr>
                </a:solidFill>
              </a:rPr>
              <a:t>Tagging appointment is scheduled and location of equipment is verified at that time.</a:t>
            </a:r>
          </a:p>
          <a:p>
            <a:pPr marL="521208" indent="-457200" eaLnBrk="1" fontAlgn="auto" hangingPunct="1">
              <a:spcAft>
                <a:spcPts val="0"/>
              </a:spcAft>
              <a:buClr>
                <a:schemeClr val="bg2">
                  <a:lumMod val="50000"/>
                </a:schemeClr>
              </a:buClr>
              <a:buFont typeface="Wingdings" panose="05000000000000000000" pitchFamily="2" charset="2"/>
              <a:buChar char="Ø"/>
              <a:defRPr/>
            </a:pPr>
            <a:endParaRPr lang="en-US" sz="2400" dirty="0">
              <a:solidFill>
                <a:schemeClr val="tx1">
                  <a:lumMod val="85000"/>
                  <a:lumOff val="15000"/>
                </a:schemeClr>
              </a:solidFill>
            </a:endParaRPr>
          </a:p>
          <a:p>
            <a:pPr marL="448056" indent="-384048" eaLnBrk="1" fontAlgn="auto" hangingPunct="1">
              <a:spcAft>
                <a:spcPts val="0"/>
              </a:spcAft>
              <a:buClr>
                <a:schemeClr val="accent3"/>
              </a:buClr>
              <a:buFont typeface="Wingdings 2"/>
              <a:buChar char=""/>
              <a:defRPr/>
            </a:pPr>
            <a:endParaRPr lang="en-US" dirty="0">
              <a:solidFill>
                <a:schemeClr val="tx1">
                  <a:lumMod val="85000"/>
                  <a:lumOff val="15000"/>
                </a:schemeClr>
              </a:solidFill>
            </a:endParaRPr>
          </a:p>
        </p:txBody>
      </p:sp>
      <p:sp>
        <p:nvSpPr>
          <p:cNvPr id="11266" name="Title 1">
            <a:extLst>
              <a:ext uri="{FF2B5EF4-FFF2-40B4-BE49-F238E27FC236}">
                <a16:creationId xmlns:a16="http://schemas.microsoft.com/office/drawing/2014/main" id="{3ED6D041-9823-45A6-8FC4-91C8B27BC6D3}"/>
              </a:ext>
            </a:extLst>
          </p:cNvPr>
          <p:cNvSpPr>
            <a:spLocks noGrp="1"/>
          </p:cNvSpPr>
          <p:nvPr>
            <p:ph type="title"/>
          </p:nvPr>
        </p:nvSpPr>
        <p:spPr>
          <a:xfrm>
            <a:off x="0" y="268289"/>
            <a:ext cx="9144000" cy="798512"/>
          </a:xfrm>
        </p:spPr>
        <p:txBody>
          <a:bodyPr/>
          <a:lstStyle/>
          <a:p>
            <a:pPr marL="484632" eaLnBrk="1" fontAlgn="auto" hangingPunct="1">
              <a:spcAft>
                <a:spcPts val="0"/>
              </a:spcAft>
              <a:defRPr/>
            </a:pPr>
            <a:r>
              <a:rPr lang="en-US" i="1" dirty="0">
                <a:effectLst>
                  <a:outerShdw blurRad="38100" dist="38100" dir="2700000" algn="tl">
                    <a:srgbClr val="000000">
                      <a:alpha val="43137"/>
                    </a:srgbClr>
                  </a:outerShdw>
                </a:effectLst>
              </a:rPr>
              <a:t> 			What is Tagged</a:t>
            </a:r>
          </a:p>
        </p:txBody>
      </p:sp>
      <p:pic>
        <p:nvPicPr>
          <p:cNvPr id="18436" name="Picture 1" descr="Screen Clipping">
            <a:extLst>
              <a:ext uri="{FF2B5EF4-FFF2-40B4-BE49-F238E27FC236}">
                <a16:creationId xmlns:a16="http://schemas.microsoft.com/office/drawing/2014/main" id="{80C053AE-7A14-4E16-A43D-03A3C6915B8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4913" y="1789113"/>
            <a:ext cx="6734175"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a:extLst>
              <a:ext uri="{FF2B5EF4-FFF2-40B4-BE49-F238E27FC236}">
                <a16:creationId xmlns:a16="http://schemas.microsoft.com/office/drawing/2014/main" id="{15C21297-48B5-4A58-9766-5D5F60899C1D}"/>
              </a:ext>
            </a:extLst>
          </p:cNvPr>
          <p:cNvSpPr>
            <a:spLocks noGrp="1"/>
          </p:cNvSpPr>
          <p:nvPr>
            <p:ph idx="4294967295"/>
          </p:nvPr>
        </p:nvSpPr>
        <p:spPr>
          <a:xfrm>
            <a:off x="0" y="1676400"/>
            <a:ext cx="9144000" cy="2971800"/>
          </a:xfrm>
        </p:spPr>
        <p:txBody>
          <a:bodyPr/>
          <a:lstStyle/>
          <a:p>
            <a:pPr algn="ctr" eaLnBrk="1" hangingPunct="1">
              <a:buFont typeface="Arial" panose="020B0604020202020204" pitchFamily="34" charset="0"/>
              <a:buNone/>
            </a:pPr>
            <a:endParaRPr lang="en-US" altLang="en-US"/>
          </a:p>
          <a:p>
            <a:pPr algn="ctr" eaLnBrk="1" hangingPunct="1">
              <a:buFont typeface="Arial" panose="020B0604020202020204" pitchFamily="34" charset="0"/>
              <a:buNone/>
            </a:pPr>
            <a:endParaRPr lang="en-US" altLang="en-US"/>
          </a:p>
          <a:p>
            <a:pPr algn="ctr" eaLnBrk="1" hangingPunct="1">
              <a:buFont typeface="Arial" panose="020B0604020202020204" pitchFamily="34" charset="0"/>
              <a:buNone/>
            </a:pPr>
            <a:r>
              <a:rPr lang="en-US" altLang="en-US" sz="5400">
                <a:solidFill>
                  <a:schemeClr val="tx2"/>
                </a:solidFill>
              </a:rPr>
              <a:t>Equipment Change in Status Form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BE6BCE-09CF-47E8-9767-5178F6B2249C}"/>
              </a:ext>
            </a:extLst>
          </p:cNvPr>
          <p:cNvSpPr/>
          <p:nvPr/>
        </p:nvSpPr>
        <p:spPr>
          <a:xfrm>
            <a:off x="2057400" y="3048000"/>
            <a:ext cx="1600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a:extLst>
              <a:ext uri="{FF2B5EF4-FFF2-40B4-BE49-F238E27FC236}">
                <a16:creationId xmlns:a16="http://schemas.microsoft.com/office/drawing/2014/main" id="{06C2D2B2-F979-4425-A4F6-1B2C39C00F70}"/>
              </a:ext>
            </a:extLst>
          </p:cNvPr>
          <p:cNvSpPr/>
          <p:nvPr/>
        </p:nvSpPr>
        <p:spPr>
          <a:xfrm>
            <a:off x="5257800" y="4419600"/>
            <a:ext cx="21336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16A4FE50-9467-4E52-99CF-6A2EFF3B599B}"/>
              </a:ext>
            </a:extLst>
          </p:cNvPr>
          <p:cNvSpPr/>
          <p:nvPr/>
        </p:nvSpPr>
        <p:spPr>
          <a:xfrm>
            <a:off x="2057400" y="3733800"/>
            <a:ext cx="60960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611CE07B-38E6-441A-A495-E26CB89237C4}"/>
              </a:ext>
            </a:extLst>
          </p:cNvPr>
          <p:cNvSpPr/>
          <p:nvPr/>
        </p:nvSpPr>
        <p:spPr>
          <a:xfrm>
            <a:off x="1600200" y="685800"/>
            <a:ext cx="71628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1510" name="Picture 6">
            <a:extLst>
              <a:ext uri="{FF2B5EF4-FFF2-40B4-BE49-F238E27FC236}">
                <a16:creationId xmlns:a16="http://schemas.microsoft.com/office/drawing/2014/main" id="{249BADBF-7FE1-4589-8494-7495B2AF11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9525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A7FF6028-A3DB-4258-B0A9-F75D6864853E}"/>
              </a:ext>
            </a:extLst>
          </p:cNvPr>
          <p:cNvSpPr/>
          <p:nvPr/>
        </p:nvSpPr>
        <p:spPr>
          <a:xfrm>
            <a:off x="152400" y="4210050"/>
            <a:ext cx="3429000" cy="5334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DB0496CB-A0F1-4D66-90D8-EF2CC973A795}"/>
              </a:ext>
            </a:extLst>
          </p:cNvPr>
          <p:cNvSpPr/>
          <p:nvPr/>
        </p:nvSpPr>
        <p:spPr>
          <a:xfrm>
            <a:off x="342900" y="5624513"/>
            <a:ext cx="3048000" cy="304800"/>
          </a:xfrm>
          <a:prstGeom prst="rect">
            <a:avLst/>
          </a:prstGeom>
          <a:no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13" name="TextBox 5">
            <a:extLst>
              <a:ext uri="{FF2B5EF4-FFF2-40B4-BE49-F238E27FC236}">
                <a16:creationId xmlns:a16="http://schemas.microsoft.com/office/drawing/2014/main" id="{9D7C5B1F-591F-4FAB-849E-BDAC291C006A}"/>
              </a:ext>
            </a:extLst>
          </p:cNvPr>
          <p:cNvSpPr txBox="1">
            <a:spLocks noChangeArrowheads="1"/>
          </p:cNvSpPr>
          <p:nvPr/>
        </p:nvSpPr>
        <p:spPr bwMode="auto">
          <a:xfrm>
            <a:off x="1066800" y="381000"/>
            <a:ext cx="632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solidFill>
                  <a:srgbClr val="0070C0"/>
                </a:solidFill>
              </a:rPr>
              <a:t>https://financialservices.ecu.edu/fixed-assets/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a:extLst>
              <a:ext uri="{FF2B5EF4-FFF2-40B4-BE49-F238E27FC236}">
                <a16:creationId xmlns:a16="http://schemas.microsoft.com/office/drawing/2014/main" id="{4423D9DE-D05B-4B01-B700-1A725B0650AD}"/>
              </a:ext>
            </a:extLst>
          </p:cNvPr>
          <p:cNvSpPr>
            <a:spLocks noGrp="1"/>
          </p:cNvSpPr>
          <p:nvPr>
            <p:ph idx="1"/>
          </p:nvPr>
        </p:nvSpPr>
        <p:spPr/>
        <p:txBody>
          <a:bodyPr/>
          <a:lstStyle/>
          <a:p>
            <a:r>
              <a:rPr lang="en-US" altLang="en-US"/>
              <a:t>Fill out the top of the ECS with the FA information.</a:t>
            </a:r>
          </a:p>
          <a:p>
            <a:r>
              <a:rPr lang="en-US" altLang="en-US"/>
              <a:t>Check box for Relocated and put new location in comments.</a:t>
            </a:r>
          </a:p>
          <a:p>
            <a:r>
              <a:rPr lang="en-US" altLang="en-US"/>
              <a:t>Fill out left side on the bottom of the form </a:t>
            </a:r>
          </a:p>
          <a:p>
            <a:r>
              <a:rPr lang="en-US" altLang="en-US"/>
              <a:t>Click on the arrow in the upper right corner.</a:t>
            </a:r>
          </a:p>
        </p:txBody>
      </p:sp>
      <p:sp>
        <p:nvSpPr>
          <p:cNvPr id="3" name="Title 2">
            <a:extLst>
              <a:ext uri="{FF2B5EF4-FFF2-40B4-BE49-F238E27FC236}">
                <a16:creationId xmlns:a16="http://schemas.microsoft.com/office/drawing/2014/main" id="{4E97E6DF-3A09-4B5C-808B-76BD44FC923C}"/>
              </a:ext>
            </a:extLst>
          </p:cNvPr>
          <p:cNvSpPr>
            <a:spLocks noGrp="1"/>
          </p:cNvSpPr>
          <p:nvPr>
            <p:ph type="title"/>
          </p:nvPr>
        </p:nvSpPr>
        <p:spPr/>
        <p:txBody>
          <a:bodyPr/>
          <a:lstStyle/>
          <a:p>
            <a:pPr algn="ctr">
              <a:defRPr/>
            </a:pPr>
            <a:r>
              <a:rPr lang="en-US" dirty="0"/>
              <a:t>Relocation of Equipment</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FF551D0BE21C4E8A593EF8F8250AD6" ma:contentTypeVersion="1" ma:contentTypeDescription="Create a new document." ma:contentTypeScope="" ma:versionID="3eb5f70ad1d2a3424a7e3c29527e2d07">
  <xsd:schema xmlns:xsd="http://www.w3.org/2001/XMLSchema" xmlns:p="http://schemas.microsoft.com/office/2006/metadata/properties" targetNamespace="http://schemas.microsoft.com/office/2006/metadata/properties" ma:root="true" ma:fieldsID="4e6d8595fd8576f949203bf13b03572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81E1B5A-BE21-4733-BB3D-D6E12BBDA8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2DB04E1-81D2-4BD1-A406-0DAF3F36170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4073</TotalTime>
  <Words>1722</Words>
  <Application>Microsoft Office PowerPoint</Application>
  <PresentationFormat>On-screen Show (4:3)</PresentationFormat>
  <Paragraphs>158</Paragraphs>
  <Slides>42</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Lucida Sans Unicode</vt:lpstr>
      <vt:lpstr>Wingdings 3</vt:lpstr>
      <vt:lpstr>Verdana</vt:lpstr>
      <vt:lpstr>Wingdings 2</vt:lpstr>
      <vt:lpstr>Calibri</vt:lpstr>
      <vt:lpstr>Wingdings</vt:lpstr>
      <vt:lpstr>Concourse</vt:lpstr>
      <vt:lpstr>Fixed Assets  </vt:lpstr>
      <vt:lpstr>ECU Fixed Assets</vt:lpstr>
      <vt:lpstr>UNC-Business Process Standards      </vt:lpstr>
      <vt:lpstr>Equipment Capitalized and Tracked by Fixed Assets</vt:lpstr>
      <vt:lpstr>Banner Account Coding Guidelines</vt:lpstr>
      <vt:lpstr>    What is Tagged</vt:lpstr>
      <vt:lpstr>PowerPoint Presentation</vt:lpstr>
      <vt:lpstr>PowerPoint Presentation</vt:lpstr>
      <vt:lpstr>Relocation of Equipment</vt:lpstr>
      <vt:lpstr>PowerPoint Presentation</vt:lpstr>
      <vt:lpstr>Transfers to Another Organization</vt:lpstr>
      <vt:lpstr>PowerPoint Presentation</vt:lpstr>
      <vt:lpstr>Trade-In of Equipment </vt:lpstr>
      <vt:lpstr>PowerPoint Presentation</vt:lpstr>
      <vt:lpstr>Equipment Taken Off-Site</vt:lpstr>
      <vt:lpstr>PowerPoint Presentation</vt:lpstr>
      <vt:lpstr>Home Use of Electronic Data Processing</vt:lpstr>
      <vt:lpstr>PowerPoint Presentation</vt:lpstr>
      <vt:lpstr>Stolen Equipment</vt:lpstr>
      <vt:lpstr>PowerPoint Presentation</vt:lpstr>
      <vt:lpstr>Cannibalized Equipment</vt:lpstr>
      <vt:lpstr>PowerPoint Presentation</vt:lpstr>
      <vt:lpstr>PowerPoint Presentation</vt:lpstr>
      <vt:lpstr>PowerPoint Presentation</vt:lpstr>
      <vt:lpstr>PowerPoint Presentation</vt:lpstr>
      <vt:lpstr>PowerPoint Presentation</vt:lpstr>
      <vt:lpstr>PowerPoint Presentation</vt:lpstr>
      <vt:lpstr>Departmental Tracking Responsibilities</vt:lpstr>
      <vt:lpstr>Annual Verification of Inventory</vt:lpstr>
      <vt:lpstr>PowerPoint Presentation</vt:lpstr>
      <vt:lpstr>PowerPoint Presentation</vt:lpstr>
      <vt:lpstr>PowerPoint Presentation</vt:lpstr>
      <vt:lpstr>                                                                                                                                                                                                                                                                                                                                                                                                                                                                                                                                                                                                                                                                                                                                                                                                                                                                                                                                                                         </vt:lpstr>
      <vt:lpstr>PowerPoint Presentation</vt:lpstr>
      <vt:lpstr>Missing Inventory List FYRF135 </vt:lpstr>
      <vt:lpstr>PowerPoint Presentation</vt:lpstr>
      <vt:lpstr>Audit of Inventory</vt:lpstr>
      <vt:lpstr>Note</vt:lpstr>
      <vt:lpstr>PETS: Property Equipment Tracking System</vt:lpstr>
      <vt:lpstr>PETS </vt:lpstr>
      <vt:lpstr>PowerPoint Presentation</vt:lpstr>
      <vt:lpstr>Questions?</vt:lpstr>
    </vt:vector>
  </TitlesOfParts>
  <Company>East Carolina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Fixed Assets  and  Surplus Property</dc:title>
  <dc:creator>rossli</dc:creator>
  <cp:lastModifiedBy>Davis, Teresa A</cp:lastModifiedBy>
  <cp:revision>264</cp:revision>
  <cp:lastPrinted>2020-02-04T17:10:17Z</cp:lastPrinted>
  <dcterms:created xsi:type="dcterms:W3CDTF">2009-09-10T15:36:02Z</dcterms:created>
  <dcterms:modified xsi:type="dcterms:W3CDTF">2022-08-24T21:12:00Z</dcterms:modified>
</cp:coreProperties>
</file>