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8" r:id="rId5"/>
    <p:sldId id="289" r:id="rId6"/>
    <p:sldId id="290" r:id="rId7"/>
    <p:sldId id="265" r:id="rId8"/>
    <p:sldId id="278" r:id="rId9"/>
    <p:sldId id="260" r:id="rId10"/>
    <p:sldId id="284" r:id="rId11"/>
    <p:sldId id="285" r:id="rId12"/>
    <p:sldId id="286" r:id="rId13"/>
    <p:sldId id="293" r:id="rId14"/>
    <p:sldId id="292" r:id="rId15"/>
    <p:sldId id="298" r:id="rId16"/>
    <p:sldId id="300" r:id="rId17"/>
    <p:sldId id="295" r:id="rId18"/>
    <p:sldId id="299" r:id="rId19"/>
    <p:sldId id="287" r:id="rId20"/>
    <p:sldId id="275" r:id="rId21"/>
    <p:sldId id="297" r:id="rId22"/>
    <p:sldId id="296"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60C3F16-02E5-42C6-9916-4F37597F09FB}">
          <p14:sldIdLst>
            <p14:sldId id="288"/>
            <p14:sldId id="289"/>
            <p14:sldId id="290"/>
            <p14:sldId id="265"/>
            <p14:sldId id="278"/>
            <p14:sldId id="260"/>
          </p14:sldIdLst>
        </p14:section>
        <p14:section name="Untitled Section" id="{9B9C7EF1-C6CB-4F5A-8C96-5029ECE95A4C}">
          <p14:sldIdLst>
            <p14:sldId id="284"/>
            <p14:sldId id="285"/>
            <p14:sldId id="286"/>
            <p14:sldId id="293"/>
            <p14:sldId id="292"/>
            <p14:sldId id="298"/>
            <p14:sldId id="300"/>
            <p14:sldId id="295"/>
            <p14:sldId id="299"/>
            <p14:sldId id="287"/>
            <p14:sldId id="275"/>
            <p14:sldId id="297"/>
            <p14:sldId id="29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lvo, Vincent A" initials="FVA" lastIdx="10" clrIdx="0">
    <p:extLst>
      <p:ext uri="{19B8F6BF-5375-455C-9EA6-DF929625EA0E}">
        <p15:presenceInfo xmlns:p15="http://schemas.microsoft.com/office/powerpoint/2012/main" userId="S-1-5-21-2072177302-1958620249-3085007271-516553" providerId="AD"/>
      </p:ext>
    </p:extLst>
  </p:cmAuthor>
  <p:cmAuthor id="2" name="Steven Hopper" initials="SH" lastIdx="3" clrIdx="1">
    <p:extLst>
      <p:ext uri="{19B8F6BF-5375-455C-9EA6-DF929625EA0E}">
        <p15:presenceInfo xmlns:p15="http://schemas.microsoft.com/office/powerpoint/2012/main" userId="a332dbb9b66e0531" providerId="Windows Live"/>
      </p:ext>
    </p:extLst>
  </p:cmAuthor>
  <p:cmAuthor id="3" name="Wilson, Carole" initials="WC" lastIdx="8" clrIdx="2">
    <p:extLst>
      <p:ext uri="{19B8F6BF-5375-455C-9EA6-DF929625EA0E}">
        <p15:presenceInfo xmlns:p15="http://schemas.microsoft.com/office/powerpoint/2012/main" userId="S-1-5-21-2072177302-1958620249-3085007271-553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CC66"/>
    <a:srgbClr val="592A8A"/>
    <a:srgbClr val="FFCC00"/>
    <a:srgbClr val="FFFF00"/>
    <a:srgbClr val="482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74"/>
  </p:normalViewPr>
  <p:slideViewPr>
    <p:cSldViewPr>
      <p:cViewPr varScale="1">
        <p:scale>
          <a:sx n="52" d="100"/>
          <a:sy n="52" d="100"/>
        </p:scale>
        <p:origin x="39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CABD5-F6DC-4D55-A543-6DB6A1D042CF}" type="datetimeFigureOut">
              <a:rPr lang="en-US" smtClean="0"/>
              <a:t>8/4/2022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81472-1328-4F8D-808C-929CBC539D64}" type="slidenum">
              <a:rPr lang="en-US" smtClean="0"/>
              <a:t>‹#›</a:t>
            </a:fld>
            <a:endParaRPr lang="en-US"/>
          </a:p>
        </p:txBody>
      </p:sp>
    </p:spTree>
    <p:extLst>
      <p:ext uri="{BB962C8B-B14F-4D97-AF65-F5344CB8AC3E}">
        <p14:creationId xmlns:p14="http://schemas.microsoft.com/office/powerpoint/2010/main" val="87275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7870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336997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290455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66934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a:t>
            </a: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377892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a:t>
            </a: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254257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a:t>
            </a: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2893039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1447800"/>
            <a:ext cx="7772400" cy="1470025"/>
          </a:xfrm>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20483" name="Rectangle 3"/>
          <p:cNvSpPr>
            <a:spLocks noGrp="1" noChangeArrowheads="1"/>
          </p:cNvSpPr>
          <p:nvPr>
            <p:ph type="subTitle" idx="1"/>
          </p:nvPr>
        </p:nvSpPr>
        <p:spPr>
          <a:xfrm>
            <a:off x="1447800" y="2895600"/>
            <a:ext cx="6400800" cy="1752600"/>
          </a:xfrm>
        </p:spPr>
        <p:txBody>
          <a:bodyPr/>
          <a:lstStyle>
            <a:lvl1pPr marL="0" indent="0" algn="ctr">
              <a:buFontTx/>
              <a:buNone/>
              <a:defRPr sz="2800"/>
            </a:lvl1pPr>
          </a:lstStyle>
          <a:p>
            <a:r>
              <a:rPr lang="en-US"/>
              <a:t>Click to edit Master subtitle style</a:t>
            </a:r>
            <a:endParaRPr lang="en-US" dirty="0"/>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48134FC5-AC40-40E7-B127-DE6D2C19E6A7}" type="slidenum">
              <a:rPr lang="en-US"/>
              <a:pPr>
                <a:defRPr/>
              </a:pPr>
              <a:t>‹#›</a:t>
            </a:fld>
            <a:endParaRPr lang="en-US"/>
          </a:p>
        </p:txBody>
      </p:sp>
      <p:pic>
        <p:nvPicPr>
          <p:cNvPr id="9" name="Picture 8"/>
          <p:cNvPicPr>
            <a:picLocks noChangeAspect="1"/>
          </p:cNvPicPr>
          <p:nvPr userDrawn="1"/>
        </p:nvPicPr>
        <p:blipFill>
          <a:blip r:embed="rId2"/>
          <a:stretch>
            <a:fillRect/>
          </a:stretch>
        </p:blipFill>
        <p:spPr>
          <a:xfrm>
            <a:off x="2514600" y="4482049"/>
            <a:ext cx="4241426" cy="15527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82684-3E19-4047-A916-BCDA677109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2ABAB-EE1A-4B8D-A77A-27EB0FDAB82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kern="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CCC4E-2EED-4E2B-B6E0-39AAFF7F1ED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FE238-80CA-493A-A607-00F8ED31B86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836F1-E1D0-4654-B37B-0B89641BFE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C5B1CC-486D-47F1-BA5D-EE5EB59B34D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3CA1E7-0D5D-4C3B-A032-67A0C96024C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1AE1B-AB52-465D-B0EC-5EE579E63F9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238FB-6C01-40F9-B2F2-548E12ACC2F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DE157-BA68-4A56-B5A5-62C4C5065F2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b="1" kern="0">
                <a:latin typeface="Museo Slab 700" charset="0"/>
                <a:ea typeface="Museo Slab 700" charset="0"/>
                <a:cs typeface="Museo Slab 700" charset="0"/>
              </a:rPr>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E9FC09-72D6-4106-AB3C-0B9FB96EE01C}"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6244995" y="5270917"/>
            <a:ext cx="2475143" cy="9061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Participant_Payments@ec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zhXitrsc4rY"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133600"/>
            <a:ext cx="7848600" cy="1219200"/>
          </a:xfrm>
        </p:spPr>
        <p:txBody>
          <a:bodyPr>
            <a:noAutofit/>
          </a:bodyPr>
          <a:lstStyle/>
          <a:p>
            <a:r>
              <a:rPr lang="en-US" sz="3200" i="1" dirty="0"/>
              <a:t>REIMBURSEMENT SOLUTIONS</a:t>
            </a:r>
          </a:p>
          <a:p>
            <a:r>
              <a:rPr lang="en-US" sz="3200" i="1" dirty="0"/>
              <a:t> Standardizing Research Participant Payments</a:t>
            </a:r>
          </a:p>
        </p:txBody>
      </p:sp>
    </p:spTree>
    <p:extLst>
      <p:ext uri="{BB962C8B-B14F-4D97-AF65-F5344CB8AC3E}">
        <p14:creationId xmlns:p14="http://schemas.microsoft.com/office/powerpoint/2010/main" val="871045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29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0C9D-0136-4852-ABF9-5A6184CAA707}"/>
              </a:ext>
            </a:extLst>
          </p:cNvPr>
          <p:cNvSpPr>
            <a:spLocks noGrp="1"/>
          </p:cNvSpPr>
          <p:nvPr>
            <p:ph type="title"/>
          </p:nvPr>
        </p:nvSpPr>
        <p:spPr/>
        <p:txBody>
          <a:bodyPr/>
          <a:lstStyle/>
          <a:p>
            <a:r>
              <a:rPr lang="en-US" dirty="0"/>
              <a:t>University Approvals and Compliance</a:t>
            </a:r>
          </a:p>
        </p:txBody>
      </p:sp>
      <p:sp>
        <p:nvSpPr>
          <p:cNvPr id="3" name="Content Placeholder 2">
            <a:extLst>
              <a:ext uri="{FF2B5EF4-FFF2-40B4-BE49-F238E27FC236}">
                <a16:creationId xmlns:a16="http://schemas.microsoft.com/office/drawing/2014/main" id="{E91D2CAA-1702-448A-9508-D8E3ADA61BEC}"/>
              </a:ext>
            </a:extLst>
          </p:cNvPr>
          <p:cNvSpPr>
            <a:spLocks noGrp="1"/>
          </p:cNvSpPr>
          <p:nvPr>
            <p:ph idx="1"/>
          </p:nvPr>
        </p:nvSpPr>
        <p:spPr>
          <a:xfrm>
            <a:off x="304800" y="1219200"/>
            <a:ext cx="8610600" cy="5287962"/>
          </a:xfrm>
        </p:spPr>
        <p:txBody>
          <a:bodyPr/>
          <a:lstStyle/>
          <a:p>
            <a:pPr marL="457200" lvl="1" indent="0" algn="ctr">
              <a:buNone/>
            </a:pPr>
            <a:r>
              <a:rPr lang="en-US" sz="2000" b="1" i="1" dirty="0"/>
              <a:t>Greenphire software was approved by the following committees:</a:t>
            </a:r>
          </a:p>
          <a:p>
            <a:pPr marL="457200" lvl="1" indent="0">
              <a:buNone/>
            </a:pPr>
            <a:endParaRPr lang="en-US" sz="2000" dirty="0"/>
          </a:p>
          <a:p>
            <a:pPr lvl="1">
              <a:buFont typeface="Arial" panose="020B0604020202020204" pitchFamily="34" charset="0"/>
              <a:buChar char="•"/>
            </a:pPr>
            <a:r>
              <a:rPr lang="en-US" sz="2000" b="1" dirty="0"/>
              <a:t>Identity Theft Protection Committee (ITPC)</a:t>
            </a:r>
          </a:p>
          <a:p>
            <a:pPr marL="457200" lvl="1" indent="0">
              <a:buNone/>
            </a:pPr>
            <a:r>
              <a:rPr lang="en-US" sz="2000" dirty="0"/>
              <a:t>	Insures the system complies with legal requirements	governing social 	security numbers and personally identifiable information</a:t>
            </a:r>
          </a:p>
          <a:p>
            <a:pPr marL="457200" lvl="1" indent="0">
              <a:buNone/>
            </a:pPr>
            <a:endParaRPr lang="en-US" sz="2000" b="1" dirty="0"/>
          </a:p>
          <a:p>
            <a:pPr lvl="1">
              <a:buFont typeface="Arial" panose="020B0604020202020204" pitchFamily="34" charset="0"/>
              <a:buChar char="•"/>
            </a:pPr>
            <a:r>
              <a:rPr lang="en-US" sz="2000" b="1" dirty="0"/>
              <a:t>Clinical Information Steering Committee (CIS)</a:t>
            </a:r>
          </a:p>
          <a:p>
            <a:pPr marL="857250" lvl="2" indent="0">
              <a:buNone/>
            </a:pPr>
            <a:r>
              <a:rPr lang="en-US" sz="2000" dirty="0"/>
              <a:t>Insure the system meets HIPPA standard</a:t>
            </a:r>
          </a:p>
          <a:p>
            <a:pPr marL="457200" lvl="1" indent="0">
              <a:buNone/>
            </a:pPr>
            <a:endParaRPr lang="en-US" sz="2000" b="1" dirty="0"/>
          </a:p>
          <a:p>
            <a:pPr lvl="1">
              <a:buFont typeface="Arial" panose="020B0604020202020204" pitchFamily="34" charset="0"/>
              <a:buChar char="•"/>
            </a:pPr>
            <a:r>
              <a:rPr lang="en-US" sz="2000" b="1" dirty="0"/>
              <a:t>IRB Administration</a:t>
            </a:r>
          </a:p>
          <a:p>
            <a:pPr marL="857250" lvl="2" indent="0">
              <a:buNone/>
            </a:pPr>
            <a:r>
              <a:rPr lang="en-US" sz="2000" dirty="0"/>
              <a:t>Reviewed “Consent to Collect, Use and Disclose Social Security Numbers” document</a:t>
            </a:r>
            <a:endParaRPr lang="en-US" sz="2400" dirty="0"/>
          </a:p>
        </p:txBody>
      </p:sp>
    </p:spTree>
    <p:extLst>
      <p:ext uri="{BB962C8B-B14F-4D97-AF65-F5344CB8AC3E}">
        <p14:creationId xmlns:p14="http://schemas.microsoft.com/office/powerpoint/2010/main" val="3164797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8035-6947-4210-A987-8DCA5517CB90}"/>
              </a:ext>
            </a:extLst>
          </p:cNvPr>
          <p:cNvSpPr>
            <a:spLocks noGrp="1"/>
          </p:cNvSpPr>
          <p:nvPr>
            <p:ph type="title"/>
          </p:nvPr>
        </p:nvSpPr>
        <p:spPr>
          <a:xfrm>
            <a:off x="457200" y="274638"/>
            <a:ext cx="8153400" cy="792162"/>
          </a:xfrm>
        </p:spPr>
        <p:txBody>
          <a:bodyPr/>
          <a:lstStyle/>
          <a:p>
            <a:r>
              <a:rPr lang="en-US" dirty="0"/>
              <a:t>Personal Information Concerns</a:t>
            </a:r>
          </a:p>
        </p:txBody>
      </p:sp>
      <p:sp>
        <p:nvSpPr>
          <p:cNvPr id="3" name="Content Placeholder 2">
            <a:extLst>
              <a:ext uri="{FF2B5EF4-FFF2-40B4-BE49-F238E27FC236}">
                <a16:creationId xmlns:a16="http://schemas.microsoft.com/office/drawing/2014/main" id="{721B8CAF-647C-49DB-BE52-88ABF6684D9C}"/>
              </a:ext>
            </a:extLst>
          </p:cNvPr>
          <p:cNvSpPr>
            <a:spLocks noGrp="1"/>
          </p:cNvSpPr>
          <p:nvPr>
            <p:ph idx="1"/>
          </p:nvPr>
        </p:nvSpPr>
        <p:spPr>
          <a:xfrm>
            <a:off x="228600" y="990600"/>
            <a:ext cx="8915400" cy="5791200"/>
          </a:xfrm>
        </p:spPr>
        <p:txBody>
          <a:bodyPr/>
          <a:lstStyle/>
          <a:p>
            <a:pPr marL="0" indent="0">
              <a:buNone/>
            </a:pPr>
            <a:endParaRPr lang="en-US" sz="2000" b="1" dirty="0"/>
          </a:p>
          <a:p>
            <a:pPr marL="0" indent="0">
              <a:buNone/>
            </a:pPr>
            <a:r>
              <a:rPr lang="en-US" sz="2000" b="1" dirty="0"/>
              <a:t>“Social security numbers and country of origin information are required for payments”</a:t>
            </a:r>
          </a:p>
          <a:p>
            <a:pPr>
              <a:buFont typeface="Arial" panose="020B0604020202020204" pitchFamily="34" charset="0"/>
              <a:buChar char="•"/>
            </a:pPr>
            <a:endParaRPr lang="en-US" sz="2000" b="1" dirty="0"/>
          </a:p>
          <a:p>
            <a:pPr>
              <a:buFont typeface="Arial" panose="020B0604020202020204" pitchFamily="34" charset="0"/>
              <a:buChar char="•"/>
            </a:pPr>
            <a:r>
              <a:rPr lang="en-US" sz="2000" b="1" dirty="0"/>
              <a:t>IRS requirements</a:t>
            </a:r>
          </a:p>
          <a:p>
            <a:pPr lvl="1"/>
            <a:r>
              <a:rPr lang="en-US" sz="2000" dirty="0"/>
              <a:t>Report all payments to individuals who receive at least $600 in a calendar year</a:t>
            </a:r>
          </a:p>
          <a:p>
            <a:pPr lvl="1"/>
            <a:r>
              <a:rPr lang="en-US" sz="2000" dirty="0"/>
              <a:t>Report all payments to nonresident aliens</a:t>
            </a:r>
          </a:p>
          <a:p>
            <a:pPr>
              <a:buFont typeface="Arial" panose="020B0604020202020204" pitchFamily="34" charset="0"/>
              <a:buChar char="•"/>
            </a:pPr>
            <a:endParaRPr lang="en-US" sz="2000" b="1" dirty="0"/>
          </a:p>
          <a:p>
            <a:pPr>
              <a:buFont typeface="Arial" panose="020B0604020202020204" pitchFamily="34" charset="0"/>
              <a:buChar char="•"/>
            </a:pPr>
            <a:r>
              <a:rPr lang="en-US" sz="2000" b="1" dirty="0"/>
              <a:t>To meet these requirements ECU needs participant information from all studies</a:t>
            </a:r>
          </a:p>
          <a:p>
            <a:pPr lvl="1">
              <a:buFont typeface="Arial" panose="020B0604020202020204" pitchFamily="34" charset="0"/>
              <a:buChar char="–"/>
            </a:pPr>
            <a:r>
              <a:rPr lang="en-US" sz="2000" dirty="0"/>
              <a:t>Participant’s name</a:t>
            </a:r>
          </a:p>
          <a:p>
            <a:pPr lvl="1">
              <a:buFont typeface="Arial" panose="020B0604020202020204" pitchFamily="34" charset="0"/>
              <a:buChar char="–"/>
            </a:pPr>
            <a:r>
              <a:rPr lang="en-US" sz="2000" dirty="0"/>
              <a:t>Address</a:t>
            </a:r>
          </a:p>
          <a:p>
            <a:pPr lvl="1">
              <a:buFont typeface="Arial" panose="020B0604020202020204" pitchFamily="34" charset="0"/>
              <a:buChar char="–"/>
            </a:pPr>
            <a:r>
              <a:rPr lang="en-US" sz="2000" dirty="0"/>
              <a:t>Tax Residence</a:t>
            </a:r>
            <a:endParaRPr lang="en-US" sz="1600" dirty="0"/>
          </a:p>
        </p:txBody>
      </p:sp>
    </p:spTree>
    <p:extLst>
      <p:ext uri="{BB962C8B-B14F-4D97-AF65-F5344CB8AC3E}">
        <p14:creationId xmlns:p14="http://schemas.microsoft.com/office/powerpoint/2010/main" val="400818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22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8035-6947-4210-A987-8DCA5517CB90}"/>
              </a:ext>
            </a:extLst>
          </p:cNvPr>
          <p:cNvSpPr>
            <a:spLocks noGrp="1"/>
          </p:cNvSpPr>
          <p:nvPr>
            <p:ph type="title"/>
          </p:nvPr>
        </p:nvSpPr>
        <p:spPr>
          <a:xfrm>
            <a:off x="457200" y="274638"/>
            <a:ext cx="8153400" cy="792162"/>
          </a:xfrm>
        </p:spPr>
        <p:txBody>
          <a:bodyPr/>
          <a:lstStyle/>
          <a:p>
            <a:r>
              <a:rPr lang="en-US" dirty="0"/>
              <a:t>Personal Information Concerns (</a:t>
            </a:r>
            <a:r>
              <a:rPr lang="en-US" dirty="0" err="1"/>
              <a:t>con’t</a:t>
            </a:r>
            <a:r>
              <a:rPr lang="en-US" dirty="0"/>
              <a:t>)</a:t>
            </a:r>
          </a:p>
        </p:txBody>
      </p:sp>
      <p:sp>
        <p:nvSpPr>
          <p:cNvPr id="3" name="Content Placeholder 2">
            <a:extLst>
              <a:ext uri="{FF2B5EF4-FFF2-40B4-BE49-F238E27FC236}">
                <a16:creationId xmlns:a16="http://schemas.microsoft.com/office/drawing/2014/main" id="{721B8CAF-647C-49DB-BE52-88ABF6684D9C}"/>
              </a:ext>
            </a:extLst>
          </p:cNvPr>
          <p:cNvSpPr>
            <a:spLocks noGrp="1"/>
          </p:cNvSpPr>
          <p:nvPr>
            <p:ph idx="1"/>
          </p:nvPr>
        </p:nvSpPr>
        <p:spPr>
          <a:xfrm>
            <a:off x="228600" y="990600"/>
            <a:ext cx="8915400" cy="5791200"/>
          </a:xfrm>
        </p:spPr>
        <p:txBody>
          <a:bodyPr/>
          <a:lstStyle/>
          <a:p>
            <a:pPr marL="0" indent="0">
              <a:buNone/>
            </a:pPr>
            <a:endParaRPr lang="en-US" sz="2000" b="1" dirty="0"/>
          </a:p>
          <a:p>
            <a:pPr>
              <a:buFont typeface="Arial" panose="020B0604020202020204" pitchFamily="34" charset="0"/>
              <a:buChar char="•"/>
            </a:pPr>
            <a:r>
              <a:rPr lang="en-US" sz="2000" b="1" dirty="0"/>
              <a:t>Social Security numbers will be needed for</a:t>
            </a:r>
          </a:p>
          <a:p>
            <a:pPr lvl="1">
              <a:buFont typeface="Arial" panose="020B0604020202020204" pitchFamily="34" charset="0"/>
              <a:buChar char="–"/>
            </a:pPr>
            <a:r>
              <a:rPr lang="en-US" sz="2000" dirty="0"/>
              <a:t>Individuals who participate in multiple studies in Greenphire so we can calculate cumulative payments</a:t>
            </a:r>
          </a:p>
          <a:p>
            <a:pPr lvl="1">
              <a:buFont typeface="Arial" panose="020B0604020202020204" pitchFamily="34" charset="0"/>
              <a:buChar char="–"/>
            </a:pPr>
            <a:r>
              <a:rPr lang="en-US" sz="2000" dirty="0"/>
              <a:t>If the participant will receive at least $100 in total from a single study</a:t>
            </a:r>
          </a:p>
          <a:p>
            <a:pPr lvl="1">
              <a:buFont typeface="Arial" panose="020B0604020202020204" pitchFamily="34" charset="0"/>
              <a:buChar char="–"/>
            </a:pPr>
            <a:endParaRPr lang="en-US" sz="2000" dirty="0"/>
          </a:p>
          <a:p>
            <a:pPr>
              <a:buFont typeface="Arial" panose="020B0604020202020204" pitchFamily="34" charset="0"/>
              <a:buChar char="•"/>
            </a:pPr>
            <a:r>
              <a:rPr lang="en-US" sz="2000" b="1" dirty="0"/>
              <a:t>Anonymous questionnaires or surveys that offers incentives $50 or less</a:t>
            </a:r>
          </a:p>
          <a:p>
            <a:pPr lvl="1">
              <a:buFont typeface="Arial" panose="020B0604020202020204" pitchFamily="34" charset="0"/>
              <a:buChar char="–"/>
            </a:pPr>
            <a:r>
              <a:rPr lang="en-US" sz="2000" dirty="0"/>
              <a:t>Not required to use the Greenphire system </a:t>
            </a:r>
          </a:p>
          <a:p>
            <a:pPr lvl="1">
              <a:buFont typeface="Arial" panose="020B0604020202020204" pitchFamily="34" charset="0"/>
              <a:buChar char="–"/>
            </a:pPr>
            <a:r>
              <a:rPr lang="en-US" sz="2000" dirty="0"/>
              <a:t>Not required to collect personal data </a:t>
            </a:r>
          </a:p>
          <a:p>
            <a:pPr lvl="1">
              <a:buFont typeface="Arial" panose="020B0604020202020204" pitchFamily="34" charset="0"/>
              <a:buChar char="–"/>
            </a:pPr>
            <a:r>
              <a:rPr lang="en-US" sz="2000" dirty="0"/>
              <a:t>PI must maintain a payment log as proof of payments to individual participants</a:t>
            </a:r>
          </a:p>
        </p:txBody>
      </p:sp>
    </p:spTree>
    <p:extLst>
      <p:ext uri="{BB962C8B-B14F-4D97-AF65-F5344CB8AC3E}">
        <p14:creationId xmlns:p14="http://schemas.microsoft.com/office/powerpoint/2010/main" val="3914873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23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103F-9659-4B3B-A557-B76C160A1ABF}"/>
              </a:ext>
            </a:extLst>
          </p:cNvPr>
          <p:cNvSpPr>
            <a:spLocks noGrp="1"/>
          </p:cNvSpPr>
          <p:nvPr>
            <p:ph type="title"/>
          </p:nvPr>
        </p:nvSpPr>
        <p:spPr>
          <a:xfrm>
            <a:off x="609600" y="274638"/>
            <a:ext cx="8001000" cy="944562"/>
          </a:xfrm>
        </p:spPr>
        <p:txBody>
          <a:bodyPr/>
          <a:lstStyle/>
          <a:p>
            <a:r>
              <a:rPr lang="en-US" dirty="0"/>
              <a:t>Administrative Burden Concerns</a:t>
            </a:r>
          </a:p>
        </p:txBody>
      </p:sp>
      <p:sp>
        <p:nvSpPr>
          <p:cNvPr id="3" name="Content Placeholder 2">
            <a:extLst>
              <a:ext uri="{FF2B5EF4-FFF2-40B4-BE49-F238E27FC236}">
                <a16:creationId xmlns:a16="http://schemas.microsoft.com/office/drawing/2014/main" id="{03D0D682-EFFF-46DA-B1A4-FFE58B4E4B2A}"/>
              </a:ext>
            </a:extLst>
          </p:cNvPr>
          <p:cNvSpPr>
            <a:spLocks noGrp="1"/>
          </p:cNvSpPr>
          <p:nvPr>
            <p:ph idx="1"/>
          </p:nvPr>
        </p:nvSpPr>
        <p:spPr>
          <a:xfrm>
            <a:off x="152400" y="1219200"/>
            <a:ext cx="8763000" cy="5364162"/>
          </a:xfrm>
        </p:spPr>
        <p:txBody>
          <a:bodyPr/>
          <a:lstStyle/>
          <a:p>
            <a:pPr>
              <a:buFont typeface="Arial" panose="020B0604020202020204" pitchFamily="34" charset="0"/>
              <a:buChar char="•"/>
            </a:pPr>
            <a:endParaRPr lang="en-US" sz="2000" b="1" dirty="0">
              <a:latin typeface="Avenir Next Regular"/>
              <a:cs typeface="Times New Roman" panose="02020603050405020304" pitchFamily="18" charset="0"/>
            </a:endParaRPr>
          </a:p>
          <a:p>
            <a:pPr marL="0" indent="0">
              <a:buNone/>
            </a:pPr>
            <a:r>
              <a:rPr lang="en-US" sz="2000" b="1" dirty="0">
                <a:latin typeface="Avenir Next Regular"/>
                <a:cs typeface="Times New Roman" panose="02020603050405020304" pitchFamily="18" charset="0"/>
              </a:rPr>
              <a:t>“Substantially increase the paperwork burden on researchers by requiring multiple layers of consent and documentation to obtain social security numbers”</a:t>
            </a:r>
          </a:p>
          <a:p>
            <a:pPr marL="0" indent="0">
              <a:buNone/>
            </a:pPr>
            <a:endParaRPr lang="en-US" sz="2000" b="1" dirty="0">
              <a:latin typeface="Avenir Next Regular"/>
              <a:cs typeface="Times New Roman" panose="02020603050405020304" pitchFamily="18" charset="0"/>
            </a:endParaRPr>
          </a:p>
          <a:p>
            <a:pPr lvl="1">
              <a:buFont typeface="Arial" panose="020B0604020202020204" pitchFamily="34" charset="0"/>
              <a:buChar char="–"/>
            </a:pPr>
            <a:r>
              <a:rPr lang="en-US" sz="2000" dirty="0">
                <a:latin typeface="Avenir Next Regular"/>
                <a:cs typeface="Times New Roman" panose="02020603050405020304" pitchFamily="18" charset="0"/>
              </a:rPr>
              <a:t>Will not require an additional layer of consent or documentation to obtain a social security number</a:t>
            </a:r>
          </a:p>
          <a:p>
            <a:pPr lvl="1">
              <a:buFont typeface="Arial" panose="020B0604020202020204" pitchFamily="34" charset="0"/>
              <a:buChar char="–"/>
            </a:pPr>
            <a:r>
              <a:rPr lang="en-US" sz="2000" dirty="0">
                <a:latin typeface="Avenir Next Regular"/>
                <a:cs typeface="Times New Roman" panose="02020603050405020304" pitchFamily="18" charset="0"/>
              </a:rPr>
              <a:t>Coordinator will ask the participant to verbally provide their social security number so it can be typed into the secure Greenphire system</a:t>
            </a:r>
          </a:p>
          <a:p>
            <a:pPr lvl="1">
              <a:buFont typeface="Arial" panose="020B0604020202020204" pitchFamily="34" charset="0"/>
              <a:buChar char="–"/>
            </a:pPr>
            <a:r>
              <a:rPr lang="en-US" sz="2000" dirty="0">
                <a:latin typeface="Avenir Next Regular"/>
                <a:cs typeface="Times New Roman" panose="02020603050405020304" pitchFamily="18" charset="0"/>
              </a:rPr>
              <a:t>No written record is needed or maintained for this personal data</a:t>
            </a:r>
          </a:p>
          <a:p>
            <a:pPr lvl="1">
              <a:buFont typeface="Arial" panose="020B0604020202020204" pitchFamily="34" charset="0"/>
              <a:buChar char="–"/>
            </a:pPr>
            <a:r>
              <a:rPr lang="en-US" sz="2000" dirty="0">
                <a:latin typeface="Avenir Next Regular"/>
                <a:cs typeface="Times New Roman" panose="02020603050405020304" pitchFamily="18" charset="0"/>
              </a:rPr>
              <a:t>Only the last four digits of the social security numbers are viewable </a:t>
            </a:r>
          </a:p>
          <a:p>
            <a:pPr lvl="1">
              <a:buFont typeface="Arial" panose="020B0604020202020204" pitchFamily="34" charset="0"/>
              <a:buChar char="–"/>
            </a:pPr>
            <a:r>
              <a:rPr lang="en-US" sz="2000" dirty="0">
                <a:latin typeface="Avenir Next Regular"/>
                <a:cs typeface="Times New Roman" panose="02020603050405020304" pitchFamily="18" charset="0"/>
              </a:rPr>
              <a:t>Financial Services will only have access to information required to issue tax forms</a:t>
            </a:r>
          </a:p>
          <a:p>
            <a:pPr lvl="1">
              <a:buFont typeface="Arial" panose="020B0604020202020204" pitchFamily="34" charset="0"/>
              <a:buChar char="–"/>
            </a:pPr>
            <a:endParaRPr lang="en-US" sz="2000" dirty="0">
              <a:latin typeface="Avenir Next Regular"/>
              <a:cs typeface="Times New Roman" panose="02020603050405020304" pitchFamily="18" charset="0"/>
            </a:endParaRPr>
          </a:p>
          <a:p>
            <a:pPr marL="457200" lvl="1" indent="0">
              <a:buNone/>
            </a:pPr>
            <a:endParaRPr lang="en-US" sz="2000" dirty="0">
              <a:latin typeface="Avenir Next Regular"/>
              <a:cs typeface="Times New Roman" panose="02020603050405020304" pitchFamily="18" charset="0"/>
            </a:endParaRPr>
          </a:p>
        </p:txBody>
      </p:sp>
    </p:spTree>
    <p:extLst>
      <p:ext uri="{BB962C8B-B14F-4D97-AF65-F5344CB8AC3E}">
        <p14:creationId xmlns:p14="http://schemas.microsoft.com/office/powerpoint/2010/main" val="2555808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18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103F-9659-4B3B-A557-B76C160A1ABF}"/>
              </a:ext>
            </a:extLst>
          </p:cNvPr>
          <p:cNvSpPr>
            <a:spLocks noGrp="1"/>
          </p:cNvSpPr>
          <p:nvPr>
            <p:ph type="title"/>
          </p:nvPr>
        </p:nvSpPr>
        <p:spPr>
          <a:xfrm>
            <a:off x="609600" y="274638"/>
            <a:ext cx="8001000" cy="944562"/>
          </a:xfrm>
        </p:spPr>
        <p:txBody>
          <a:bodyPr/>
          <a:lstStyle/>
          <a:p>
            <a:r>
              <a:rPr lang="en-US" dirty="0"/>
              <a:t>Cost Concerns</a:t>
            </a:r>
          </a:p>
        </p:txBody>
      </p:sp>
      <p:sp>
        <p:nvSpPr>
          <p:cNvPr id="3" name="Content Placeholder 2">
            <a:extLst>
              <a:ext uri="{FF2B5EF4-FFF2-40B4-BE49-F238E27FC236}">
                <a16:creationId xmlns:a16="http://schemas.microsoft.com/office/drawing/2014/main" id="{03D0D682-EFFF-46DA-B1A4-FFE58B4E4B2A}"/>
              </a:ext>
            </a:extLst>
          </p:cNvPr>
          <p:cNvSpPr>
            <a:spLocks noGrp="1"/>
          </p:cNvSpPr>
          <p:nvPr>
            <p:ph idx="1"/>
          </p:nvPr>
        </p:nvSpPr>
        <p:spPr>
          <a:xfrm>
            <a:off x="152400" y="1219200"/>
            <a:ext cx="8763000" cy="5364162"/>
          </a:xfrm>
        </p:spPr>
        <p:txBody>
          <a:bodyPr/>
          <a:lstStyle/>
          <a:p>
            <a:pPr>
              <a:buFont typeface="Arial" panose="020B0604020202020204" pitchFamily="34" charset="0"/>
              <a:buChar char="•"/>
            </a:pPr>
            <a:endParaRPr lang="en-US" sz="2000" b="1" dirty="0">
              <a:latin typeface="Avenir Next Regular"/>
              <a:cs typeface="Times New Roman" panose="02020603050405020304" pitchFamily="18" charset="0"/>
            </a:endParaRPr>
          </a:p>
          <a:p>
            <a:pPr marL="0" indent="0">
              <a:buNone/>
            </a:pPr>
            <a:r>
              <a:rPr lang="en-US" sz="2000" b="1" dirty="0">
                <a:latin typeface="Avenir Next Regular"/>
                <a:cs typeface="Times New Roman" panose="02020603050405020304" pitchFamily="18" charset="0"/>
              </a:rPr>
              <a:t>“Greenphire cost to the study would be substantial”</a:t>
            </a:r>
          </a:p>
          <a:p>
            <a:pPr marL="0" indent="0">
              <a:buNone/>
            </a:pPr>
            <a:endParaRPr lang="en-US" sz="2000" b="1" dirty="0">
              <a:latin typeface="Avenir Next Regular"/>
              <a:cs typeface="Times New Roman" panose="02020603050405020304" pitchFamily="18" charset="0"/>
            </a:endParaRPr>
          </a:p>
          <a:p>
            <a:pPr lvl="1">
              <a:buFont typeface="Arial" panose="020B0604020202020204" pitchFamily="34" charset="0"/>
              <a:buChar char="–"/>
            </a:pPr>
            <a:r>
              <a:rPr lang="en-US" sz="2000" dirty="0">
                <a:latin typeface="Avenir Next Regular"/>
                <a:cs typeface="Times New Roman" panose="02020603050405020304" pitchFamily="18" charset="0"/>
              </a:rPr>
              <a:t>	</a:t>
            </a:r>
            <a:r>
              <a:rPr lang="en-US" sz="2000" dirty="0"/>
              <a:t>Cost per debit card, $3.70 and is an allowable direct cost</a:t>
            </a:r>
          </a:p>
          <a:p>
            <a:pPr lvl="1">
              <a:buFont typeface="Arial" panose="020B0604020202020204" pitchFamily="34" charset="0"/>
              <a:buChar char="–"/>
            </a:pPr>
            <a:r>
              <a:rPr lang="en-US" sz="2000" dirty="0"/>
              <a:t>	Cost per fund load to </a:t>
            </a:r>
            <a:r>
              <a:rPr lang="en-US" sz="2000" dirty="0">
                <a:latin typeface="Avenir Next Regular"/>
                <a:cs typeface="Times New Roman" panose="02020603050405020304" pitchFamily="18" charset="0"/>
              </a:rPr>
              <a:t>the card, $1.15 and is an allowable direct cost</a:t>
            </a:r>
          </a:p>
          <a:p>
            <a:pPr lvl="1">
              <a:buFont typeface="Arial" panose="020B0604020202020204" pitchFamily="34" charset="0"/>
              <a:buChar char="–"/>
            </a:pPr>
            <a:r>
              <a:rPr lang="en-US" sz="2000" dirty="0">
                <a:latin typeface="Avenir Next Regular"/>
                <a:cs typeface="Times New Roman" panose="02020603050405020304" pitchFamily="18" charset="0"/>
              </a:rPr>
              <a:t>  The University made a one-time purchase of 3,000 debit cards to be given 	to studies, without charge, as Greenphire is phased in.  This will give PIs 	time to budget the extra cost for future studies</a:t>
            </a:r>
          </a:p>
          <a:p>
            <a:pPr lvl="1">
              <a:buFont typeface="Arial" panose="020B0604020202020204" pitchFamily="34" charset="0"/>
              <a:buChar char="–"/>
            </a:pPr>
            <a:endParaRPr lang="en-US" sz="2000" dirty="0">
              <a:latin typeface="Avenir Next Regular"/>
              <a:cs typeface="Times New Roman" panose="02020603050405020304" pitchFamily="18" charset="0"/>
            </a:endParaRPr>
          </a:p>
          <a:p>
            <a:pPr lvl="1">
              <a:buFont typeface="Arial" panose="020B0604020202020204" pitchFamily="34" charset="0"/>
              <a:buChar char="–"/>
            </a:pPr>
            <a:endParaRPr lang="en-US" sz="2000" dirty="0">
              <a:latin typeface="Avenir Next Regular"/>
              <a:cs typeface="Times New Roman" panose="02020603050405020304" pitchFamily="18" charset="0"/>
            </a:endParaRPr>
          </a:p>
          <a:p>
            <a:pPr marL="457200" lvl="1" indent="0">
              <a:buNone/>
            </a:pPr>
            <a:endParaRPr lang="en-US" sz="2000" dirty="0">
              <a:latin typeface="Avenir Next Regular"/>
              <a:cs typeface="Times New Roman" panose="02020603050405020304" pitchFamily="18" charset="0"/>
            </a:endParaRPr>
          </a:p>
        </p:txBody>
      </p:sp>
    </p:spTree>
    <p:extLst>
      <p:ext uri="{BB962C8B-B14F-4D97-AF65-F5344CB8AC3E}">
        <p14:creationId xmlns:p14="http://schemas.microsoft.com/office/powerpoint/2010/main" val="1779251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24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103F-9659-4B3B-A557-B76C160A1ABF}"/>
              </a:ext>
            </a:extLst>
          </p:cNvPr>
          <p:cNvSpPr>
            <a:spLocks noGrp="1"/>
          </p:cNvSpPr>
          <p:nvPr>
            <p:ph type="title"/>
          </p:nvPr>
        </p:nvSpPr>
        <p:spPr>
          <a:xfrm>
            <a:off x="609600" y="274638"/>
            <a:ext cx="8382000" cy="715962"/>
          </a:xfrm>
        </p:spPr>
        <p:txBody>
          <a:bodyPr/>
          <a:lstStyle/>
          <a:p>
            <a:r>
              <a:rPr lang="en-US" dirty="0"/>
              <a:t>Concern  - </a:t>
            </a:r>
            <a:r>
              <a:rPr lang="en-US" dirty="0" err="1"/>
              <a:t>Greenphire</a:t>
            </a:r>
            <a:r>
              <a:rPr lang="en-US" dirty="0"/>
              <a:t> not conducive to use with my research</a:t>
            </a:r>
          </a:p>
        </p:txBody>
      </p:sp>
      <p:sp>
        <p:nvSpPr>
          <p:cNvPr id="3" name="Content Placeholder 2">
            <a:extLst>
              <a:ext uri="{FF2B5EF4-FFF2-40B4-BE49-F238E27FC236}">
                <a16:creationId xmlns:a16="http://schemas.microsoft.com/office/drawing/2014/main" id="{03D0D682-EFFF-46DA-B1A4-FFE58B4E4B2A}"/>
              </a:ext>
            </a:extLst>
          </p:cNvPr>
          <p:cNvSpPr>
            <a:spLocks noGrp="1"/>
          </p:cNvSpPr>
          <p:nvPr>
            <p:ph idx="1"/>
          </p:nvPr>
        </p:nvSpPr>
        <p:spPr>
          <a:xfrm>
            <a:off x="76200" y="1447800"/>
            <a:ext cx="9067800" cy="5410200"/>
          </a:xfrm>
        </p:spPr>
        <p:txBody>
          <a:bodyPr/>
          <a:lstStyle/>
          <a:p>
            <a:pPr marL="457200" lvl="1" indent="0">
              <a:buNone/>
            </a:pPr>
            <a:r>
              <a:rPr lang="en-US" sz="2000" b="1" dirty="0">
                <a:latin typeface="Avenir Next Regular"/>
                <a:cs typeface="Times New Roman" panose="02020603050405020304" pitchFamily="18" charset="0"/>
              </a:rPr>
              <a:t>“That Greenphire system, which is expensive, not be required for low-value participant incentives…The system will not work for field studies where there is not internet access”</a:t>
            </a:r>
          </a:p>
          <a:p>
            <a:pPr lvl="1">
              <a:buFont typeface="Arial" panose="020B0604020202020204" pitchFamily="34" charset="0"/>
              <a:buChar char="•"/>
            </a:pPr>
            <a:r>
              <a:rPr lang="en-US" sz="2000" dirty="0"/>
              <a:t>We recognize that each research protocol is unique an using Greenphire is not suitable for your research</a:t>
            </a:r>
          </a:p>
          <a:p>
            <a:pPr lvl="2">
              <a:buFont typeface="Arial" panose="020B0604020202020204" pitchFamily="34" charset="0"/>
              <a:buChar char="–"/>
            </a:pPr>
            <a:r>
              <a:rPr lang="en-US" sz="2000" dirty="0"/>
              <a:t>Unique Protocol</a:t>
            </a:r>
          </a:p>
          <a:p>
            <a:pPr lvl="2">
              <a:buFont typeface="Arial" panose="020B0604020202020204" pitchFamily="34" charset="0"/>
              <a:buChar char="–"/>
            </a:pPr>
            <a:r>
              <a:rPr lang="en-US" sz="2000" dirty="0"/>
              <a:t>Cost Prohibitive</a:t>
            </a:r>
          </a:p>
          <a:p>
            <a:pPr lvl="2">
              <a:buFont typeface="Arial" panose="020B0604020202020204" pitchFamily="34" charset="0"/>
              <a:buChar char="–"/>
            </a:pPr>
            <a:r>
              <a:rPr lang="en-US" sz="2000" dirty="0"/>
              <a:t>Technical Issues</a:t>
            </a:r>
          </a:p>
          <a:p>
            <a:pPr lvl="2">
              <a:buFont typeface="Arial" panose="020B0604020202020204" pitchFamily="34" charset="0"/>
              <a:buChar char="–"/>
            </a:pPr>
            <a:endParaRPr lang="en-US" sz="2000" dirty="0"/>
          </a:p>
          <a:p>
            <a:pPr lvl="1">
              <a:buFont typeface="Wingdings" panose="05000000000000000000" pitchFamily="2" charset="2"/>
              <a:buChar char="v"/>
            </a:pPr>
            <a:r>
              <a:rPr lang="en-US" sz="2000" b="1" dirty="0">
                <a:latin typeface="Avenir Next Regular"/>
                <a:cs typeface="Times New Roman" panose="02020603050405020304" pitchFamily="18" charset="0"/>
              </a:rPr>
              <a:t>PIs may contact the Senior Associate Vice Chancellor of Research, Economic Development and Engagement or their designee to exempt their project from the Greenphire system</a:t>
            </a:r>
          </a:p>
        </p:txBody>
      </p:sp>
    </p:spTree>
    <p:extLst>
      <p:ext uri="{BB962C8B-B14F-4D97-AF65-F5344CB8AC3E}">
        <p14:creationId xmlns:p14="http://schemas.microsoft.com/office/powerpoint/2010/main" val="634191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24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5040" y="381000"/>
            <a:ext cx="6974115" cy="514484"/>
          </a:xfrm>
        </p:spPr>
        <p:txBody>
          <a:bodyPr/>
          <a:lstStyle/>
          <a:p>
            <a:r>
              <a:rPr lang="en-US" dirty="0"/>
              <a:t>Key Take </a:t>
            </a:r>
            <a:r>
              <a:rPr lang="en-US" dirty="0" err="1"/>
              <a:t>Aways</a:t>
            </a:r>
            <a:endParaRPr lang="en-US" dirty="0"/>
          </a:p>
        </p:txBody>
      </p:sp>
      <p:sp>
        <p:nvSpPr>
          <p:cNvPr id="3" name="Content Placeholder 2"/>
          <p:cNvSpPr>
            <a:spLocks noGrp="1"/>
          </p:cNvSpPr>
          <p:nvPr>
            <p:ph idx="1"/>
          </p:nvPr>
        </p:nvSpPr>
        <p:spPr>
          <a:xfrm>
            <a:off x="228600" y="1295400"/>
            <a:ext cx="8386771" cy="4724400"/>
          </a:xfrm>
        </p:spPr>
        <p:txBody>
          <a:bodyPr>
            <a:noAutofit/>
          </a:bodyPr>
          <a:lstStyle/>
          <a:p>
            <a:pPr>
              <a:lnSpc>
                <a:spcPct val="150000"/>
              </a:lnSpc>
            </a:pPr>
            <a:r>
              <a:rPr lang="en-US" sz="2000" b="1" dirty="0"/>
              <a:t>PRR will require all new studies to use Greenphire</a:t>
            </a:r>
          </a:p>
          <a:p>
            <a:pPr lvl="1">
              <a:lnSpc>
                <a:spcPct val="150000"/>
              </a:lnSpc>
            </a:pPr>
            <a:r>
              <a:rPr lang="en-US" sz="2000" dirty="0"/>
              <a:t>PIs may contact the Senior Associate Vice Chancellor of Research, Economic Development and Engagement or their designee to exempt their project from the Greenphire system</a:t>
            </a:r>
          </a:p>
          <a:p>
            <a:pPr>
              <a:lnSpc>
                <a:spcPct val="150000"/>
              </a:lnSpc>
            </a:pPr>
            <a:r>
              <a:rPr lang="en-US" sz="2000" b="1" dirty="0"/>
              <a:t>Greenphire is for new/existing studies</a:t>
            </a:r>
          </a:p>
          <a:p>
            <a:pPr>
              <a:lnSpc>
                <a:spcPct val="150000"/>
              </a:lnSpc>
            </a:pPr>
            <a:r>
              <a:rPr lang="en-US" sz="2000" b="1" dirty="0"/>
              <a:t>$3.70 per debit card</a:t>
            </a:r>
          </a:p>
          <a:p>
            <a:pPr marL="342900" lvl="1" indent="-342900">
              <a:lnSpc>
                <a:spcPct val="150000"/>
              </a:lnSpc>
              <a:buChar char="•"/>
            </a:pPr>
            <a:r>
              <a:rPr lang="en-US" sz="2000" b="1" dirty="0">
                <a:ea typeface="+mn-ea"/>
                <a:cs typeface="+mn-cs"/>
              </a:rPr>
              <a:t>Card funds load fee, $1.15 per load</a:t>
            </a:r>
          </a:p>
          <a:p>
            <a:pPr>
              <a:lnSpc>
                <a:spcPct val="150000"/>
              </a:lnSpc>
            </a:pPr>
            <a:endParaRPr lang="en-US" sz="2400" dirty="0"/>
          </a:p>
          <a:p>
            <a:pPr>
              <a:lnSpc>
                <a:spcPct val="150000"/>
              </a:lnSpc>
            </a:pPr>
            <a:endParaRPr lang="en-US" sz="2400" u="sng" dirty="0"/>
          </a:p>
          <a:p>
            <a:endParaRPr lang="en-US" sz="1650" dirty="0"/>
          </a:p>
        </p:txBody>
      </p:sp>
      <p:sp>
        <p:nvSpPr>
          <p:cNvPr id="4" name="Content Placeholder 2">
            <a:extLst>
              <a:ext uri="{FF2B5EF4-FFF2-40B4-BE49-F238E27FC236}">
                <a16:creationId xmlns:a16="http://schemas.microsoft.com/office/drawing/2014/main" id="{7884F0D0-A608-47F2-9830-566717C7923E}"/>
              </a:ext>
            </a:extLst>
          </p:cNvPr>
          <p:cNvSpPr txBox="1">
            <a:spLocks/>
          </p:cNvSpPr>
          <p:nvPr/>
        </p:nvSpPr>
        <p:spPr>
          <a:xfrm>
            <a:off x="4728159" y="1771218"/>
            <a:ext cx="3887212" cy="3629970"/>
          </a:xfrm>
          <a:prstGeom prst="rect">
            <a:avLst/>
          </a:prstGeom>
        </p:spPr>
        <p:txBody>
          <a:bodyPr vert="horz" lIns="68598" tIns="34299" rIns="68598" bIns="34299" rtlCol="0">
            <a:no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indent="0">
              <a:buNone/>
            </a:pPr>
            <a:endParaRPr lang="en-US" sz="1650" dirty="0"/>
          </a:p>
        </p:txBody>
      </p:sp>
    </p:spTree>
    <p:extLst>
      <p:ext uri="{BB962C8B-B14F-4D97-AF65-F5344CB8AC3E}">
        <p14:creationId xmlns:p14="http://schemas.microsoft.com/office/powerpoint/2010/main" val="127944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17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5040" y="381000"/>
            <a:ext cx="6974115" cy="514484"/>
          </a:xfrm>
        </p:spPr>
        <p:txBody>
          <a:bodyPr/>
          <a:lstStyle/>
          <a:p>
            <a:r>
              <a:rPr lang="en-US" dirty="0"/>
              <a:t>Key Take </a:t>
            </a:r>
            <a:r>
              <a:rPr lang="en-US" dirty="0" err="1"/>
              <a:t>Aways</a:t>
            </a:r>
            <a:endParaRPr lang="en-US" dirty="0"/>
          </a:p>
        </p:txBody>
      </p:sp>
      <p:sp>
        <p:nvSpPr>
          <p:cNvPr id="3" name="Content Placeholder 2"/>
          <p:cNvSpPr>
            <a:spLocks noGrp="1"/>
          </p:cNvSpPr>
          <p:nvPr>
            <p:ph idx="1"/>
          </p:nvPr>
        </p:nvSpPr>
        <p:spPr>
          <a:xfrm>
            <a:off x="579257" y="990600"/>
            <a:ext cx="8259943" cy="5181600"/>
          </a:xfrm>
        </p:spPr>
        <p:txBody>
          <a:bodyPr>
            <a:noAutofit/>
          </a:bodyPr>
          <a:lstStyle/>
          <a:p>
            <a:pPr>
              <a:lnSpc>
                <a:spcPct val="150000"/>
              </a:lnSpc>
            </a:pPr>
            <a:r>
              <a:rPr lang="en-US" sz="2000" b="1" dirty="0"/>
              <a:t>A more satisfied research participant:</a:t>
            </a:r>
          </a:p>
          <a:p>
            <a:pPr lvl="1">
              <a:lnSpc>
                <a:spcPct val="150000"/>
              </a:lnSpc>
            </a:pPr>
            <a:r>
              <a:rPr lang="en-US" sz="2000" dirty="0"/>
              <a:t>The reloadable debit cards give participants more options on how they chose to get remunerated.   Retail purchases/withdraws and ATMs</a:t>
            </a:r>
          </a:p>
          <a:p>
            <a:pPr lvl="1">
              <a:lnSpc>
                <a:spcPct val="150000"/>
              </a:lnSpc>
            </a:pPr>
            <a:r>
              <a:rPr lang="en-US" sz="2000" dirty="0"/>
              <a:t>Helpful for populations that do not have access to banking</a:t>
            </a:r>
          </a:p>
          <a:p>
            <a:pPr lvl="1">
              <a:lnSpc>
                <a:spcPct val="150000"/>
              </a:lnSpc>
            </a:pPr>
            <a:r>
              <a:rPr lang="en-US" sz="2000" dirty="0"/>
              <a:t>Cards with Spanish instructions are available</a:t>
            </a:r>
          </a:p>
          <a:p>
            <a:pPr lvl="1">
              <a:lnSpc>
                <a:spcPct val="150000"/>
              </a:lnSpc>
            </a:pPr>
            <a:r>
              <a:rPr lang="en-US" sz="2000" dirty="0"/>
              <a:t>Participant can keep their personal debit card for any future studies at ECU utilizing the Greenphire system</a:t>
            </a:r>
          </a:p>
          <a:p>
            <a:pPr lvl="1">
              <a:lnSpc>
                <a:spcPct val="150000"/>
              </a:lnSpc>
            </a:pPr>
            <a:r>
              <a:rPr lang="en-US" sz="2000" dirty="0"/>
              <a:t>Employees who are research participants can now be paid via the Greenphire debit ClinCard system</a:t>
            </a:r>
          </a:p>
          <a:p>
            <a:pPr lvl="1">
              <a:lnSpc>
                <a:spcPct val="150000"/>
              </a:lnSpc>
            </a:pPr>
            <a:r>
              <a:rPr lang="en-US" sz="2000" dirty="0"/>
              <a:t>No fee to the participant</a:t>
            </a:r>
          </a:p>
          <a:p>
            <a:pPr marL="0" indent="0">
              <a:lnSpc>
                <a:spcPct val="150000"/>
              </a:lnSpc>
              <a:buNone/>
            </a:pPr>
            <a:r>
              <a:rPr lang="en-US" sz="2000" dirty="0"/>
              <a:t>	</a:t>
            </a:r>
            <a:endParaRPr lang="en-US" sz="2000" b="1" dirty="0"/>
          </a:p>
        </p:txBody>
      </p:sp>
      <p:sp>
        <p:nvSpPr>
          <p:cNvPr id="4" name="Content Placeholder 2">
            <a:extLst>
              <a:ext uri="{FF2B5EF4-FFF2-40B4-BE49-F238E27FC236}">
                <a16:creationId xmlns:a16="http://schemas.microsoft.com/office/drawing/2014/main" id="{7884F0D0-A608-47F2-9830-566717C7923E}"/>
              </a:ext>
            </a:extLst>
          </p:cNvPr>
          <p:cNvSpPr txBox="1">
            <a:spLocks/>
          </p:cNvSpPr>
          <p:nvPr/>
        </p:nvSpPr>
        <p:spPr>
          <a:xfrm>
            <a:off x="4728159" y="1771218"/>
            <a:ext cx="3887212" cy="3629970"/>
          </a:xfrm>
          <a:prstGeom prst="rect">
            <a:avLst/>
          </a:prstGeom>
        </p:spPr>
        <p:txBody>
          <a:bodyPr vert="horz" lIns="68598" tIns="34299" rIns="68598" bIns="34299" rtlCol="0">
            <a:no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indent="0">
              <a:buNone/>
            </a:pPr>
            <a:endParaRPr lang="en-US" sz="1650" dirty="0"/>
          </a:p>
        </p:txBody>
      </p:sp>
    </p:spTree>
    <p:extLst>
      <p:ext uri="{BB962C8B-B14F-4D97-AF65-F5344CB8AC3E}">
        <p14:creationId xmlns:p14="http://schemas.microsoft.com/office/powerpoint/2010/main" val="588459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19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CE49-0482-47F8-8D25-CBBEA278CCAD}"/>
              </a:ext>
            </a:extLst>
          </p:cNvPr>
          <p:cNvSpPr>
            <a:spLocks noGrp="1"/>
          </p:cNvSpPr>
          <p:nvPr>
            <p:ph type="title"/>
          </p:nvPr>
        </p:nvSpPr>
        <p:spPr>
          <a:xfrm>
            <a:off x="457200" y="274638"/>
            <a:ext cx="8229600" cy="1020762"/>
          </a:xfrm>
        </p:spPr>
        <p:txBody>
          <a:bodyPr/>
          <a:lstStyle/>
          <a:p>
            <a:r>
              <a:rPr lang="en-US" dirty="0"/>
              <a:t>Key Take </a:t>
            </a:r>
            <a:r>
              <a:rPr lang="en-US" dirty="0" err="1"/>
              <a:t>Aways</a:t>
            </a:r>
            <a:endParaRPr lang="en-US" dirty="0"/>
          </a:p>
        </p:txBody>
      </p:sp>
      <p:sp>
        <p:nvSpPr>
          <p:cNvPr id="3" name="Content Placeholder 2">
            <a:extLst>
              <a:ext uri="{FF2B5EF4-FFF2-40B4-BE49-F238E27FC236}">
                <a16:creationId xmlns:a16="http://schemas.microsoft.com/office/drawing/2014/main" id="{C28F9EA5-D095-4D2A-ABEE-2D428E352D21}"/>
              </a:ext>
            </a:extLst>
          </p:cNvPr>
          <p:cNvSpPr>
            <a:spLocks noGrp="1"/>
          </p:cNvSpPr>
          <p:nvPr>
            <p:ph idx="1"/>
          </p:nvPr>
        </p:nvSpPr>
        <p:spPr>
          <a:xfrm>
            <a:off x="381000" y="1166019"/>
            <a:ext cx="8686800" cy="4472782"/>
          </a:xfrm>
        </p:spPr>
        <p:txBody>
          <a:bodyPr/>
          <a:lstStyle/>
          <a:p>
            <a:pPr>
              <a:lnSpc>
                <a:spcPct val="150000"/>
              </a:lnSpc>
            </a:pPr>
            <a:r>
              <a:rPr lang="en-US" sz="2000" b="1" dirty="0"/>
              <a:t>Less administrative burden:</a:t>
            </a:r>
          </a:p>
          <a:p>
            <a:pPr lvl="1">
              <a:lnSpc>
                <a:spcPct val="150000"/>
              </a:lnSpc>
            </a:pPr>
            <a:r>
              <a:rPr lang="en-US" sz="2000" dirty="0"/>
              <a:t>No need to maintain logs with participants names to be submitted to Accounts Payable for tax reporting purposes</a:t>
            </a:r>
          </a:p>
          <a:p>
            <a:pPr lvl="1">
              <a:lnSpc>
                <a:spcPct val="150000"/>
              </a:lnSpc>
            </a:pPr>
            <a:r>
              <a:rPr lang="en-US" sz="2000" dirty="0"/>
              <a:t>No need for participants to have banner ids</a:t>
            </a:r>
          </a:p>
          <a:p>
            <a:pPr lvl="1">
              <a:lnSpc>
                <a:spcPct val="150000"/>
              </a:lnSpc>
            </a:pPr>
            <a:r>
              <a:rPr lang="en-US" sz="2000" dirty="0"/>
              <a:t>No need to secure/lock cash or gift cards</a:t>
            </a:r>
          </a:p>
          <a:p>
            <a:pPr lvl="1">
              <a:lnSpc>
                <a:spcPct val="150000"/>
              </a:lnSpc>
            </a:pPr>
            <a:r>
              <a:rPr lang="en-US" sz="2000" dirty="0"/>
              <a:t>No need to travel to the cashier’s office to get cash or retail locations to purchase gift cards</a:t>
            </a:r>
          </a:p>
          <a:p>
            <a:pPr lvl="1">
              <a:lnSpc>
                <a:spcPct val="150000"/>
              </a:lnSpc>
            </a:pPr>
            <a:r>
              <a:rPr lang="en-US" sz="2000" dirty="0"/>
              <a:t>Configure payments to any predetermined payment schedule</a:t>
            </a:r>
          </a:p>
          <a:p>
            <a:pPr>
              <a:lnSpc>
                <a:spcPct val="150000"/>
              </a:lnSpc>
            </a:pPr>
            <a:r>
              <a:rPr lang="en-US" sz="2000" b="1" dirty="0"/>
              <a:t>Works for both clinical and non-clinical studies</a:t>
            </a:r>
          </a:p>
          <a:p>
            <a:endParaRPr lang="en-US" dirty="0"/>
          </a:p>
        </p:txBody>
      </p:sp>
    </p:spTree>
    <p:extLst>
      <p:ext uri="{BB962C8B-B14F-4D97-AF65-F5344CB8AC3E}">
        <p14:creationId xmlns:p14="http://schemas.microsoft.com/office/powerpoint/2010/main" val="1716163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13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5040" y="381000"/>
            <a:ext cx="6974115" cy="514484"/>
          </a:xfrm>
        </p:spPr>
        <p:txBody>
          <a:bodyPr/>
          <a:lstStyle/>
          <a:p>
            <a:r>
              <a:rPr lang="en-US" dirty="0"/>
              <a:t>Key Take </a:t>
            </a:r>
            <a:r>
              <a:rPr lang="en-US" dirty="0" err="1"/>
              <a:t>Aways</a:t>
            </a:r>
            <a:endParaRPr lang="en-US" dirty="0"/>
          </a:p>
        </p:txBody>
      </p:sp>
      <p:sp>
        <p:nvSpPr>
          <p:cNvPr id="3" name="Content Placeholder 2"/>
          <p:cNvSpPr>
            <a:spLocks noGrp="1"/>
          </p:cNvSpPr>
          <p:nvPr>
            <p:ph idx="1"/>
          </p:nvPr>
        </p:nvSpPr>
        <p:spPr>
          <a:xfrm>
            <a:off x="579257" y="990600"/>
            <a:ext cx="8036113" cy="4724400"/>
          </a:xfrm>
        </p:spPr>
        <p:txBody>
          <a:bodyPr>
            <a:noAutofit/>
          </a:bodyPr>
          <a:lstStyle/>
          <a:p>
            <a:pPr>
              <a:lnSpc>
                <a:spcPct val="150000"/>
              </a:lnSpc>
            </a:pPr>
            <a:r>
              <a:rPr lang="en-US" sz="2000" b="1" dirty="0"/>
              <a:t>Financially Supported by the BRODY School of Medicine and REDE</a:t>
            </a:r>
          </a:p>
          <a:p>
            <a:pPr>
              <a:lnSpc>
                <a:spcPct val="150000"/>
              </a:lnSpc>
            </a:pPr>
            <a:r>
              <a:rPr lang="en-US" sz="2000" b="1" dirty="0"/>
              <a:t>Implementation Plan</a:t>
            </a:r>
          </a:p>
          <a:p>
            <a:pPr lvl="1">
              <a:lnSpc>
                <a:spcPct val="150000"/>
              </a:lnSpc>
            </a:pPr>
            <a:r>
              <a:rPr lang="en-US" sz="2000" dirty="0"/>
              <a:t>Currently piloting studies</a:t>
            </a:r>
          </a:p>
          <a:p>
            <a:pPr lvl="1">
              <a:lnSpc>
                <a:spcPct val="150000"/>
              </a:lnSpc>
            </a:pPr>
            <a:r>
              <a:rPr lang="en-US" sz="2000" dirty="0"/>
              <a:t>Upon successful completion of pilot, “Go Live” date for all new studies will be determined</a:t>
            </a:r>
          </a:p>
          <a:p>
            <a:pPr lvl="1">
              <a:lnSpc>
                <a:spcPct val="150000"/>
              </a:lnSpc>
            </a:pPr>
            <a:r>
              <a:rPr lang="en-US" sz="2000" dirty="0"/>
              <a:t>Your study is welcome to participate now</a:t>
            </a:r>
          </a:p>
          <a:p>
            <a:pPr lvl="1">
              <a:lnSpc>
                <a:spcPct val="150000"/>
              </a:lnSpc>
            </a:pPr>
            <a:r>
              <a:rPr lang="en-US" sz="2000" dirty="0"/>
              <a:t>Communication University-wide</a:t>
            </a:r>
          </a:p>
          <a:p>
            <a:pPr lvl="1">
              <a:lnSpc>
                <a:spcPct val="150000"/>
              </a:lnSpc>
            </a:pPr>
            <a:r>
              <a:rPr lang="en-US" sz="2000" dirty="0"/>
              <a:t>Hands-On Training, WEBEXs, How-To Videos is available or under development</a:t>
            </a:r>
          </a:p>
        </p:txBody>
      </p:sp>
      <p:sp>
        <p:nvSpPr>
          <p:cNvPr id="4" name="Content Placeholder 2">
            <a:extLst>
              <a:ext uri="{FF2B5EF4-FFF2-40B4-BE49-F238E27FC236}">
                <a16:creationId xmlns:a16="http://schemas.microsoft.com/office/drawing/2014/main" id="{7884F0D0-A608-47F2-9830-566717C7923E}"/>
              </a:ext>
            </a:extLst>
          </p:cNvPr>
          <p:cNvSpPr txBox="1">
            <a:spLocks/>
          </p:cNvSpPr>
          <p:nvPr/>
        </p:nvSpPr>
        <p:spPr>
          <a:xfrm>
            <a:off x="4728159" y="1771218"/>
            <a:ext cx="3887212" cy="3629970"/>
          </a:xfrm>
          <a:prstGeom prst="rect">
            <a:avLst/>
          </a:prstGeom>
        </p:spPr>
        <p:txBody>
          <a:bodyPr vert="horz" lIns="68598" tIns="34299" rIns="68598" bIns="34299" rtlCol="0">
            <a:no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indent="0">
              <a:buNone/>
            </a:pPr>
            <a:endParaRPr lang="en-US" sz="1650" dirty="0"/>
          </a:p>
        </p:txBody>
      </p:sp>
    </p:spTree>
    <p:extLst>
      <p:ext uri="{BB962C8B-B14F-4D97-AF65-F5344CB8AC3E}">
        <p14:creationId xmlns:p14="http://schemas.microsoft.com/office/powerpoint/2010/main" val="1463159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13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BD0E-EBE7-403B-92BB-14FDCC43B169}"/>
              </a:ext>
            </a:extLst>
          </p:cNvPr>
          <p:cNvSpPr>
            <a:spLocks noGrp="1"/>
          </p:cNvSpPr>
          <p:nvPr>
            <p:ph type="title"/>
          </p:nvPr>
        </p:nvSpPr>
        <p:spPr>
          <a:xfrm>
            <a:off x="457200" y="274638"/>
            <a:ext cx="8229600" cy="868362"/>
          </a:xfrm>
        </p:spPr>
        <p:txBody>
          <a:bodyPr/>
          <a:lstStyle/>
          <a:p>
            <a:r>
              <a:rPr lang="en-US" dirty="0"/>
              <a:t>Current Status	</a:t>
            </a:r>
          </a:p>
        </p:txBody>
      </p:sp>
      <p:sp>
        <p:nvSpPr>
          <p:cNvPr id="3" name="Content Placeholder 2">
            <a:extLst>
              <a:ext uri="{FF2B5EF4-FFF2-40B4-BE49-F238E27FC236}">
                <a16:creationId xmlns:a16="http://schemas.microsoft.com/office/drawing/2014/main" id="{F9ECFD52-1F55-4ADD-A8B5-5F4C2F2C7867}"/>
              </a:ext>
            </a:extLst>
          </p:cNvPr>
          <p:cNvSpPr>
            <a:spLocks noGrp="1"/>
          </p:cNvSpPr>
          <p:nvPr>
            <p:ph idx="1"/>
          </p:nvPr>
        </p:nvSpPr>
        <p:spPr>
          <a:xfrm>
            <a:off x="76201" y="1118586"/>
            <a:ext cx="8934634" cy="5510814"/>
          </a:xfrm>
        </p:spPr>
        <p:txBody>
          <a:bodyPr/>
          <a:lstStyle/>
          <a:p>
            <a:r>
              <a:rPr lang="en-US" sz="2000" dirty="0">
                <a:latin typeface="Avenir Next Regular"/>
                <a:cs typeface="Times New Roman" panose="02020603050405020304" pitchFamily="18" charset="0"/>
              </a:rPr>
              <a:t>On average, the University expends  $265K - $322K/annually in cash, checks, and gift cards to research participants.  This excludes reimbursement for travel and food.  Cash and gift cards are the predominant methods of payments</a:t>
            </a:r>
          </a:p>
          <a:p>
            <a:endParaRPr lang="en-US" sz="2000" dirty="0">
              <a:latin typeface="Avenir Next Regular"/>
              <a:cs typeface="Times New Roman" panose="02020603050405020304" pitchFamily="18" charset="0"/>
            </a:endParaRPr>
          </a:p>
          <a:p>
            <a:r>
              <a:rPr lang="en-US" sz="2000" dirty="0">
                <a:latin typeface="Avenir Next Regular"/>
                <a:cs typeface="Times New Roman" panose="02020603050405020304" pitchFamily="18" charset="0"/>
              </a:rPr>
              <a:t>Generally, payments to individuals are considered reportable taxable income (except reimbursement of expenses) by the IRS</a:t>
            </a:r>
          </a:p>
          <a:p>
            <a:endParaRPr lang="en-US" sz="2000" dirty="0">
              <a:latin typeface="Avenir Next Regular"/>
              <a:cs typeface="Times New Roman" panose="02020603050405020304" pitchFamily="18" charset="0"/>
            </a:endParaRPr>
          </a:p>
          <a:p>
            <a:r>
              <a:rPr lang="en-US" sz="2000" dirty="0">
                <a:latin typeface="Avenir Next Regular"/>
                <a:cs typeface="Times New Roman" panose="02020603050405020304" pitchFamily="18" charset="0"/>
              </a:rPr>
              <a:t>Detailed logs listing each participant name and the amount received are required to be maintained and sent to accounts payable for tax reporting purposes</a:t>
            </a:r>
          </a:p>
          <a:p>
            <a:endParaRPr lang="en-US" sz="2000" dirty="0">
              <a:latin typeface="Avenir Next Regular"/>
              <a:cs typeface="Times New Roman" panose="02020603050405020304" pitchFamily="18" charset="0"/>
            </a:endParaRPr>
          </a:p>
          <a:p>
            <a:r>
              <a:rPr lang="en-US" sz="2000" dirty="0">
                <a:latin typeface="Avenir Next Regular"/>
                <a:cs typeface="Times New Roman" panose="02020603050405020304" pitchFamily="18" charset="0"/>
              </a:rPr>
              <a:t>ECU is required to comply with IRS regulations for reporting and payment of taxes</a:t>
            </a:r>
          </a:p>
          <a:p>
            <a:endParaRPr lang="en-US" sz="2000" dirty="0">
              <a:latin typeface="Avenir Next Regular"/>
              <a:cs typeface="Times New Roman" panose="02020603050405020304" pitchFamily="18" charset="0"/>
            </a:endParaRPr>
          </a:p>
          <a:p>
            <a:r>
              <a:rPr lang="en-US" sz="2000" dirty="0">
                <a:latin typeface="Avenir Next Regular"/>
                <a:cs typeface="Times New Roman" panose="02020603050405020304" pitchFamily="18" charset="0"/>
              </a:rPr>
              <a:t>Cash and gift cards are high risk to theft and loss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238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229600" cy="1143000"/>
          </a:xfrm>
        </p:spPr>
        <p:txBody>
          <a:bodyPr/>
          <a:lstStyle/>
          <a:p>
            <a:r>
              <a:rPr lang="en-US" sz="4400" dirty="0"/>
              <a:t>Questions/Comments?</a:t>
            </a:r>
            <a:br>
              <a:rPr lang="en-US" dirty="0"/>
            </a:br>
            <a:endParaRPr lang="en-US" dirty="0"/>
          </a:p>
        </p:txBody>
      </p:sp>
      <p:sp>
        <p:nvSpPr>
          <p:cNvPr id="3" name="Title 1">
            <a:extLst>
              <a:ext uri="{FF2B5EF4-FFF2-40B4-BE49-F238E27FC236}">
                <a16:creationId xmlns:a16="http://schemas.microsoft.com/office/drawing/2014/main" id="{9F130697-3435-4C9B-B9B2-66A25ABABA8A}"/>
              </a:ext>
            </a:extLst>
          </p:cNvPr>
          <p:cNvSpPr txBox="1">
            <a:spLocks/>
          </p:cNvSpPr>
          <p:nvPr/>
        </p:nvSpPr>
        <p:spPr bwMode="auto">
          <a:xfrm>
            <a:off x="457200" y="3048000"/>
            <a:ext cx="8229600" cy="2743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a:lstStyle>
          <a:p>
            <a:r>
              <a:rPr lang="en-US" sz="1800" b="1" kern="0" dirty="0">
                <a:solidFill>
                  <a:schemeClr val="tx1"/>
                </a:solidFill>
              </a:rPr>
              <a:t>We are available to meet with you, your department, and college upon request</a:t>
            </a:r>
          </a:p>
          <a:p>
            <a:endParaRPr lang="en-US" sz="2800" kern="0" dirty="0">
              <a:solidFill>
                <a:schemeClr val="tx1"/>
              </a:solidFill>
            </a:endParaRPr>
          </a:p>
          <a:p>
            <a:r>
              <a:rPr lang="en-US" sz="2800" kern="0" dirty="0">
                <a:solidFill>
                  <a:schemeClr val="tx1"/>
                </a:solidFill>
              </a:rPr>
              <a:t>More information contact us:</a:t>
            </a:r>
            <a:r>
              <a:rPr lang="en-US" sz="2400" dirty="0"/>
              <a:t> </a:t>
            </a:r>
            <a:r>
              <a:rPr lang="en-US" sz="2400" dirty="0">
                <a:solidFill>
                  <a:srgbClr val="7030A0"/>
                </a:solidFill>
                <a:hlinkClick r:id="rId2">
                  <a:extLst>
                    <a:ext uri="{A12FA001-AC4F-418D-AE19-62706E023703}">
                      <ahyp:hlinkClr xmlns:ahyp="http://schemas.microsoft.com/office/drawing/2018/hyperlinkcolor" val="tx"/>
                    </a:ext>
                  </a:extLst>
                </a:hlinkClick>
              </a:rPr>
              <a:t>Participant</a:t>
            </a:r>
            <a:r>
              <a:rPr lang="en-US" sz="2400" b="1" dirty="0">
                <a:solidFill>
                  <a:srgbClr val="7030A0"/>
                </a:solidFill>
                <a:hlinkClick r:id="rId2">
                  <a:extLst>
                    <a:ext uri="{A12FA001-AC4F-418D-AE19-62706E023703}">
                      <ahyp:hlinkClr xmlns:ahyp="http://schemas.microsoft.com/office/drawing/2018/hyperlinkcolor" val="tx"/>
                    </a:ext>
                  </a:extLst>
                </a:hlinkClick>
              </a:rPr>
              <a:t>_</a:t>
            </a:r>
            <a:r>
              <a:rPr lang="en-US" sz="2400" dirty="0">
                <a:solidFill>
                  <a:srgbClr val="7030A0"/>
                </a:solidFill>
                <a:hlinkClick r:id="rId2">
                  <a:extLst>
                    <a:ext uri="{A12FA001-AC4F-418D-AE19-62706E023703}">
                      <ahyp:hlinkClr xmlns:ahyp="http://schemas.microsoft.com/office/drawing/2018/hyperlinkcolor" val="tx"/>
                    </a:ext>
                  </a:extLst>
                </a:hlinkClick>
              </a:rPr>
              <a:t>Payments@ecu.edu</a:t>
            </a:r>
            <a:endParaRPr lang="en-US" sz="2400" dirty="0">
              <a:solidFill>
                <a:srgbClr val="7030A0"/>
              </a:solidFill>
            </a:endParaRPr>
          </a:p>
          <a:p>
            <a:r>
              <a:rPr lang="en-US" sz="2400" dirty="0">
                <a:solidFill>
                  <a:schemeClr val="tx1"/>
                </a:solidFill>
              </a:rPr>
              <a:t>252-737-5907</a:t>
            </a:r>
            <a:br>
              <a:rPr lang="en-US" kern="0" dirty="0"/>
            </a:br>
            <a:endParaRPr lang="en-US" kern="0" dirty="0"/>
          </a:p>
        </p:txBody>
      </p:sp>
    </p:spTree>
    <p:extLst>
      <p:ext uri="{BB962C8B-B14F-4D97-AF65-F5344CB8AC3E}">
        <p14:creationId xmlns:p14="http://schemas.microsoft.com/office/powerpoint/2010/main" val="1989399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15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64D2-E98B-4561-82D5-626F6F333304}"/>
              </a:ext>
            </a:extLst>
          </p:cNvPr>
          <p:cNvSpPr>
            <a:spLocks noGrp="1"/>
          </p:cNvSpPr>
          <p:nvPr>
            <p:ph type="title"/>
          </p:nvPr>
        </p:nvSpPr>
        <p:spPr>
          <a:xfrm>
            <a:off x="457200" y="274638"/>
            <a:ext cx="8229600" cy="868362"/>
          </a:xfrm>
        </p:spPr>
        <p:txBody>
          <a:bodyPr/>
          <a:lstStyle/>
          <a:p>
            <a:r>
              <a:rPr lang="en-US" dirty="0"/>
              <a:t>Process Towards Improvement</a:t>
            </a:r>
          </a:p>
        </p:txBody>
      </p:sp>
      <p:sp>
        <p:nvSpPr>
          <p:cNvPr id="3" name="Content Placeholder 2">
            <a:extLst>
              <a:ext uri="{FF2B5EF4-FFF2-40B4-BE49-F238E27FC236}">
                <a16:creationId xmlns:a16="http://schemas.microsoft.com/office/drawing/2014/main" id="{420C7ACA-8B7E-4DAA-B0C7-EE75DC5DBE08}"/>
              </a:ext>
            </a:extLst>
          </p:cNvPr>
          <p:cNvSpPr>
            <a:spLocks noGrp="1"/>
          </p:cNvSpPr>
          <p:nvPr>
            <p:ph idx="1"/>
          </p:nvPr>
        </p:nvSpPr>
        <p:spPr>
          <a:xfrm>
            <a:off x="228600" y="1143000"/>
            <a:ext cx="8686800" cy="5440362"/>
          </a:xfrm>
        </p:spPr>
        <p:txBody>
          <a:bodyPr/>
          <a:lstStyle/>
          <a:p>
            <a:r>
              <a:rPr lang="en-US" sz="2000" dirty="0"/>
              <a:t>The University recognized a need to improve the research participant experience as well as improving tax reporting requirements and controls</a:t>
            </a:r>
          </a:p>
          <a:p>
            <a:endParaRPr lang="en-US" sz="2000" dirty="0"/>
          </a:p>
          <a:p>
            <a:r>
              <a:rPr lang="en-US" sz="2000" dirty="0"/>
              <a:t>A team of faculty research administrators, financial services, grants and contracts, ITCS, and clinical trial administrators was formulated</a:t>
            </a:r>
          </a:p>
          <a:p>
            <a:endParaRPr lang="en-US" sz="2000" dirty="0"/>
          </a:p>
          <a:p>
            <a:r>
              <a:rPr lang="en-US" sz="2000" dirty="0"/>
              <a:t>Decided a third party vendor utilizing debit cards would be the most user friendly payment methodology for participants, and at the same time would meet the IRS reporting requirements</a:t>
            </a:r>
          </a:p>
          <a:p>
            <a:endParaRPr lang="en-US" sz="2000" dirty="0"/>
          </a:p>
          <a:p>
            <a:r>
              <a:rPr lang="en-US" sz="2000" dirty="0"/>
              <a:t>RFP to vendors. Reviewed Bank of America, US Bank, Greenphire and Forte.</a:t>
            </a:r>
          </a:p>
          <a:p>
            <a:endParaRPr lang="en-US" dirty="0"/>
          </a:p>
        </p:txBody>
      </p:sp>
    </p:spTree>
    <p:extLst>
      <p:ext uri="{BB962C8B-B14F-4D97-AF65-F5344CB8AC3E}">
        <p14:creationId xmlns:p14="http://schemas.microsoft.com/office/powerpoint/2010/main" val="203449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133600"/>
            <a:ext cx="7467600" cy="1219200"/>
          </a:xfrm>
        </p:spPr>
        <p:txBody>
          <a:bodyPr>
            <a:noAutofit/>
          </a:bodyPr>
          <a:lstStyle/>
          <a:p>
            <a:r>
              <a:rPr lang="en-US" i="1" dirty="0"/>
              <a:t>REIMBURSEMENT SOLUTIONS </a:t>
            </a:r>
          </a:p>
          <a:p>
            <a:r>
              <a:rPr lang="en-US" i="1" dirty="0"/>
              <a:t> Standardizing Research Participant Payments</a:t>
            </a:r>
          </a:p>
        </p:txBody>
      </p:sp>
      <p:pic>
        <p:nvPicPr>
          <p:cNvPr id="4" name="Picture 3">
            <a:extLst>
              <a:ext uri="{FF2B5EF4-FFF2-40B4-BE49-F238E27FC236}">
                <a16:creationId xmlns:a16="http://schemas.microsoft.com/office/drawing/2014/main" id="{833BC02C-FD6B-4CA8-91FD-8E0C03A45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14400"/>
            <a:ext cx="7467600" cy="1066800"/>
          </a:xfrm>
          <a:prstGeom prst="rect">
            <a:avLst/>
          </a:prstGeom>
        </p:spPr>
      </p:pic>
    </p:spTree>
    <p:extLst>
      <p:ext uri="{BB962C8B-B14F-4D97-AF65-F5344CB8AC3E}">
        <p14:creationId xmlns:p14="http://schemas.microsoft.com/office/powerpoint/2010/main" val="1559191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23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356" y="533400"/>
            <a:ext cx="6974115" cy="514484"/>
          </a:xfrm>
        </p:spPr>
        <p:txBody>
          <a:bodyPr/>
          <a:lstStyle/>
          <a:p>
            <a:r>
              <a:rPr lang="en-US" dirty="0" err="1"/>
              <a:t>GreenPhire</a:t>
            </a:r>
            <a:r>
              <a:rPr lang="en-US" dirty="0"/>
              <a:t> Benefits</a:t>
            </a:r>
          </a:p>
        </p:txBody>
      </p:sp>
      <p:sp>
        <p:nvSpPr>
          <p:cNvPr id="3" name="Content Placeholder 2"/>
          <p:cNvSpPr>
            <a:spLocks noGrp="1"/>
          </p:cNvSpPr>
          <p:nvPr>
            <p:ph idx="1"/>
          </p:nvPr>
        </p:nvSpPr>
        <p:spPr>
          <a:xfrm>
            <a:off x="457200" y="1119749"/>
            <a:ext cx="8467464" cy="4038600"/>
          </a:xfrm>
        </p:spPr>
        <p:txBody>
          <a:bodyPr>
            <a:noAutofit/>
          </a:bodyPr>
          <a:lstStyle/>
          <a:p>
            <a:pPr>
              <a:lnSpc>
                <a:spcPct val="150000"/>
              </a:lnSpc>
            </a:pPr>
            <a:r>
              <a:rPr lang="en-US" sz="2000" dirty="0"/>
              <a:t>Easy and simple to use by coordinators (time savings)</a:t>
            </a:r>
          </a:p>
          <a:p>
            <a:pPr>
              <a:lnSpc>
                <a:spcPct val="150000"/>
              </a:lnSpc>
            </a:pPr>
            <a:r>
              <a:rPr lang="en-US" sz="2000" dirty="0"/>
              <a:t>Works for all type of projects, both clinical and non-clinical studies</a:t>
            </a:r>
          </a:p>
          <a:p>
            <a:pPr>
              <a:lnSpc>
                <a:spcPct val="150000"/>
              </a:lnSpc>
            </a:pPr>
            <a:r>
              <a:rPr lang="en-US" sz="2000" dirty="0"/>
              <a:t>Faster participant payments using reloadable debit cards</a:t>
            </a:r>
          </a:p>
          <a:p>
            <a:pPr>
              <a:lnSpc>
                <a:spcPct val="150000"/>
              </a:lnSpc>
            </a:pPr>
            <a:r>
              <a:rPr lang="en-US" sz="2000" dirty="0"/>
              <a:t>Improve study participant retention</a:t>
            </a:r>
          </a:p>
          <a:p>
            <a:pPr>
              <a:lnSpc>
                <a:spcPct val="150000"/>
              </a:lnSpc>
            </a:pPr>
            <a:r>
              <a:rPr lang="en-US" sz="2000" dirty="0"/>
              <a:t>Reporting and analytics – by study; across the University</a:t>
            </a:r>
          </a:p>
          <a:p>
            <a:pPr>
              <a:lnSpc>
                <a:spcPct val="150000"/>
              </a:lnSpc>
            </a:pPr>
            <a:r>
              <a:rPr lang="en-US" sz="2000" dirty="0"/>
              <a:t>Compliance with tax reporting 1099s</a:t>
            </a:r>
          </a:p>
          <a:p>
            <a:pPr>
              <a:lnSpc>
                <a:spcPct val="150000"/>
              </a:lnSpc>
            </a:pPr>
            <a:r>
              <a:rPr lang="en-US" sz="2000" dirty="0"/>
              <a:t>No more cash and gift cards in drawers (security)</a:t>
            </a:r>
          </a:p>
          <a:p>
            <a:pPr>
              <a:lnSpc>
                <a:spcPct val="150000"/>
              </a:lnSpc>
              <a:buClrTx/>
            </a:pPr>
            <a:r>
              <a:rPr lang="en-US" sz="2000" dirty="0"/>
              <a:t>Full Transparency &amp; Auditability – improves Internal controls</a:t>
            </a:r>
            <a:endParaRPr lang="en-US" sz="2000" u="sng" dirty="0"/>
          </a:p>
          <a:p>
            <a:pPr marL="0" indent="0">
              <a:buNone/>
            </a:pPr>
            <a:endParaRPr lang="en-US" sz="2000" u="sng" dirty="0"/>
          </a:p>
          <a:p>
            <a:pPr marL="0" indent="0">
              <a:buNone/>
            </a:pPr>
            <a:endParaRPr lang="en-US" sz="2000" dirty="0"/>
          </a:p>
        </p:txBody>
      </p:sp>
      <p:sp>
        <p:nvSpPr>
          <p:cNvPr id="4" name="Content Placeholder 2">
            <a:extLst>
              <a:ext uri="{FF2B5EF4-FFF2-40B4-BE49-F238E27FC236}">
                <a16:creationId xmlns:a16="http://schemas.microsoft.com/office/drawing/2014/main" id="{7884F0D0-A608-47F2-9830-566717C7923E}"/>
              </a:ext>
            </a:extLst>
          </p:cNvPr>
          <p:cNvSpPr txBox="1">
            <a:spLocks/>
          </p:cNvSpPr>
          <p:nvPr/>
        </p:nvSpPr>
        <p:spPr>
          <a:xfrm>
            <a:off x="4747414" y="1156855"/>
            <a:ext cx="3887212" cy="3629970"/>
          </a:xfrm>
          <a:prstGeom prst="rect">
            <a:avLst/>
          </a:prstGeom>
        </p:spPr>
        <p:txBody>
          <a:bodyPr vert="horz" lIns="68598" tIns="34299" rIns="68598" bIns="34299" rtlCol="0">
            <a:no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indent="0">
              <a:buNone/>
            </a:pPr>
            <a:endParaRPr lang="en-US" sz="1650" dirty="0"/>
          </a:p>
        </p:txBody>
      </p:sp>
    </p:spTree>
    <p:extLst>
      <p:ext uri="{BB962C8B-B14F-4D97-AF65-F5344CB8AC3E}">
        <p14:creationId xmlns:p14="http://schemas.microsoft.com/office/powerpoint/2010/main" val="45585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a:t>
            </a:r>
            <a:r>
              <a:rPr lang="en-US" dirty="0" err="1"/>
              <a:t>Greenphire</a:t>
            </a:r>
            <a:endParaRPr lang="en-US" dirty="0"/>
          </a:p>
        </p:txBody>
      </p:sp>
      <p:sp>
        <p:nvSpPr>
          <p:cNvPr id="14" name="Content Placeholder 13"/>
          <p:cNvSpPr>
            <a:spLocks noGrp="1"/>
          </p:cNvSpPr>
          <p:nvPr>
            <p:ph idx="1"/>
          </p:nvPr>
        </p:nvSpPr>
        <p:spPr>
          <a:xfrm>
            <a:off x="381000" y="1417638"/>
            <a:ext cx="8229600" cy="4525963"/>
          </a:xfrm>
        </p:spPr>
        <p:txBody>
          <a:bodyPr/>
          <a:lstStyle/>
          <a:p>
            <a:pPr lvl="1"/>
            <a:r>
              <a:rPr lang="en-US" sz="2400" dirty="0"/>
              <a:t> Industry leader in global clinical trial payment solutions.</a:t>
            </a:r>
          </a:p>
          <a:p>
            <a:pPr lvl="1"/>
            <a:r>
              <a:rPr lang="en-US" sz="2400" dirty="0"/>
              <a:t>Optimize clinical trial performance by streamlining payment processes from sponsors and CROs to sites and patients.</a:t>
            </a:r>
          </a:p>
          <a:p>
            <a:pPr lvl="1"/>
            <a:r>
              <a:rPr lang="en-US" sz="2400" dirty="0"/>
              <a:t>Gathers multi tasks into one Card based system to streamline the payment process to participants</a:t>
            </a:r>
            <a:endParaRPr lang="en-US" sz="2000" dirty="0"/>
          </a:p>
          <a:p>
            <a:pPr lvl="1"/>
            <a:endParaRPr lang="en-US" sz="2400" dirty="0"/>
          </a:p>
          <a:p>
            <a:pPr lvl="1">
              <a:buClr>
                <a:srgbClr val="9B57D3"/>
              </a:buClr>
            </a:pPr>
            <a:endParaRPr lang="en-US" sz="1800" dirty="0">
              <a:solidFill>
                <a:prstClr val="black"/>
              </a:solidFill>
            </a:endParaRPr>
          </a:p>
          <a:p>
            <a:pPr lvl="1">
              <a:buClr>
                <a:srgbClr val="9B57D3"/>
              </a:buClr>
            </a:pPr>
            <a:endParaRPr lang="en-US" sz="1800" dirty="0">
              <a:solidFill>
                <a:prstClr val="black"/>
              </a:solidFill>
            </a:endParaRPr>
          </a:p>
          <a:p>
            <a:pPr marL="595471" lvl="3" indent="0">
              <a:buNone/>
            </a:pPr>
            <a:endParaRPr lang="en-US" dirty="0"/>
          </a:p>
        </p:txBody>
      </p:sp>
      <p:pic>
        <p:nvPicPr>
          <p:cNvPr id="2" name="Online Media 1">
            <a:hlinkClick r:id="" action="ppaction://media"/>
            <a:extLst>
              <a:ext uri="{FF2B5EF4-FFF2-40B4-BE49-F238E27FC236}">
                <a16:creationId xmlns:a16="http://schemas.microsoft.com/office/drawing/2014/main" id="{74D3BA08-FE1E-498B-BFED-F3882732F6E8}"/>
              </a:ext>
            </a:extLst>
          </p:cNvPr>
          <p:cNvPicPr>
            <a:picLocks noRot="1" noChangeAspect="1"/>
          </p:cNvPicPr>
          <p:nvPr>
            <a:videoFile r:link="rId1"/>
          </p:nvPr>
        </p:nvPicPr>
        <p:blipFill>
          <a:blip r:embed="rId4"/>
          <a:stretch>
            <a:fillRect/>
          </a:stretch>
        </p:blipFill>
        <p:spPr>
          <a:xfrm>
            <a:off x="266700" y="1474562"/>
            <a:ext cx="8610600" cy="4843463"/>
          </a:xfrm>
          <a:prstGeom prst="rect">
            <a:avLst/>
          </a:prstGeom>
        </p:spPr>
      </p:pic>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F2D-9647-4A8E-BC7A-303A55B38279}"/>
              </a:ext>
            </a:extLst>
          </p:cNvPr>
          <p:cNvSpPr>
            <a:spLocks noGrp="1"/>
          </p:cNvSpPr>
          <p:nvPr>
            <p:ph type="title"/>
          </p:nvPr>
        </p:nvSpPr>
        <p:spPr/>
        <p:txBody>
          <a:bodyPr/>
          <a:lstStyle/>
          <a:p>
            <a:r>
              <a:rPr lang="en-US" dirty="0"/>
              <a:t>Eliminate Manual Processes</a:t>
            </a:r>
          </a:p>
        </p:txBody>
      </p:sp>
      <p:sp>
        <p:nvSpPr>
          <p:cNvPr id="3" name="Content Placeholder 2">
            <a:extLst>
              <a:ext uri="{FF2B5EF4-FFF2-40B4-BE49-F238E27FC236}">
                <a16:creationId xmlns:a16="http://schemas.microsoft.com/office/drawing/2014/main" id="{E3AA6BC7-54F0-452F-B4E6-0E23D15B2E34}"/>
              </a:ext>
            </a:extLst>
          </p:cNvPr>
          <p:cNvSpPr>
            <a:spLocks noGrp="1"/>
          </p:cNvSpPr>
          <p:nvPr>
            <p:ph idx="1"/>
          </p:nvPr>
        </p:nvSpPr>
        <p:spPr>
          <a:xfrm>
            <a:off x="457200" y="1417638"/>
            <a:ext cx="8229600" cy="4525963"/>
          </a:xfrm>
        </p:spPr>
        <p:txBody>
          <a:bodyPr/>
          <a:lstStyle/>
          <a:p>
            <a:r>
              <a:rPr lang="en-US" sz="2000" b="1" dirty="0"/>
              <a:t>Save Time, Reduce Errors</a:t>
            </a:r>
          </a:p>
          <a:p>
            <a:pPr lvl="1"/>
            <a:r>
              <a:rPr lang="en-US" sz="2000" dirty="0"/>
              <a:t>Simplifies and streamlines payment processes relieves the burdens of administrative tasks, empowering sites and giving them more time to focus on the research</a:t>
            </a:r>
          </a:p>
          <a:p>
            <a:pPr lvl="1"/>
            <a:r>
              <a:rPr lang="en-US" sz="2000" dirty="0"/>
              <a:t>Eliminates the need  for PIs to maintain payment logs and send them to accounts payable</a:t>
            </a:r>
          </a:p>
          <a:p>
            <a:pPr lvl="1"/>
            <a:endParaRPr lang="en-US" sz="2000" dirty="0"/>
          </a:p>
          <a:p>
            <a:r>
              <a:rPr lang="en-US" sz="2000" b="1" dirty="0"/>
              <a:t>Configured to Any Payment Schedule</a:t>
            </a:r>
          </a:p>
          <a:p>
            <a:pPr lvl="1"/>
            <a:r>
              <a:rPr lang="en-US" sz="2000" dirty="0"/>
              <a:t>Payment schedule, terms and distribution method/currency are configurable based on specific study needs</a:t>
            </a:r>
          </a:p>
          <a:p>
            <a:endParaRPr lang="en-US" dirty="0"/>
          </a:p>
        </p:txBody>
      </p:sp>
    </p:spTree>
    <p:extLst>
      <p:ext uri="{BB962C8B-B14F-4D97-AF65-F5344CB8AC3E}">
        <p14:creationId xmlns:p14="http://schemas.microsoft.com/office/powerpoint/2010/main" val="179075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17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2B8B-C332-4A83-9EB5-0F63C4D0972F}"/>
              </a:ext>
            </a:extLst>
          </p:cNvPr>
          <p:cNvSpPr>
            <a:spLocks noGrp="1"/>
          </p:cNvSpPr>
          <p:nvPr>
            <p:ph type="title"/>
          </p:nvPr>
        </p:nvSpPr>
        <p:spPr/>
        <p:txBody>
          <a:bodyPr/>
          <a:lstStyle/>
          <a:p>
            <a:r>
              <a:rPr lang="en-US" dirty="0"/>
              <a:t>Gain Visibility and Control</a:t>
            </a:r>
          </a:p>
        </p:txBody>
      </p:sp>
      <p:sp>
        <p:nvSpPr>
          <p:cNvPr id="3" name="Content Placeholder 2">
            <a:extLst>
              <a:ext uri="{FF2B5EF4-FFF2-40B4-BE49-F238E27FC236}">
                <a16:creationId xmlns:a16="http://schemas.microsoft.com/office/drawing/2014/main" id="{D5D4686D-C2EB-4116-BD7C-C903207657DE}"/>
              </a:ext>
            </a:extLst>
          </p:cNvPr>
          <p:cNvSpPr>
            <a:spLocks noGrp="1"/>
          </p:cNvSpPr>
          <p:nvPr>
            <p:ph idx="1"/>
          </p:nvPr>
        </p:nvSpPr>
        <p:spPr>
          <a:xfrm>
            <a:off x="457200" y="1219200"/>
            <a:ext cx="8229600" cy="4525963"/>
          </a:xfrm>
        </p:spPr>
        <p:txBody>
          <a:bodyPr/>
          <a:lstStyle/>
          <a:p>
            <a:r>
              <a:rPr lang="en-US" sz="2000" b="1" dirty="0"/>
              <a:t>Centralize All Transactions</a:t>
            </a:r>
          </a:p>
          <a:p>
            <a:pPr lvl="1"/>
            <a:r>
              <a:rPr lang="en-US" sz="2000" dirty="0"/>
              <a:t>Provides access and visibility to a complete audit trail of every payment</a:t>
            </a:r>
          </a:p>
          <a:p>
            <a:pPr lvl="1"/>
            <a:endParaRPr lang="en-US" sz="2000" dirty="0"/>
          </a:p>
          <a:p>
            <a:r>
              <a:rPr lang="en-US" sz="2000" b="1" dirty="0"/>
              <a:t>Simple Reporting</a:t>
            </a:r>
          </a:p>
          <a:p>
            <a:pPr lvl="1"/>
            <a:r>
              <a:rPr lang="en-US" sz="2000" dirty="0"/>
              <a:t>Provides comprehensive reporting that includes payment data, transactional history, program balance, study budget, card inventory, 1099 IRS tax reporting and more</a:t>
            </a:r>
          </a:p>
          <a:p>
            <a:pPr lvl="1"/>
            <a:endParaRPr lang="en-US" sz="2000" dirty="0"/>
          </a:p>
          <a:p>
            <a:r>
              <a:rPr lang="en-US" sz="2000" b="1" dirty="0"/>
              <a:t>Financial Tracking and Visibility</a:t>
            </a:r>
          </a:p>
          <a:p>
            <a:pPr lvl="1"/>
            <a:r>
              <a:rPr lang="en-US" sz="2000" dirty="0"/>
              <a:t>Allows for optimized cash flow, improved line of sight, and added control over participant payments</a:t>
            </a:r>
          </a:p>
          <a:p>
            <a:endParaRPr lang="en-US" dirty="0"/>
          </a:p>
        </p:txBody>
      </p:sp>
    </p:spTree>
    <p:extLst>
      <p:ext uri="{BB962C8B-B14F-4D97-AF65-F5344CB8AC3E}">
        <p14:creationId xmlns:p14="http://schemas.microsoft.com/office/powerpoint/2010/main" val="4097742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16000">
              <a:srgbClr val="AC95C5"/>
            </a:gs>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2FD7-8BDE-41CF-86A2-60EEDB5FF302}"/>
              </a:ext>
            </a:extLst>
          </p:cNvPr>
          <p:cNvSpPr>
            <a:spLocks noGrp="1"/>
          </p:cNvSpPr>
          <p:nvPr>
            <p:ph type="title"/>
          </p:nvPr>
        </p:nvSpPr>
        <p:spPr>
          <a:xfrm>
            <a:off x="457200" y="274638"/>
            <a:ext cx="8229600" cy="944562"/>
          </a:xfrm>
        </p:spPr>
        <p:txBody>
          <a:bodyPr/>
          <a:lstStyle/>
          <a:p>
            <a:r>
              <a:rPr lang="en-US" dirty="0"/>
              <a:t>Boost Participant Retention</a:t>
            </a:r>
          </a:p>
        </p:txBody>
      </p:sp>
      <p:sp>
        <p:nvSpPr>
          <p:cNvPr id="3" name="Content Placeholder 2">
            <a:extLst>
              <a:ext uri="{FF2B5EF4-FFF2-40B4-BE49-F238E27FC236}">
                <a16:creationId xmlns:a16="http://schemas.microsoft.com/office/drawing/2014/main" id="{02C8FAC5-A498-4EF4-9B2F-B8C7859D1633}"/>
              </a:ext>
            </a:extLst>
          </p:cNvPr>
          <p:cNvSpPr>
            <a:spLocks noGrp="1"/>
          </p:cNvSpPr>
          <p:nvPr>
            <p:ph idx="1"/>
          </p:nvPr>
        </p:nvSpPr>
        <p:spPr>
          <a:xfrm>
            <a:off x="152400" y="1062036"/>
            <a:ext cx="8991600" cy="4733927"/>
          </a:xfrm>
        </p:spPr>
        <p:txBody>
          <a:bodyPr/>
          <a:lstStyle/>
          <a:p>
            <a:r>
              <a:rPr lang="en-US" sz="2000" b="1" dirty="0"/>
              <a:t>Eliminate Financial Barriers to Continued Participation</a:t>
            </a:r>
          </a:p>
          <a:p>
            <a:pPr lvl="1"/>
            <a:r>
              <a:rPr lang="en-US" sz="2000" dirty="0"/>
              <a:t>Eliminates the financial hurdles that may keep participants from completing a study</a:t>
            </a:r>
          </a:p>
          <a:p>
            <a:pPr lvl="1"/>
            <a:endParaRPr lang="en-US" sz="2000" dirty="0"/>
          </a:p>
          <a:p>
            <a:r>
              <a:rPr lang="en-US" sz="2000" b="1" dirty="0"/>
              <a:t>Instant Payments, No Checks</a:t>
            </a:r>
          </a:p>
          <a:p>
            <a:pPr lvl="1"/>
            <a:r>
              <a:rPr lang="en-US" sz="2000" dirty="0"/>
              <a:t>Delivers participant payments immediately after the completion of a milestone and implementing interactive notifications has been proven to increase study retention and engagement</a:t>
            </a:r>
          </a:p>
          <a:p>
            <a:pPr marL="457200" lvl="1" indent="0">
              <a:buNone/>
            </a:pPr>
            <a:endParaRPr lang="en-US" sz="2000" dirty="0"/>
          </a:p>
          <a:p>
            <a:r>
              <a:rPr lang="en-US" sz="2000" b="1" dirty="0"/>
              <a:t>Personal Alerts</a:t>
            </a:r>
          </a:p>
          <a:p>
            <a:pPr lvl="1"/>
            <a:r>
              <a:rPr lang="en-US" sz="2000" dirty="0"/>
              <a:t>Participants can opt in for email or text message notifications regarding payment status and visit reminders to keep them engaged and on schedule</a:t>
            </a:r>
          </a:p>
          <a:p>
            <a:endParaRPr lang="en-US" dirty="0"/>
          </a:p>
        </p:txBody>
      </p:sp>
    </p:spTree>
    <p:extLst>
      <p:ext uri="{BB962C8B-B14F-4D97-AF65-F5344CB8AC3E}">
        <p14:creationId xmlns:p14="http://schemas.microsoft.com/office/powerpoint/2010/main" val="1617174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ECU Purple1">
  <a:themeElements>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U Purple1">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U Purpl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U Purpl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U Purpl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U Purpl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U Purpl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U Purpl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U Purpl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U Purpl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U Purpl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U Purpl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U Purpl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95BBFC42-3E93-B443-9D69-C564CC5C49FB}" vid="{B4755E3D-9C84-D74E-B8CE-B77C6588C6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7FDBC10CEE34BBAC45B8E18C15E90" ma:contentTypeVersion="4" ma:contentTypeDescription="Create a new document." ma:contentTypeScope="" ma:versionID="d4c4599f4a0459fd7270c359571b9a7d">
  <xsd:schema xmlns:xsd="http://www.w3.org/2001/XMLSchema" xmlns:xs="http://www.w3.org/2001/XMLSchema" xmlns:p="http://schemas.microsoft.com/office/2006/metadata/properties" xmlns:ns2="e9767a45-acfe-4f88-8497-e1d9b4527d28" targetNamespace="http://schemas.microsoft.com/office/2006/metadata/properties" ma:root="true" ma:fieldsID="85670c69f5f620bbc3e48425db6281ce" ns2:_="">
    <xsd:import namespace="e9767a45-acfe-4f88-8497-e1d9b4527d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67a45-acfe-4f88-8497-e1d9b4527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CA0D32-1FA0-400C-9212-FCFE00AA3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67a45-acfe-4f88-8497-e1d9b4527d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2C06A-86F3-4561-B092-2D25E08D4140}">
  <ds:schemaRefs>
    <ds:schemaRef ds:uri="http://schemas.microsoft.com/sharepoint/v3/contenttype/forms"/>
  </ds:schemaRefs>
</ds:datastoreItem>
</file>

<file path=customXml/itemProps3.xml><?xml version="1.0" encoding="utf-8"?>
<ds:datastoreItem xmlns:ds="http://schemas.openxmlformats.org/officeDocument/2006/customXml" ds:itemID="{3085C07D-0D4F-4725-BD5E-5C41ED68ED6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9767a45-acfe-4f88-8497-e1d9b4527d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Powerpointtemplate_ECU-purple</Template>
  <TotalTime>2609</TotalTime>
  <Words>1340</Words>
  <Application>Microsoft Office PowerPoint</Application>
  <PresentationFormat>On-screen Show (4:3)</PresentationFormat>
  <Paragraphs>167</Paragraphs>
  <Slides>20</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Avenir Next Medium</vt:lpstr>
      <vt:lpstr>Avenir Next Regular</vt:lpstr>
      <vt:lpstr>Calibri</vt:lpstr>
      <vt:lpstr>Gotham-Bold</vt:lpstr>
      <vt:lpstr>Gotham-Book</vt:lpstr>
      <vt:lpstr>Museo Slab 700</vt:lpstr>
      <vt:lpstr>Times New Roman</vt:lpstr>
      <vt:lpstr>Wingdings</vt:lpstr>
      <vt:lpstr>ECU Purple1</vt:lpstr>
      <vt:lpstr>PowerPoint Presentation</vt:lpstr>
      <vt:lpstr>Current Status </vt:lpstr>
      <vt:lpstr>Process Towards Improvement</vt:lpstr>
      <vt:lpstr>PowerPoint Presentation</vt:lpstr>
      <vt:lpstr>GreenPhire Benefits</vt:lpstr>
      <vt:lpstr>What is Greenphire</vt:lpstr>
      <vt:lpstr>Eliminate Manual Processes</vt:lpstr>
      <vt:lpstr>Gain Visibility and Control</vt:lpstr>
      <vt:lpstr>Boost Participant Retention</vt:lpstr>
      <vt:lpstr>University Approvals and Compliance</vt:lpstr>
      <vt:lpstr>Personal Information Concerns</vt:lpstr>
      <vt:lpstr>Personal Information Concerns (con’t)</vt:lpstr>
      <vt:lpstr>Administrative Burden Concerns</vt:lpstr>
      <vt:lpstr>Cost Concerns</vt:lpstr>
      <vt:lpstr>Concern  - Greenphire not conducive to use with my research</vt:lpstr>
      <vt:lpstr>Key Take Aways</vt:lpstr>
      <vt:lpstr>Key Take Aways</vt:lpstr>
      <vt:lpstr>Key Take Aways</vt:lpstr>
      <vt:lpstr>Key Take Aways</vt:lpstr>
      <vt:lpstr>Questions/Comments?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Heller, Elisa</cp:lastModifiedBy>
  <cp:revision>97</cp:revision>
  <dcterms:created xsi:type="dcterms:W3CDTF">2017-09-21T17:48:24Z</dcterms:created>
  <dcterms:modified xsi:type="dcterms:W3CDTF">2022-08-04T19:06:42Z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0x01010030D7FDBC10CEE34BBAC45B8E18C15E90</vt:lpwstr>
  </property>
</Properties>
</file>