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7" r:id="rId3"/>
    <p:sldId id="258" r:id="rId4"/>
    <p:sldId id="259" r:id="rId5"/>
    <p:sldId id="260" r:id="rId6"/>
    <p:sldId id="262" r:id="rId7"/>
    <p:sldId id="273" r:id="rId8"/>
    <p:sldId id="263" r:id="rId9"/>
    <p:sldId id="274" r:id="rId10"/>
    <p:sldId id="264" r:id="rId11"/>
    <p:sldId id="265" r:id="rId12"/>
    <p:sldId id="275" r:id="rId13"/>
    <p:sldId id="266" r:id="rId14"/>
    <p:sldId id="267" r:id="rId15"/>
    <p:sldId id="268" r:id="rId16"/>
    <p:sldId id="269" r:id="rId17"/>
    <p:sldId id="270" r:id="rId18"/>
    <p:sldId id="276" r:id="rId19"/>
    <p:sldId id="277" r:id="rId20"/>
    <p:sldId id="271" r:id="rId21"/>
    <p:sldId id="278" r:id="rId22"/>
    <p:sldId id="279" r:id="rId23"/>
    <p:sldId id="272"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C8486-3527-4322-92CF-C5765A264FD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EAFA97A-017D-45DE-A61F-CF7649D72654}">
      <dgm:prSet/>
      <dgm:spPr/>
      <dgm:t>
        <a:bodyPr/>
        <a:lstStyle/>
        <a:p>
          <a:r>
            <a:rPr lang="en-US"/>
            <a:t>Begin with 12xxxx</a:t>
          </a:r>
        </a:p>
      </dgm:t>
    </dgm:pt>
    <dgm:pt modelId="{779AD990-A9C7-48CC-B9FB-CF192BE24C98}" type="parTrans" cxnId="{B8BE5800-9508-431B-BBAF-265DC5887926}">
      <dgm:prSet/>
      <dgm:spPr/>
      <dgm:t>
        <a:bodyPr/>
        <a:lstStyle/>
        <a:p>
          <a:endParaRPr lang="en-US"/>
        </a:p>
      </dgm:t>
    </dgm:pt>
    <dgm:pt modelId="{65826AB8-1E90-4021-9484-0C997311C163}" type="sibTrans" cxnId="{B8BE5800-9508-431B-BBAF-265DC5887926}">
      <dgm:prSet/>
      <dgm:spPr/>
      <dgm:t>
        <a:bodyPr/>
        <a:lstStyle/>
        <a:p>
          <a:endParaRPr lang="en-US"/>
        </a:p>
      </dgm:t>
    </dgm:pt>
    <dgm:pt modelId="{BA364C3D-892F-480E-A042-615D4FB62020}">
      <dgm:prSet/>
      <dgm:spPr/>
      <dgm:t>
        <a:bodyPr/>
        <a:lstStyle/>
        <a:p>
          <a:r>
            <a:rPr lang="en-US"/>
            <a:t>Indirect cost earned from grants</a:t>
          </a:r>
        </a:p>
      </dgm:t>
    </dgm:pt>
    <dgm:pt modelId="{445B58D8-E75A-4903-AA15-8FE6D8348DEA}" type="parTrans" cxnId="{809E974B-7C8D-438B-87A6-293441568F34}">
      <dgm:prSet/>
      <dgm:spPr/>
      <dgm:t>
        <a:bodyPr/>
        <a:lstStyle/>
        <a:p>
          <a:endParaRPr lang="en-US"/>
        </a:p>
      </dgm:t>
    </dgm:pt>
    <dgm:pt modelId="{AA64E953-553E-4FA6-AB46-09B5A7B0CE60}" type="sibTrans" cxnId="{809E974B-7C8D-438B-87A6-293441568F34}">
      <dgm:prSet/>
      <dgm:spPr/>
      <dgm:t>
        <a:bodyPr/>
        <a:lstStyle/>
        <a:p>
          <a:endParaRPr lang="en-US"/>
        </a:p>
      </dgm:t>
    </dgm:pt>
    <dgm:pt modelId="{83688FA7-86BE-4845-B1E1-4AC1911FBD8F}">
      <dgm:prSet/>
      <dgm:spPr/>
      <dgm:t>
        <a:bodyPr/>
        <a:lstStyle/>
        <a:p>
          <a:r>
            <a:rPr lang="en-US"/>
            <a:t>50412 - Grant and Contract F&amp;A Distribution</a:t>
          </a:r>
        </a:p>
      </dgm:t>
    </dgm:pt>
    <dgm:pt modelId="{F731B8B2-AEEE-4EB0-8737-B44BBC28F76C}" type="parTrans" cxnId="{6197AC83-6BFF-43BC-9E49-EC7B3F4F4BF1}">
      <dgm:prSet/>
      <dgm:spPr/>
      <dgm:t>
        <a:bodyPr/>
        <a:lstStyle/>
        <a:p>
          <a:endParaRPr lang="en-US"/>
        </a:p>
      </dgm:t>
    </dgm:pt>
    <dgm:pt modelId="{D9C486CC-7011-438A-9665-941D8BF34485}" type="sibTrans" cxnId="{6197AC83-6BFF-43BC-9E49-EC7B3F4F4BF1}">
      <dgm:prSet/>
      <dgm:spPr/>
      <dgm:t>
        <a:bodyPr/>
        <a:lstStyle/>
        <a:p>
          <a:endParaRPr lang="en-US"/>
        </a:p>
      </dgm:t>
    </dgm:pt>
    <dgm:pt modelId="{777A152A-841D-4581-B24B-604E729FBDC6}">
      <dgm:prSet/>
      <dgm:spPr/>
      <dgm:t>
        <a:bodyPr/>
        <a:lstStyle/>
        <a:p>
          <a:r>
            <a:rPr lang="en-US"/>
            <a:t>58259 – Indirect Cost Transfer (overhead to overhead)</a:t>
          </a:r>
        </a:p>
      </dgm:t>
    </dgm:pt>
    <dgm:pt modelId="{74C09A21-4A84-4724-BC80-C59E962555FC}" type="parTrans" cxnId="{F55F1A99-0FA9-4081-BB66-FF864C719440}">
      <dgm:prSet/>
      <dgm:spPr/>
      <dgm:t>
        <a:bodyPr/>
        <a:lstStyle/>
        <a:p>
          <a:endParaRPr lang="en-US"/>
        </a:p>
      </dgm:t>
    </dgm:pt>
    <dgm:pt modelId="{FA8F6A47-DAD0-4F42-9C0C-CFE7AA731CF0}" type="sibTrans" cxnId="{F55F1A99-0FA9-4081-BB66-FF864C719440}">
      <dgm:prSet/>
      <dgm:spPr/>
      <dgm:t>
        <a:bodyPr/>
        <a:lstStyle/>
        <a:p>
          <a:endParaRPr lang="en-US"/>
        </a:p>
      </dgm:t>
    </dgm:pt>
    <dgm:pt modelId="{FC342FEC-464D-4337-A48F-ABB52D19542F}">
      <dgm:prSet/>
      <dgm:spPr/>
      <dgm:t>
        <a:bodyPr/>
        <a:lstStyle/>
        <a:p>
          <a:r>
            <a:rPr lang="en-US"/>
            <a:t>Expenditures must be </a:t>
          </a:r>
          <a:r>
            <a:rPr lang="en-US" b="1" u="sng"/>
            <a:t>research related</a:t>
          </a:r>
          <a:endParaRPr lang="en-US"/>
        </a:p>
      </dgm:t>
    </dgm:pt>
    <dgm:pt modelId="{A069C4BF-067D-47CD-BA9E-7FB1BCBBC5B9}" type="parTrans" cxnId="{2927A065-5776-4BF4-ACD0-26923AD6DD02}">
      <dgm:prSet/>
      <dgm:spPr/>
      <dgm:t>
        <a:bodyPr/>
        <a:lstStyle/>
        <a:p>
          <a:endParaRPr lang="en-US"/>
        </a:p>
      </dgm:t>
    </dgm:pt>
    <dgm:pt modelId="{89278445-1C0F-426D-B735-26E19ECF2F8E}" type="sibTrans" cxnId="{2927A065-5776-4BF4-ACD0-26923AD6DD02}">
      <dgm:prSet/>
      <dgm:spPr/>
      <dgm:t>
        <a:bodyPr/>
        <a:lstStyle/>
        <a:p>
          <a:endParaRPr lang="en-US"/>
        </a:p>
      </dgm:t>
    </dgm:pt>
    <dgm:pt modelId="{5F81183F-0241-4DFB-987F-BF0DE98CD4DB}">
      <dgm:prSet/>
      <dgm:spPr/>
      <dgm:t>
        <a:bodyPr/>
        <a:lstStyle/>
        <a:p>
          <a:r>
            <a:rPr lang="en-US"/>
            <a:t>Established at college or division level</a:t>
          </a:r>
        </a:p>
      </dgm:t>
    </dgm:pt>
    <dgm:pt modelId="{E426C890-70F0-4DC4-9763-8FB24361DAB6}" type="parTrans" cxnId="{E2D364ED-D22B-47C0-B727-051D7344D6AF}">
      <dgm:prSet/>
      <dgm:spPr/>
      <dgm:t>
        <a:bodyPr/>
        <a:lstStyle/>
        <a:p>
          <a:endParaRPr lang="en-US"/>
        </a:p>
      </dgm:t>
    </dgm:pt>
    <dgm:pt modelId="{5A95367E-79A4-4E1D-9046-B0D9EA506A76}" type="sibTrans" cxnId="{E2D364ED-D22B-47C0-B727-051D7344D6AF}">
      <dgm:prSet/>
      <dgm:spPr/>
      <dgm:t>
        <a:bodyPr/>
        <a:lstStyle/>
        <a:p>
          <a:endParaRPr lang="en-US"/>
        </a:p>
      </dgm:t>
    </dgm:pt>
    <dgm:pt modelId="{D379908E-5BA0-4D2A-8628-9868244EC9DD}" type="pres">
      <dgm:prSet presAssocID="{9F4C8486-3527-4322-92CF-C5765A264FD9}" presName="linear" presStyleCnt="0">
        <dgm:presLayoutVars>
          <dgm:animLvl val="lvl"/>
          <dgm:resizeHandles val="exact"/>
        </dgm:presLayoutVars>
      </dgm:prSet>
      <dgm:spPr/>
    </dgm:pt>
    <dgm:pt modelId="{D5059D6C-D39F-4664-8CB8-B8FC63277A1F}" type="pres">
      <dgm:prSet presAssocID="{2EAFA97A-017D-45DE-A61F-CF7649D72654}" presName="parentText" presStyleLbl="node1" presStyleIdx="0" presStyleCnt="4">
        <dgm:presLayoutVars>
          <dgm:chMax val="0"/>
          <dgm:bulletEnabled val="1"/>
        </dgm:presLayoutVars>
      </dgm:prSet>
      <dgm:spPr/>
    </dgm:pt>
    <dgm:pt modelId="{AD30D8C3-2B47-457D-8678-8F0709500ECE}" type="pres">
      <dgm:prSet presAssocID="{65826AB8-1E90-4021-9484-0C997311C163}" presName="spacer" presStyleCnt="0"/>
      <dgm:spPr/>
    </dgm:pt>
    <dgm:pt modelId="{E4386F66-41CA-407F-A329-46CCBE29DE82}" type="pres">
      <dgm:prSet presAssocID="{BA364C3D-892F-480E-A042-615D4FB62020}" presName="parentText" presStyleLbl="node1" presStyleIdx="1" presStyleCnt="4">
        <dgm:presLayoutVars>
          <dgm:chMax val="0"/>
          <dgm:bulletEnabled val="1"/>
        </dgm:presLayoutVars>
      </dgm:prSet>
      <dgm:spPr/>
    </dgm:pt>
    <dgm:pt modelId="{90D9385D-223F-48FA-B8FA-3B7440939C04}" type="pres">
      <dgm:prSet presAssocID="{BA364C3D-892F-480E-A042-615D4FB62020}" presName="childText" presStyleLbl="revTx" presStyleIdx="0" presStyleCnt="1">
        <dgm:presLayoutVars>
          <dgm:bulletEnabled val="1"/>
        </dgm:presLayoutVars>
      </dgm:prSet>
      <dgm:spPr/>
    </dgm:pt>
    <dgm:pt modelId="{CD222C52-56FD-428E-BC48-84CC9216E610}" type="pres">
      <dgm:prSet presAssocID="{FC342FEC-464D-4337-A48F-ABB52D19542F}" presName="parentText" presStyleLbl="node1" presStyleIdx="2" presStyleCnt="4">
        <dgm:presLayoutVars>
          <dgm:chMax val="0"/>
          <dgm:bulletEnabled val="1"/>
        </dgm:presLayoutVars>
      </dgm:prSet>
      <dgm:spPr/>
    </dgm:pt>
    <dgm:pt modelId="{840DFC3C-97EA-4ED8-B819-2FDB55CBE7BE}" type="pres">
      <dgm:prSet presAssocID="{89278445-1C0F-426D-B735-26E19ECF2F8E}" presName="spacer" presStyleCnt="0"/>
      <dgm:spPr/>
    </dgm:pt>
    <dgm:pt modelId="{1A360FD3-485F-4933-A57A-B8D9A1ABE677}" type="pres">
      <dgm:prSet presAssocID="{5F81183F-0241-4DFB-987F-BF0DE98CD4DB}" presName="parentText" presStyleLbl="node1" presStyleIdx="3" presStyleCnt="4">
        <dgm:presLayoutVars>
          <dgm:chMax val="0"/>
          <dgm:bulletEnabled val="1"/>
        </dgm:presLayoutVars>
      </dgm:prSet>
      <dgm:spPr/>
    </dgm:pt>
  </dgm:ptLst>
  <dgm:cxnLst>
    <dgm:cxn modelId="{B8BE5800-9508-431B-BBAF-265DC5887926}" srcId="{9F4C8486-3527-4322-92CF-C5765A264FD9}" destId="{2EAFA97A-017D-45DE-A61F-CF7649D72654}" srcOrd="0" destOrd="0" parTransId="{779AD990-A9C7-48CC-B9FB-CF192BE24C98}" sibTransId="{65826AB8-1E90-4021-9484-0C997311C163}"/>
    <dgm:cxn modelId="{E65D8722-801E-4EBC-AC9C-6C0015F52D7F}" type="presOf" srcId="{2EAFA97A-017D-45DE-A61F-CF7649D72654}" destId="{D5059D6C-D39F-4664-8CB8-B8FC63277A1F}" srcOrd="0" destOrd="0" presId="urn:microsoft.com/office/officeart/2005/8/layout/vList2"/>
    <dgm:cxn modelId="{2927A065-5776-4BF4-ACD0-26923AD6DD02}" srcId="{9F4C8486-3527-4322-92CF-C5765A264FD9}" destId="{FC342FEC-464D-4337-A48F-ABB52D19542F}" srcOrd="2" destOrd="0" parTransId="{A069C4BF-067D-47CD-BA9E-7FB1BCBBC5B9}" sibTransId="{89278445-1C0F-426D-B735-26E19ECF2F8E}"/>
    <dgm:cxn modelId="{DBBEF949-99A3-40FF-80DD-52E9E736FF33}" type="presOf" srcId="{777A152A-841D-4581-B24B-604E729FBDC6}" destId="{90D9385D-223F-48FA-B8FA-3B7440939C04}" srcOrd="0" destOrd="1" presId="urn:microsoft.com/office/officeart/2005/8/layout/vList2"/>
    <dgm:cxn modelId="{809E974B-7C8D-438B-87A6-293441568F34}" srcId="{9F4C8486-3527-4322-92CF-C5765A264FD9}" destId="{BA364C3D-892F-480E-A042-615D4FB62020}" srcOrd="1" destOrd="0" parTransId="{445B58D8-E75A-4903-AA15-8FE6D8348DEA}" sibTransId="{AA64E953-553E-4FA6-AB46-09B5A7B0CE60}"/>
    <dgm:cxn modelId="{DF14904D-D471-4C71-8758-C7073457990D}" type="presOf" srcId="{9F4C8486-3527-4322-92CF-C5765A264FD9}" destId="{D379908E-5BA0-4D2A-8628-9868244EC9DD}" srcOrd="0" destOrd="0" presId="urn:microsoft.com/office/officeart/2005/8/layout/vList2"/>
    <dgm:cxn modelId="{7488A450-45BA-4657-91B1-8A96BA61D915}" type="presOf" srcId="{FC342FEC-464D-4337-A48F-ABB52D19542F}" destId="{CD222C52-56FD-428E-BC48-84CC9216E610}" srcOrd="0" destOrd="0" presId="urn:microsoft.com/office/officeart/2005/8/layout/vList2"/>
    <dgm:cxn modelId="{6197AC83-6BFF-43BC-9E49-EC7B3F4F4BF1}" srcId="{BA364C3D-892F-480E-A042-615D4FB62020}" destId="{83688FA7-86BE-4845-B1E1-4AC1911FBD8F}" srcOrd="0" destOrd="0" parTransId="{F731B8B2-AEEE-4EB0-8737-B44BBC28F76C}" sibTransId="{D9C486CC-7011-438A-9665-941D8BF34485}"/>
    <dgm:cxn modelId="{77560E93-2183-478A-AD33-2C0C04CF07A0}" type="presOf" srcId="{5F81183F-0241-4DFB-987F-BF0DE98CD4DB}" destId="{1A360FD3-485F-4933-A57A-B8D9A1ABE677}" srcOrd="0" destOrd="0" presId="urn:microsoft.com/office/officeart/2005/8/layout/vList2"/>
    <dgm:cxn modelId="{F55F1A99-0FA9-4081-BB66-FF864C719440}" srcId="{BA364C3D-892F-480E-A042-615D4FB62020}" destId="{777A152A-841D-4581-B24B-604E729FBDC6}" srcOrd="1" destOrd="0" parTransId="{74C09A21-4A84-4724-BC80-C59E962555FC}" sibTransId="{FA8F6A47-DAD0-4F42-9C0C-CFE7AA731CF0}"/>
    <dgm:cxn modelId="{A453ACA8-CC6A-41E0-AA23-8B46DFD15DFB}" type="presOf" srcId="{83688FA7-86BE-4845-B1E1-4AC1911FBD8F}" destId="{90D9385D-223F-48FA-B8FA-3B7440939C04}" srcOrd="0" destOrd="0" presId="urn:microsoft.com/office/officeart/2005/8/layout/vList2"/>
    <dgm:cxn modelId="{E2D364ED-D22B-47C0-B727-051D7344D6AF}" srcId="{9F4C8486-3527-4322-92CF-C5765A264FD9}" destId="{5F81183F-0241-4DFB-987F-BF0DE98CD4DB}" srcOrd="3" destOrd="0" parTransId="{E426C890-70F0-4DC4-9763-8FB24361DAB6}" sibTransId="{5A95367E-79A4-4E1D-9046-B0D9EA506A76}"/>
    <dgm:cxn modelId="{D8D44BED-E1FA-440D-BC84-9CE976ADBB11}" type="presOf" srcId="{BA364C3D-892F-480E-A042-615D4FB62020}" destId="{E4386F66-41CA-407F-A329-46CCBE29DE82}" srcOrd="0" destOrd="0" presId="urn:microsoft.com/office/officeart/2005/8/layout/vList2"/>
    <dgm:cxn modelId="{E0C3A646-3F7B-4C4D-B6B6-93E64CCDB173}" type="presParOf" srcId="{D379908E-5BA0-4D2A-8628-9868244EC9DD}" destId="{D5059D6C-D39F-4664-8CB8-B8FC63277A1F}" srcOrd="0" destOrd="0" presId="urn:microsoft.com/office/officeart/2005/8/layout/vList2"/>
    <dgm:cxn modelId="{C16A0048-5319-465D-85B5-44028C256598}" type="presParOf" srcId="{D379908E-5BA0-4D2A-8628-9868244EC9DD}" destId="{AD30D8C3-2B47-457D-8678-8F0709500ECE}" srcOrd="1" destOrd="0" presId="urn:microsoft.com/office/officeart/2005/8/layout/vList2"/>
    <dgm:cxn modelId="{5DB72881-F4F2-4DBD-BBA9-417244CC55E4}" type="presParOf" srcId="{D379908E-5BA0-4D2A-8628-9868244EC9DD}" destId="{E4386F66-41CA-407F-A329-46CCBE29DE82}" srcOrd="2" destOrd="0" presId="urn:microsoft.com/office/officeart/2005/8/layout/vList2"/>
    <dgm:cxn modelId="{AFAED650-03FD-4798-B034-15BB22941FA8}" type="presParOf" srcId="{D379908E-5BA0-4D2A-8628-9868244EC9DD}" destId="{90D9385D-223F-48FA-B8FA-3B7440939C04}" srcOrd="3" destOrd="0" presId="urn:microsoft.com/office/officeart/2005/8/layout/vList2"/>
    <dgm:cxn modelId="{EB0396EF-7742-4407-BEB6-898BD6566879}" type="presParOf" srcId="{D379908E-5BA0-4D2A-8628-9868244EC9DD}" destId="{CD222C52-56FD-428E-BC48-84CC9216E610}" srcOrd="4" destOrd="0" presId="urn:microsoft.com/office/officeart/2005/8/layout/vList2"/>
    <dgm:cxn modelId="{ACEA9D1D-7BA6-4F46-85AE-CA176D3E1839}" type="presParOf" srcId="{D379908E-5BA0-4D2A-8628-9868244EC9DD}" destId="{840DFC3C-97EA-4ED8-B819-2FDB55CBE7BE}" srcOrd="5" destOrd="0" presId="urn:microsoft.com/office/officeart/2005/8/layout/vList2"/>
    <dgm:cxn modelId="{EB6922BD-452D-4872-968C-2CC4817B9D7A}" type="presParOf" srcId="{D379908E-5BA0-4D2A-8628-9868244EC9DD}" destId="{1A360FD3-485F-4933-A57A-B8D9A1ABE6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59D6C-D39F-4664-8CB8-B8FC63277A1F}">
      <dsp:nvSpPr>
        <dsp:cNvPr id="0" name=""/>
        <dsp:cNvSpPr/>
      </dsp:nvSpPr>
      <dsp:spPr>
        <a:xfrm>
          <a:off x="0" y="672"/>
          <a:ext cx="9720262" cy="75289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Begin with 12xxxx</a:t>
          </a:r>
        </a:p>
      </dsp:txBody>
      <dsp:txXfrm>
        <a:off x="36753" y="37425"/>
        <a:ext cx="9646756" cy="679389"/>
      </dsp:txXfrm>
    </dsp:sp>
    <dsp:sp modelId="{E4386F66-41CA-407F-A329-46CCBE29DE82}">
      <dsp:nvSpPr>
        <dsp:cNvPr id="0" name=""/>
        <dsp:cNvSpPr/>
      </dsp:nvSpPr>
      <dsp:spPr>
        <a:xfrm>
          <a:off x="0" y="848607"/>
          <a:ext cx="9720262" cy="752895"/>
        </a:xfrm>
        <a:prstGeom prst="roundRect">
          <a:avLst/>
        </a:prstGeom>
        <a:solidFill>
          <a:schemeClr val="accent2">
            <a:hueOff val="-425792"/>
            <a:satOff val="1170"/>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Indirect cost earned from grants</a:t>
          </a:r>
        </a:p>
      </dsp:txBody>
      <dsp:txXfrm>
        <a:off x="36753" y="885360"/>
        <a:ext cx="9646756" cy="679389"/>
      </dsp:txXfrm>
    </dsp:sp>
    <dsp:sp modelId="{90D9385D-223F-48FA-B8FA-3B7440939C04}">
      <dsp:nvSpPr>
        <dsp:cNvPr id="0" name=""/>
        <dsp:cNvSpPr/>
      </dsp:nvSpPr>
      <dsp:spPr>
        <a:xfrm>
          <a:off x="0" y="1601502"/>
          <a:ext cx="9720262"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50412 - Grant and Contract F&amp;A Distribution</a:t>
          </a:r>
        </a:p>
        <a:p>
          <a:pPr marL="228600" lvl="1" indent="-228600" algn="l" defTabSz="1155700">
            <a:lnSpc>
              <a:spcPct val="90000"/>
            </a:lnSpc>
            <a:spcBef>
              <a:spcPct val="0"/>
            </a:spcBef>
            <a:spcAft>
              <a:spcPct val="20000"/>
            </a:spcAft>
            <a:buChar char="•"/>
          </a:pPr>
          <a:r>
            <a:rPr lang="en-US" sz="2600" kern="1200"/>
            <a:t>58259 – Indirect Cost Transfer (overhead to overhead)</a:t>
          </a:r>
        </a:p>
      </dsp:txBody>
      <dsp:txXfrm>
        <a:off x="0" y="1601502"/>
        <a:ext cx="9720262" cy="819720"/>
      </dsp:txXfrm>
    </dsp:sp>
    <dsp:sp modelId="{CD222C52-56FD-428E-BC48-84CC9216E610}">
      <dsp:nvSpPr>
        <dsp:cNvPr id="0" name=""/>
        <dsp:cNvSpPr/>
      </dsp:nvSpPr>
      <dsp:spPr>
        <a:xfrm>
          <a:off x="0" y="2421222"/>
          <a:ext cx="9720262" cy="752895"/>
        </a:xfrm>
        <a:prstGeom prst="roundRect">
          <a:avLst/>
        </a:prstGeom>
        <a:solidFill>
          <a:schemeClr val="accent2">
            <a:hueOff val="-851583"/>
            <a:satOff val="2339"/>
            <a:lumOff val="1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Expenditures must be </a:t>
          </a:r>
          <a:r>
            <a:rPr lang="en-US" sz="3300" b="1" u="sng" kern="1200"/>
            <a:t>research related</a:t>
          </a:r>
          <a:endParaRPr lang="en-US" sz="3300" kern="1200"/>
        </a:p>
      </dsp:txBody>
      <dsp:txXfrm>
        <a:off x="36753" y="2457975"/>
        <a:ext cx="9646756" cy="679389"/>
      </dsp:txXfrm>
    </dsp:sp>
    <dsp:sp modelId="{1A360FD3-485F-4933-A57A-B8D9A1ABE677}">
      <dsp:nvSpPr>
        <dsp:cNvPr id="0" name=""/>
        <dsp:cNvSpPr/>
      </dsp:nvSpPr>
      <dsp:spPr>
        <a:xfrm>
          <a:off x="0" y="3269157"/>
          <a:ext cx="9720262" cy="752895"/>
        </a:xfrm>
        <a:prstGeom prst="roundRect">
          <a:avLst/>
        </a:prstGeom>
        <a:solidFill>
          <a:schemeClr val="accent2">
            <a:hueOff val="-1277375"/>
            <a:satOff val="3509"/>
            <a:lumOff val="235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Established at college or division level</a:t>
          </a:r>
        </a:p>
      </dsp:txBody>
      <dsp:txXfrm>
        <a:off x="36753" y="3305910"/>
        <a:ext cx="9646756" cy="6793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1D77C1B-605B-43A6-843A-962A9159AAC2}"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79FE5-B510-4FDD-8052-873FAC8BF88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22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77C1B-605B-43A6-843A-962A9159AAC2}"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79FE5-B510-4FDD-8052-873FAC8BF88F}" type="slidenum">
              <a:rPr lang="en-US" smtClean="0"/>
              <a:t>‹#›</a:t>
            </a:fld>
            <a:endParaRPr lang="en-US"/>
          </a:p>
        </p:txBody>
      </p:sp>
    </p:spTree>
    <p:extLst>
      <p:ext uri="{BB962C8B-B14F-4D97-AF65-F5344CB8AC3E}">
        <p14:creationId xmlns:p14="http://schemas.microsoft.com/office/powerpoint/2010/main" val="122270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77C1B-605B-43A6-843A-962A9159AAC2}"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79FE5-B510-4FDD-8052-873FAC8BF88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84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77C1B-605B-43A6-843A-962A9159AAC2}"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79FE5-B510-4FDD-8052-873FAC8BF88F}" type="slidenum">
              <a:rPr lang="en-US" smtClean="0"/>
              <a:t>‹#›</a:t>
            </a:fld>
            <a:endParaRPr lang="en-US"/>
          </a:p>
        </p:txBody>
      </p:sp>
    </p:spTree>
    <p:extLst>
      <p:ext uri="{BB962C8B-B14F-4D97-AF65-F5344CB8AC3E}">
        <p14:creationId xmlns:p14="http://schemas.microsoft.com/office/powerpoint/2010/main" val="17599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D77C1B-605B-43A6-843A-962A9159AAC2}"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79FE5-B510-4FDD-8052-873FAC8BF88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34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D77C1B-605B-43A6-843A-962A9159AAC2}"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79FE5-B510-4FDD-8052-873FAC8BF88F}" type="slidenum">
              <a:rPr lang="en-US" smtClean="0"/>
              <a:t>‹#›</a:t>
            </a:fld>
            <a:endParaRPr lang="en-US"/>
          </a:p>
        </p:txBody>
      </p:sp>
    </p:spTree>
    <p:extLst>
      <p:ext uri="{BB962C8B-B14F-4D97-AF65-F5344CB8AC3E}">
        <p14:creationId xmlns:p14="http://schemas.microsoft.com/office/powerpoint/2010/main" val="81081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D77C1B-605B-43A6-843A-962A9159AAC2}"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79FE5-B510-4FDD-8052-873FAC8BF88F}" type="slidenum">
              <a:rPr lang="en-US" smtClean="0"/>
              <a:t>‹#›</a:t>
            </a:fld>
            <a:endParaRPr lang="en-US"/>
          </a:p>
        </p:txBody>
      </p:sp>
    </p:spTree>
    <p:extLst>
      <p:ext uri="{BB962C8B-B14F-4D97-AF65-F5344CB8AC3E}">
        <p14:creationId xmlns:p14="http://schemas.microsoft.com/office/powerpoint/2010/main" val="73029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D77C1B-605B-43A6-843A-962A9159AAC2}"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79FE5-B510-4FDD-8052-873FAC8BF88F}" type="slidenum">
              <a:rPr lang="en-US" smtClean="0"/>
              <a:t>‹#›</a:t>
            </a:fld>
            <a:endParaRPr lang="en-US"/>
          </a:p>
        </p:txBody>
      </p:sp>
    </p:spTree>
    <p:extLst>
      <p:ext uri="{BB962C8B-B14F-4D97-AF65-F5344CB8AC3E}">
        <p14:creationId xmlns:p14="http://schemas.microsoft.com/office/powerpoint/2010/main" val="329731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7C1B-605B-43A6-843A-962A9159AAC2}"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79FE5-B510-4FDD-8052-873FAC8BF88F}" type="slidenum">
              <a:rPr lang="en-US" smtClean="0"/>
              <a:t>‹#›</a:t>
            </a:fld>
            <a:endParaRPr lang="en-US"/>
          </a:p>
        </p:txBody>
      </p:sp>
    </p:spTree>
    <p:extLst>
      <p:ext uri="{BB962C8B-B14F-4D97-AF65-F5344CB8AC3E}">
        <p14:creationId xmlns:p14="http://schemas.microsoft.com/office/powerpoint/2010/main" val="38466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D77C1B-605B-43A6-843A-962A9159AAC2}"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79FE5-B510-4FDD-8052-873FAC8BF88F}" type="slidenum">
              <a:rPr lang="en-US" smtClean="0"/>
              <a:t>‹#›</a:t>
            </a:fld>
            <a:endParaRPr lang="en-US"/>
          </a:p>
        </p:txBody>
      </p:sp>
    </p:spTree>
    <p:extLst>
      <p:ext uri="{BB962C8B-B14F-4D97-AF65-F5344CB8AC3E}">
        <p14:creationId xmlns:p14="http://schemas.microsoft.com/office/powerpoint/2010/main" val="184297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D77C1B-605B-43A6-843A-962A9159AAC2}"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79FE5-B510-4FDD-8052-873FAC8BF88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92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1D77C1B-605B-43A6-843A-962A9159AAC2}" type="datetimeFigureOut">
              <a:rPr lang="en-US" smtClean="0"/>
              <a:t>11/20/2019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DB79FE5-B510-4FDD-8052-873FAC8BF88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1515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mailto:ITF-SPECIALFUNDS@ecu.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ITF-SpecialFunds@ecu.edu"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D8AEF6-BD3F-4EDF-9147-F7C2F83CA754}"/>
              </a:ext>
            </a:extLst>
          </p:cNvPr>
          <p:cNvSpPr>
            <a:spLocks noGrp="1"/>
          </p:cNvSpPr>
          <p:nvPr>
            <p:ph type="ctrTitle"/>
          </p:nvPr>
        </p:nvSpPr>
        <p:spPr>
          <a:xfrm>
            <a:off x="5590120" y="1105351"/>
            <a:ext cx="5477071" cy="3023981"/>
          </a:xfrm>
        </p:spPr>
        <p:txBody>
          <a:bodyPr anchor="b">
            <a:normAutofit/>
          </a:bodyPr>
          <a:lstStyle/>
          <a:p>
            <a:pPr algn="l"/>
            <a:r>
              <a:rPr lang="en-US" sz="4400">
                <a:solidFill>
                  <a:schemeClr val="bg1"/>
                </a:solidFill>
              </a:rPr>
              <a:t>Managing Your F&amp;A Funds  </a:t>
            </a:r>
          </a:p>
        </p:txBody>
      </p:sp>
      <p:sp>
        <p:nvSpPr>
          <p:cNvPr id="3" name="Subtitle 2">
            <a:extLst>
              <a:ext uri="{FF2B5EF4-FFF2-40B4-BE49-F238E27FC236}">
                <a16:creationId xmlns:a16="http://schemas.microsoft.com/office/drawing/2014/main" id="{847DEE52-1D92-47B1-A25F-634DFBC2F2C7}"/>
              </a:ext>
            </a:extLst>
          </p:cNvPr>
          <p:cNvSpPr>
            <a:spLocks noGrp="1"/>
          </p:cNvSpPr>
          <p:nvPr>
            <p:ph type="subTitle" idx="1"/>
          </p:nvPr>
        </p:nvSpPr>
        <p:spPr>
          <a:xfrm>
            <a:off x="5590120" y="4297556"/>
            <a:ext cx="5477071" cy="1431695"/>
          </a:xfrm>
        </p:spPr>
        <p:txBody>
          <a:bodyPr anchor="t">
            <a:normAutofit/>
          </a:bodyPr>
          <a:lstStyle/>
          <a:p>
            <a:r>
              <a:rPr lang="en-US" sz="1600">
                <a:solidFill>
                  <a:schemeClr val="bg1"/>
                </a:solidFill>
              </a:rPr>
              <a:t>With New ecuBIC Reports</a:t>
            </a:r>
          </a:p>
        </p:txBody>
      </p:sp>
      <p:sp>
        <p:nvSpPr>
          <p:cNvPr id="7" name="Rectangle 11">
            <a:extLst>
              <a:ext uri="{FF2B5EF4-FFF2-40B4-BE49-F238E27FC236}">
                <a16:creationId xmlns:a16="http://schemas.microsoft.com/office/drawing/2014/main" id="{D7E9942E-93C8-4B24-9978-DBD698E1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21695"/>
            <a:ext cx="4305009" cy="5592188"/>
          </a:xfrm>
          <a:prstGeom prst="rect">
            <a:avLst/>
          </a:pr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cxnSp>
        <p:nvCxnSpPr>
          <p:cNvPr id="9"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0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EE5BCB-7D2D-40A2-B14E-492233BA068B}"/>
              </a:ext>
            </a:extLst>
          </p:cNvPr>
          <p:cNvSpPr txBox="1"/>
          <p:nvPr/>
        </p:nvSpPr>
        <p:spPr>
          <a:xfrm>
            <a:off x="280004" y="178137"/>
            <a:ext cx="11400381" cy="369332"/>
          </a:xfrm>
          <a:prstGeom prst="rect">
            <a:avLst/>
          </a:prstGeom>
          <a:noFill/>
        </p:spPr>
        <p:txBody>
          <a:bodyPr wrap="square" rtlCol="0">
            <a:spAutoFit/>
          </a:bodyPr>
          <a:lstStyle/>
          <a:p>
            <a:r>
              <a:rPr lang="en-US" dirty="0"/>
              <a:t>This report can be used to lookup a PIs activity code or to see all PIs associated with your ORGN. </a:t>
            </a:r>
          </a:p>
        </p:txBody>
      </p:sp>
      <p:pic>
        <p:nvPicPr>
          <p:cNvPr id="4" name="Picture 3">
            <a:extLst>
              <a:ext uri="{FF2B5EF4-FFF2-40B4-BE49-F238E27FC236}">
                <a16:creationId xmlns:a16="http://schemas.microsoft.com/office/drawing/2014/main" id="{5A5E6934-A16A-436D-963E-AA4CFFBB5FBA}"/>
              </a:ext>
            </a:extLst>
          </p:cNvPr>
          <p:cNvPicPr>
            <a:picLocks noChangeAspect="1"/>
          </p:cNvPicPr>
          <p:nvPr/>
        </p:nvPicPr>
        <p:blipFill>
          <a:blip r:embed="rId2"/>
          <a:stretch>
            <a:fillRect/>
          </a:stretch>
        </p:blipFill>
        <p:spPr>
          <a:xfrm>
            <a:off x="280004" y="697681"/>
            <a:ext cx="11700503" cy="5301904"/>
          </a:xfrm>
          <a:prstGeom prst="rect">
            <a:avLst/>
          </a:prstGeom>
        </p:spPr>
      </p:pic>
    </p:spTree>
    <p:extLst>
      <p:ext uri="{BB962C8B-B14F-4D97-AF65-F5344CB8AC3E}">
        <p14:creationId xmlns:p14="http://schemas.microsoft.com/office/powerpoint/2010/main" val="3921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9E484-7A92-4749-925F-F4E2FBD1800A}"/>
              </a:ext>
            </a:extLst>
          </p:cNvPr>
          <p:cNvPicPr>
            <a:picLocks noChangeAspect="1"/>
          </p:cNvPicPr>
          <p:nvPr/>
        </p:nvPicPr>
        <p:blipFill>
          <a:blip r:embed="rId2"/>
          <a:stretch>
            <a:fillRect/>
          </a:stretch>
        </p:blipFill>
        <p:spPr>
          <a:xfrm>
            <a:off x="0" y="942828"/>
            <a:ext cx="12192000" cy="4972344"/>
          </a:xfrm>
          <a:prstGeom prst="rect">
            <a:avLst/>
          </a:prstGeom>
        </p:spPr>
      </p:pic>
      <p:sp>
        <p:nvSpPr>
          <p:cNvPr id="3" name="Rectangle 2">
            <a:extLst>
              <a:ext uri="{FF2B5EF4-FFF2-40B4-BE49-F238E27FC236}">
                <a16:creationId xmlns:a16="http://schemas.microsoft.com/office/drawing/2014/main" id="{771E65B4-1D16-48B1-9282-5A9E05D6FD5F}"/>
              </a:ext>
            </a:extLst>
          </p:cNvPr>
          <p:cNvSpPr/>
          <p:nvPr/>
        </p:nvSpPr>
        <p:spPr>
          <a:xfrm>
            <a:off x="103464" y="472666"/>
            <a:ext cx="10852558" cy="369332"/>
          </a:xfrm>
          <a:prstGeom prst="rect">
            <a:avLst/>
          </a:prstGeom>
        </p:spPr>
        <p:txBody>
          <a:bodyPr wrap="square">
            <a:spAutoFit/>
          </a:bodyPr>
          <a:lstStyle/>
          <a:p>
            <a:r>
              <a:rPr lang="en-US" dirty="0"/>
              <a:t>This report can also be used to lookup a PIs activity code by last name (below) or Banner ID. </a:t>
            </a:r>
          </a:p>
        </p:txBody>
      </p:sp>
    </p:spTree>
    <p:extLst>
      <p:ext uri="{BB962C8B-B14F-4D97-AF65-F5344CB8AC3E}">
        <p14:creationId xmlns:p14="http://schemas.microsoft.com/office/powerpoint/2010/main" val="2276163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26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9B40D-D3EA-4584-B2BD-041CF8168BC0}"/>
              </a:ext>
            </a:extLst>
          </p:cNvPr>
          <p:cNvSpPr>
            <a:spLocks noGrp="1"/>
          </p:cNvSpPr>
          <p:nvPr>
            <p:ph type="title"/>
          </p:nvPr>
        </p:nvSpPr>
        <p:spPr>
          <a:xfrm>
            <a:off x="634275" y="640080"/>
            <a:ext cx="6707817" cy="3034857"/>
          </a:xfrm>
        </p:spPr>
        <p:txBody>
          <a:bodyPr vert="horz" lIns="91440" tIns="45720" rIns="91440" bIns="45720" rtlCol="0" anchor="b">
            <a:normAutofit/>
          </a:bodyPr>
          <a:lstStyle/>
          <a:p>
            <a:br>
              <a:rPr lang="en-US" kern="1200" cap="all" spc="200" baseline="0">
                <a:solidFill>
                  <a:srgbClr val="FFFFFF"/>
                </a:solidFill>
                <a:latin typeface="+mj-lt"/>
                <a:ea typeface="+mj-ea"/>
                <a:cs typeface="+mj-cs"/>
              </a:rPr>
            </a:br>
            <a:r>
              <a:rPr lang="en-US" kern="1200" cap="all" spc="200" baseline="0">
                <a:solidFill>
                  <a:srgbClr val="FFFFFF"/>
                </a:solidFill>
                <a:latin typeface="+mj-lt"/>
                <a:ea typeface="+mj-ea"/>
                <a:cs typeface="+mj-cs"/>
              </a:rPr>
              <a:t>The next report is </a:t>
            </a:r>
            <a:br>
              <a:rPr lang="en-US" kern="1200" cap="all" spc="200" baseline="0">
                <a:solidFill>
                  <a:srgbClr val="FFFFFF"/>
                </a:solidFill>
                <a:latin typeface="+mj-lt"/>
                <a:ea typeface="+mj-ea"/>
                <a:cs typeface="+mj-cs"/>
              </a:rPr>
            </a:br>
            <a:r>
              <a:rPr lang="en-US" kern="1200" cap="all" spc="200" baseline="0">
                <a:solidFill>
                  <a:srgbClr val="FFFFFF"/>
                </a:solidFill>
                <a:latin typeface="+mj-lt"/>
                <a:ea typeface="+mj-ea"/>
                <a:cs typeface="+mj-cs"/>
              </a:rPr>
              <a:t>FA Balances by Department and Acct Pool Summary </a:t>
            </a:r>
          </a:p>
        </p:txBody>
      </p:sp>
      <p:cxnSp>
        <p:nvCxnSpPr>
          <p:cNvPr id="42" name="Straight Connector 34">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5582" y="3765314"/>
            <a:ext cx="585216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3" name="Graphic 21" descr="Check List">
            <a:extLst>
              <a:ext uri="{FF2B5EF4-FFF2-40B4-BE49-F238E27FC236}">
                <a16:creationId xmlns:a16="http://schemas.microsoft.com/office/drawing/2014/main" id="{CD7D3804-3BCB-48CB-8B64-9A78816D63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07911" y="2604714"/>
            <a:ext cx="1648572" cy="1648572"/>
          </a:xfrm>
          <a:prstGeom prst="rect">
            <a:avLst/>
          </a:prstGeom>
        </p:spPr>
      </p:pic>
    </p:spTree>
    <p:extLst>
      <p:ext uri="{BB962C8B-B14F-4D97-AF65-F5344CB8AC3E}">
        <p14:creationId xmlns:p14="http://schemas.microsoft.com/office/powerpoint/2010/main" val="43089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6D82F2-F2DA-47F2-B25A-33FCC5569384}"/>
              </a:ext>
            </a:extLst>
          </p:cNvPr>
          <p:cNvPicPr>
            <a:picLocks noChangeAspect="1"/>
          </p:cNvPicPr>
          <p:nvPr/>
        </p:nvPicPr>
        <p:blipFill>
          <a:blip r:embed="rId2"/>
          <a:stretch>
            <a:fillRect/>
          </a:stretch>
        </p:blipFill>
        <p:spPr>
          <a:xfrm>
            <a:off x="0" y="130914"/>
            <a:ext cx="12192000" cy="6192644"/>
          </a:xfrm>
          <a:prstGeom prst="rect">
            <a:avLst/>
          </a:prstGeom>
        </p:spPr>
      </p:pic>
      <p:sp>
        <p:nvSpPr>
          <p:cNvPr id="3" name="Left Brace 2">
            <a:extLst>
              <a:ext uri="{FF2B5EF4-FFF2-40B4-BE49-F238E27FC236}">
                <a16:creationId xmlns:a16="http://schemas.microsoft.com/office/drawing/2014/main" id="{D8E52E2B-FC9E-450C-A0C3-69C5F1442278}"/>
              </a:ext>
            </a:extLst>
          </p:cNvPr>
          <p:cNvSpPr/>
          <p:nvPr/>
        </p:nvSpPr>
        <p:spPr>
          <a:xfrm>
            <a:off x="6979641" y="2835479"/>
            <a:ext cx="494180" cy="2390863"/>
          </a:xfrm>
          <a:prstGeom prst="leftBrace">
            <a:avLst>
              <a:gd name="adj1" fmla="val 8333"/>
              <a:gd name="adj2" fmla="val 51606"/>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2E56AD2F-AD2A-4D89-AA1B-E4186CB1F52A}"/>
              </a:ext>
            </a:extLst>
          </p:cNvPr>
          <p:cNvSpPr txBox="1"/>
          <p:nvPr/>
        </p:nvSpPr>
        <p:spPr>
          <a:xfrm>
            <a:off x="5847128" y="3292246"/>
            <a:ext cx="1224792" cy="1477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dirty="0"/>
              <a:t>This will need to be reclassified to the correct PI</a:t>
            </a:r>
          </a:p>
        </p:txBody>
      </p:sp>
      <p:sp>
        <p:nvSpPr>
          <p:cNvPr id="6" name="TextBox 5">
            <a:extLst>
              <a:ext uri="{FF2B5EF4-FFF2-40B4-BE49-F238E27FC236}">
                <a16:creationId xmlns:a16="http://schemas.microsoft.com/office/drawing/2014/main" id="{D0D8AA66-5E19-4F20-A168-641FFC76DDEC}"/>
              </a:ext>
            </a:extLst>
          </p:cNvPr>
          <p:cNvSpPr txBox="1"/>
          <p:nvPr/>
        </p:nvSpPr>
        <p:spPr>
          <a:xfrm>
            <a:off x="8665827" y="6323558"/>
            <a:ext cx="2567032" cy="369332"/>
          </a:xfrm>
          <a:prstGeom prst="rect">
            <a:avLst/>
          </a:prstGeom>
          <a:noFill/>
        </p:spPr>
        <p:txBody>
          <a:bodyPr wrap="square" rtlCol="0">
            <a:spAutoFit/>
          </a:bodyPr>
          <a:lstStyle/>
          <a:p>
            <a:r>
              <a:rPr lang="en-US" dirty="0"/>
              <a:t>Current PI Balance </a:t>
            </a:r>
          </a:p>
        </p:txBody>
      </p:sp>
      <p:sp>
        <p:nvSpPr>
          <p:cNvPr id="7" name="TextBox 6">
            <a:extLst>
              <a:ext uri="{FF2B5EF4-FFF2-40B4-BE49-F238E27FC236}">
                <a16:creationId xmlns:a16="http://schemas.microsoft.com/office/drawing/2014/main" id="{03F1E97B-5AAD-4751-9ECC-932678E3CD60}"/>
              </a:ext>
            </a:extLst>
          </p:cNvPr>
          <p:cNvSpPr txBox="1"/>
          <p:nvPr/>
        </p:nvSpPr>
        <p:spPr>
          <a:xfrm>
            <a:off x="7071920" y="970670"/>
            <a:ext cx="4991449"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To  view the detail behind the transactions click the + beside the account and the click the underlined number</a:t>
            </a:r>
          </a:p>
        </p:txBody>
      </p:sp>
      <p:sp>
        <p:nvSpPr>
          <p:cNvPr id="5" name="TextBox 4">
            <a:extLst>
              <a:ext uri="{FF2B5EF4-FFF2-40B4-BE49-F238E27FC236}">
                <a16:creationId xmlns:a16="http://schemas.microsoft.com/office/drawing/2014/main" id="{437C8970-38EA-41ED-859B-FF168236D9A7}"/>
              </a:ext>
            </a:extLst>
          </p:cNvPr>
          <p:cNvSpPr txBox="1"/>
          <p:nvPr/>
        </p:nvSpPr>
        <p:spPr>
          <a:xfrm>
            <a:off x="2583809" y="513902"/>
            <a:ext cx="4966424" cy="369332"/>
          </a:xfrm>
          <a:prstGeom prst="rect">
            <a:avLst/>
          </a:prstGeom>
          <a:noFill/>
        </p:spPr>
        <p:txBody>
          <a:bodyPr wrap="none" rtlCol="0">
            <a:spAutoFit/>
          </a:bodyPr>
          <a:lstStyle/>
          <a:p>
            <a:r>
              <a:rPr lang="en-US" dirty="0">
                <a:solidFill>
                  <a:schemeClr val="bg1"/>
                </a:solidFill>
                <a:highlight>
                  <a:srgbClr val="FF00FF"/>
                </a:highlight>
              </a:rPr>
              <a:t>This report can be used to look at the fund in total</a:t>
            </a:r>
          </a:p>
        </p:txBody>
      </p:sp>
      <p:sp>
        <p:nvSpPr>
          <p:cNvPr id="8" name="Oval 7">
            <a:extLst>
              <a:ext uri="{FF2B5EF4-FFF2-40B4-BE49-F238E27FC236}">
                <a16:creationId xmlns:a16="http://schemas.microsoft.com/office/drawing/2014/main" id="{6CECA583-51AF-4741-850B-6784C9D3676F}"/>
              </a:ext>
            </a:extLst>
          </p:cNvPr>
          <p:cNvSpPr/>
          <p:nvPr/>
        </p:nvSpPr>
        <p:spPr>
          <a:xfrm>
            <a:off x="2978093" y="165110"/>
            <a:ext cx="3117908" cy="3693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16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90A106-3510-4B96-B1D1-BE514343B9AC}"/>
              </a:ext>
            </a:extLst>
          </p:cNvPr>
          <p:cNvPicPr>
            <a:picLocks noChangeAspect="1"/>
          </p:cNvPicPr>
          <p:nvPr/>
        </p:nvPicPr>
        <p:blipFill>
          <a:blip r:embed="rId2"/>
          <a:stretch>
            <a:fillRect/>
          </a:stretch>
        </p:blipFill>
        <p:spPr>
          <a:xfrm>
            <a:off x="0" y="0"/>
            <a:ext cx="10619048" cy="5514286"/>
          </a:xfrm>
          <a:prstGeom prst="rect">
            <a:avLst/>
          </a:prstGeom>
        </p:spPr>
      </p:pic>
      <p:sp>
        <p:nvSpPr>
          <p:cNvPr id="4" name="TextBox 3">
            <a:extLst>
              <a:ext uri="{FF2B5EF4-FFF2-40B4-BE49-F238E27FC236}">
                <a16:creationId xmlns:a16="http://schemas.microsoft.com/office/drawing/2014/main" id="{2103C48A-5D0E-4F10-975B-EE94A9AE2344}"/>
              </a:ext>
            </a:extLst>
          </p:cNvPr>
          <p:cNvSpPr txBox="1"/>
          <p:nvPr/>
        </p:nvSpPr>
        <p:spPr>
          <a:xfrm>
            <a:off x="4624475" y="5723517"/>
            <a:ext cx="6063968" cy="369332"/>
          </a:xfrm>
          <a:prstGeom prst="rect">
            <a:avLst/>
          </a:prstGeom>
          <a:noFill/>
        </p:spPr>
        <p:txBody>
          <a:bodyPr wrap="none" rtlCol="0">
            <a:spAutoFit/>
          </a:bodyPr>
          <a:lstStyle/>
          <a:p>
            <a:r>
              <a:rPr lang="en-US" dirty="0"/>
              <a:t>Let’s look at the Office Supplies. Click the $61.80 to drill down.</a:t>
            </a:r>
          </a:p>
        </p:txBody>
      </p:sp>
    </p:spTree>
    <p:extLst>
      <p:ext uri="{BB962C8B-B14F-4D97-AF65-F5344CB8AC3E}">
        <p14:creationId xmlns:p14="http://schemas.microsoft.com/office/powerpoint/2010/main" val="391382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47A82F-4B5E-4FFA-BB04-17D06BDFDB72}"/>
              </a:ext>
            </a:extLst>
          </p:cNvPr>
          <p:cNvPicPr>
            <a:picLocks noChangeAspect="1"/>
          </p:cNvPicPr>
          <p:nvPr/>
        </p:nvPicPr>
        <p:blipFill>
          <a:blip r:embed="rId2"/>
          <a:stretch>
            <a:fillRect/>
          </a:stretch>
        </p:blipFill>
        <p:spPr>
          <a:xfrm>
            <a:off x="81484" y="0"/>
            <a:ext cx="9780952" cy="3400000"/>
          </a:xfrm>
          <a:prstGeom prst="rect">
            <a:avLst/>
          </a:prstGeom>
        </p:spPr>
      </p:pic>
      <p:sp>
        <p:nvSpPr>
          <p:cNvPr id="3" name="Right Brace 2">
            <a:extLst>
              <a:ext uri="{FF2B5EF4-FFF2-40B4-BE49-F238E27FC236}">
                <a16:creationId xmlns:a16="http://schemas.microsoft.com/office/drawing/2014/main" id="{27E3FF3E-AAAF-40A4-B4F0-99A9B96790CE}"/>
              </a:ext>
            </a:extLst>
          </p:cNvPr>
          <p:cNvSpPr/>
          <p:nvPr/>
        </p:nvSpPr>
        <p:spPr>
          <a:xfrm>
            <a:off x="9265298" y="2034073"/>
            <a:ext cx="256207" cy="30791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F3E4DB45-EB48-4F67-9F75-09243EDE4120}"/>
              </a:ext>
            </a:extLst>
          </p:cNvPr>
          <p:cNvSpPr txBox="1"/>
          <p:nvPr/>
        </p:nvSpPr>
        <p:spPr>
          <a:xfrm>
            <a:off x="9446296" y="2034073"/>
            <a:ext cx="8963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 61.80</a:t>
            </a:r>
          </a:p>
        </p:txBody>
      </p:sp>
      <p:sp>
        <p:nvSpPr>
          <p:cNvPr id="5" name="TextBox 4">
            <a:extLst>
              <a:ext uri="{FF2B5EF4-FFF2-40B4-BE49-F238E27FC236}">
                <a16:creationId xmlns:a16="http://schemas.microsoft.com/office/drawing/2014/main" id="{44544AE3-0FAE-4B6D-8F64-A6DCD5B7BCBE}"/>
              </a:ext>
            </a:extLst>
          </p:cNvPr>
          <p:cNvSpPr txBox="1"/>
          <p:nvPr/>
        </p:nvSpPr>
        <p:spPr>
          <a:xfrm>
            <a:off x="192947" y="3850547"/>
            <a:ext cx="9530879" cy="923330"/>
          </a:xfrm>
          <a:prstGeom prst="rect">
            <a:avLst/>
          </a:prstGeom>
          <a:noFill/>
        </p:spPr>
        <p:txBody>
          <a:bodyPr wrap="none" rtlCol="0">
            <a:spAutoFit/>
          </a:bodyPr>
          <a:lstStyle/>
          <a:p>
            <a:r>
              <a:rPr lang="en-US" dirty="0"/>
              <a:t>These two transactions will need to transferred to the correct activity code.</a:t>
            </a:r>
          </a:p>
          <a:p>
            <a:r>
              <a:rPr lang="en-US" dirty="0"/>
              <a:t>These numbers are positive so they are debits. </a:t>
            </a:r>
          </a:p>
          <a:p>
            <a:r>
              <a:rPr lang="en-US" dirty="0"/>
              <a:t>The No Activity should be credited to clean this up and the correct activity code should be debited.  </a:t>
            </a:r>
          </a:p>
        </p:txBody>
      </p:sp>
      <p:pic>
        <p:nvPicPr>
          <p:cNvPr id="7" name="Picture 6">
            <a:extLst>
              <a:ext uri="{FF2B5EF4-FFF2-40B4-BE49-F238E27FC236}">
                <a16:creationId xmlns:a16="http://schemas.microsoft.com/office/drawing/2014/main" id="{8E211DFD-7874-492F-9483-695E4B0A3637}"/>
              </a:ext>
            </a:extLst>
          </p:cNvPr>
          <p:cNvPicPr>
            <a:picLocks noChangeAspect="1"/>
          </p:cNvPicPr>
          <p:nvPr/>
        </p:nvPicPr>
        <p:blipFill>
          <a:blip r:embed="rId3"/>
          <a:stretch>
            <a:fillRect/>
          </a:stretch>
        </p:blipFill>
        <p:spPr>
          <a:xfrm>
            <a:off x="303716" y="4862149"/>
            <a:ext cx="8961582" cy="1630200"/>
          </a:xfrm>
          <a:prstGeom prst="rect">
            <a:avLst/>
          </a:prstGeom>
        </p:spPr>
      </p:pic>
      <p:sp>
        <p:nvSpPr>
          <p:cNvPr id="8" name="TextBox 7">
            <a:extLst>
              <a:ext uri="{FF2B5EF4-FFF2-40B4-BE49-F238E27FC236}">
                <a16:creationId xmlns:a16="http://schemas.microsoft.com/office/drawing/2014/main" id="{E54899C5-91DD-4A77-8B3F-5E8BBE4692BC}"/>
              </a:ext>
            </a:extLst>
          </p:cNvPr>
          <p:cNvSpPr txBox="1"/>
          <p:nvPr/>
        </p:nvSpPr>
        <p:spPr>
          <a:xfrm>
            <a:off x="9643632" y="2908883"/>
            <a:ext cx="1886537" cy="3416320"/>
          </a:xfrm>
          <a:prstGeom prst="rect">
            <a:avLst/>
          </a:prstGeom>
          <a:solidFill>
            <a:schemeClr val="accent2">
              <a:lumMod val="75000"/>
            </a:schemeClr>
          </a:solidFill>
        </p:spPr>
        <p:txBody>
          <a:bodyPr wrap="square" rtlCol="0">
            <a:spAutoFit/>
          </a:bodyPr>
          <a:lstStyle/>
          <a:p>
            <a:r>
              <a:rPr lang="en-US" dirty="0">
                <a:solidFill>
                  <a:schemeClr val="bg1"/>
                </a:solidFill>
              </a:rPr>
              <a:t>This form can be exported to excel. Click the floppy disk icon and then click excel.  </a:t>
            </a:r>
          </a:p>
          <a:p>
            <a:endParaRPr lang="en-US" dirty="0">
              <a:solidFill>
                <a:schemeClr val="bg1"/>
              </a:solidFill>
            </a:endParaRPr>
          </a:p>
          <a:p>
            <a:r>
              <a:rPr lang="en-US" dirty="0">
                <a:solidFill>
                  <a:schemeClr val="bg1"/>
                </a:solidFill>
              </a:rPr>
              <a:t>Once in excel you can copy and paste to a blank JE and add the activity and debit/credit</a:t>
            </a:r>
          </a:p>
        </p:txBody>
      </p:sp>
      <p:sp>
        <p:nvSpPr>
          <p:cNvPr id="6" name="Oval 5">
            <a:extLst>
              <a:ext uri="{FF2B5EF4-FFF2-40B4-BE49-F238E27FC236}">
                <a16:creationId xmlns:a16="http://schemas.microsoft.com/office/drawing/2014/main" id="{5ABB4F23-91C4-4476-80EC-F8B9BEE1AF10}"/>
              </a:ext>
            </a:extLst>
          </p:cNvPr>
          <p:cNvSpPr/>
          <p:nvPr/>
        </p:nvSpPr>
        <p:spPr>
          <a:xfrm>
            <a:off x="2670496" y="1484851"/>
            <a:ext cx="985882" cy="1944149"/>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C362E9-997C-4835-BB59-87E726E25F3E}"/>
              </a:ext>
            </a:extLst>
          </p:cNvPr>
          <p:cNvSpPr txBox="1"/>
          <p:nvPr/>
        </p:nvSpPr>
        <p:spPr>
          <a:xfrm>
            <a:off x="3471647" y="1234715"/>
            <a:ext cx="4467890" cy="369332"/>
          </a:xfrm>
          <a:prstGeom prst="rect">
            <a:avLst/>
          </a:prstGeom>
          <a:noFill/>
        </p:spPr>
        <p:txBody>
          <a:bodyPr wrap="none" rtlCol="0">
            <a:spAutoFit/>
          </a:bodyPr>
          <a:lstStyle/>
          <a:p>
            <a:r>
              <a:rPr lang="en-US" dirty="0"/>
              <a:t>Theses transactions posted with no </a:t>
            </a:r>
            <a:r>
              <a:rPr lang="en-US" dirty="0" err="1"/>
              <a:t>actv</a:t>
            </a:r>
            <a:r>
              <a:rPr lang="en-US" dirty="0"/>
              <a:t> code</a:t>
            </a:r>
          </a:p>
        </p:txBody>
      </p:sp>
      <p:cxnSp>
        <p:nvCxnSpPr>
          <p:cNvPr id="11" name="Connector: Curved 10">
            <a:extLst>
              <a:ext uri="{FF2B5EF4-FFF2-40B4-BE49-F238E27FC236}">
                <a16:creationId xmlns:a16="http://schemas.microsoft.com/office/drawing/2014/main" id="{7DAA07A9-993E-4A25-B113-1C110A22AB5D}"/>
              </a:ext>
            </a:extLst>
          </p:cNvPr>
          <p:cNvCxnSpPr/>
          <p:nvPr/>
        </p:nvCxnSpPr>
        <p:spPr>
          <a:xfrm rot="10800000">
            <a:off x="6014906" y="729842"/>
            <a:ext cx="3628726" cy="2508308"/>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66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0227D1-3508-4355-A473-1F4301B65153}"/>
              </a:ext>
            </a:extLst>
          </p:cNvPr>
          <p:cNvSpPr txBox="1"/>
          <p:nvPr/>
        </p:nvSpPr>
        <p:spPr>
          <a:xfrm>
            <a:off x="1600200" y="5089564"/>
            <a:ext cx="8991600" cy="1264762"/>
          </a:xfrm>
          <a:prstGeom prst="rect">
            <a:avLst/>
          </a:prstGeom>
        </p:spPr>
        <p:txBody>
          <a:bodyPr vert="horz" lIns="274320" tIns="182880" rIns="274320" bIns="182880" rtlCol="0" anchor="ctr" anchorCtr="1">
            <a:normAutofit/>
          </a:bodyPr>
          <a:lstStyle/>
          <a:p>
            <a:pPr algn="ctr" defTabSz="914400">
              <a:lnSpc>
                <a:spcPct val="90000"/>
              </a:lnSpc>
              <a:spcBef>
                <a:spcPct val="0"/>
              </a:spcBef>
              <a:spcAft>
                <a:spcPts val="600"/>
              </a:spcAft>
            </a:pPr>
            <a:r>
              <a:rPr lang="en-US" sz="2000" spc="200" dirty="0">
                <a:solidFill>
                  <a:schemeClr val="bg1"/>
                </a:solidFill>
                <a:latin typeface="+mj-lt"/>
                <a:ea typeface="+mj-ea"/>
                <a:cs typeface="+mj-cs"/>
              </a:rPr>
              <a:t>Other activity codes that are not PIs or the department will also need to cleaned up such as 56KIPL</a:t>
            </a:r>
          </a:p>
        </p:txBody>
      </p:sp>
      <p:pic>
        <p:nvPicPr>
          <p:cNvPr id="2" name="Picture 1">
            <a:extLst>
              <a:ext uri="{FF2B5EF4-FFF2-40B4-BE49-F238E27FC236}">
                <a16:creationId xmlns:a16="http://schemas.microsoft.com/office/drawing/2014/main" id="{7936FC60-D407-41FF-8829-31908952FCA0}"/>
              </a:ext>
            </a:extLst>
          </p:cNvPr>
          <p:cNvPicPr>
            <a:picLocks noChangeAspect="1"/>
          </p:cNvPicPr>
          <p:nvPr/>
        </p:nvPicPr>
        <p:blipFill>
          <a:blip r:embed="rId2"/>
          <a:stretch>
            <a:fillRect/>
          </a:stretch>
        </p:blipFill>
        <p:spPr>
          <a:xfrm>
            <a:off x="83890" y="642742"/>
            <a:ext cx="12192000" cy="3676604"/>
          </a:xfrm>
          <a:prstGeom prst="rect">
            <a:avLst/>
          </a:prstGeom>
        </p:spPr>
      </p:pic>
      <p:sp>
        <p:nvSpPr>
          <p:cNvPr id="5" name="Rectangle 4">
            <a:extLst>
              <a:ext uri="{FF2B5EF4-FFF2-40B4-BE49-F238E27FC236}">
                <a16:creationId xmlns:a16="http://schemas.microsoft.com/office/drawing/2014/main" id="{1A6A1DC8-ACDB-429D-BB53-284FC129E850}"/>
              </a:ext>
            </a:extLst>
          </p:cNvPr>
          <p:cNvSpPr/>
          <p:nvPr/>
        </p:nvSpPr>
        <p:spPr>
          <a:xfrm>
            <a:off x="6652470" y="956345"/>
            <a:ext cx="2583809" cy="220630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327A9B0-ED7C-486E-8AA1-01EBDA264053}"/>
              </a:ext>
            </a:extLst>
          </p:cNvPr>
          <p:cNvSpPr txBox="1"/>
          <p:nvPr/>
        </p:nvSpPr>
        <p:spPr>
          <a:xfrm>
            <a:off x="3582099" y="4319346"/>
            <a:ext cx="8544099" cy="2031325"/>
          </a:xfrm>
          <a:prstGeom prst="rect">
            <a:avLst/>
          </a:prstGeom>
          <a:noFill/>
        </p:spPr>
        <p:txBody>
          <a:bodyPr wrap="square" rtlCol="0">
            <a:spAutoFit/>
          </a:bodyPr>
          <a:lstStyle/>
          <a:p>
            <a:r>
              <a:rPr lang="en-US" dirty="0"/>
              <a:t>Columns with red lettering indicates an invalid activity code, these  transactions, as well as No ACTV, will need to be reclassified to the correct PI. </a:t>
            </a:r>
          </a:p>
          <a:p>
            <a:endParaRPr lang="en-US" dirty="0"/>
          </a:p>
          <a:p>
            <a:r>
              <a:rPr lang="en-US" dirty="0"/>
              <a:t>Grant and Contract F&amp;A Distributions can post with the incorrect activity code (such as 56HEP above) when the grant distribution codes are not set up correctly in the system.  This usually means the grant doesn’t have an activity code assigned to the distribution for this fund.  If this occurs on your fund please contact your grants administrator. </a:t>
            </a:r>
          </a:p>
        </p:txBody>
      </p:sp>
    </p:spTree>
    <p:extLst>
      <p:ext uri="{BB962C8B-B14F-4D97-AF65-F5344CB8AC3E}">
        <p14:creationId xmlns:p14="http://schemas.microsoft.com/office/powerpoint/2010/main" val="889631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5FB191-C0BA-4DA1-974D-9D23A46D59FA}"/>
              </a:ext>
            </a:extLst>
          </p:cNvPr>
          <p:cNvSpPr txBox="1"/>
          <p:nvPr/>
        </p:nvSpPr>
        <p:spPr>
          <a:xfrm>
            <a:off x="546140" y="4177290"/>
            <a:ext cx="10470430" cy="646331"/>
          </a:xfrm>
          <a:prstGeom prst="rect">
            <a:avLst/>
          </a:prstGeom>
          <a:noFill/>
        </p:spPr>
        <p:txBody>
          <a:bodyPr wrap="none" rtlCol="0">
            <a:spAutoFit/>
          </a:bodyPr>
          <a:lstStyle/>
          <a:p>
            <a:r>
              <a:rPr lang="en-US" dirty="0"/>
              <a:t>EPAFs will need to be submitted to add an ACTV to salary line. If salary is showing in the no activity column a </a:t>
            </a:r>
          </a:p>
          <a:p>
            <a:r>
              <a:rPr lang="en-US" dirty="0"/>
              <a:t>payroll redistribution is needed. </a:t>
            </a:r>
          </a:p>
        </p:txBody>
      </p:sp>
      <p:pic>
        <p:nvPicPr>
          <p:cNvPr id="4" name="Picture 3">
            <a:extLst>
              <a:ext uri="{FF2B5EF4-FFF2-40B4-BE49-F238E27FC236}">
                <a16:creationId xmlns:a16="http://schemas.microsoft.com/office/drawing/2014/main" id="{7B6A99F9-8247-493A-B95D-CAC03DD7E592}"/>
              </a:ext>
            </a:extLst>
          </p:cNvPr>
          <p:cNvPicPr>
            <a:picLocks noChangeAspect="1"/>
          </p:cNvPicPr>
          <p:nvPr/>
        </p:nvPicPr>
        <p:blipFill>
          <a:blip r:embed="rId2"/>
          <a:stretch>
            <a:fillRect/>
          </a:stretch>
        </p:blipFill>
        <p:spPr>
          <a:xfrm>
            <a:off x="546140" y="765078"/>
            <a:ext cx="10838095" cy="2942857"/>
          </a:xfrm>
          <a:prstGeom prst="rect">
            <a:avLst/>
          </a:prstGeom>
        </p:spPr>
      </p:pic>
      <p:sp>
        <p:nvSpPr>
          <p:cNvPr id="2" name="Rectangle 1">
            <a:extLst>
              <a:ext uri="{FF2B5EF4-FFF2-40B4-BE49-F238E27FC236}">
                <a16:creationId xmlns:a16="http://schemas.microsoft.com/office/drawing/2014/main" id="{3C8FA094-4281-4BA2-B6FF-D6C381048986}"/>
              </a:ext>
            </a:extLst>
          </p:cNvPr>
          <p:cNvSpPr/>
          <p:nvPr/>
        </p:nvSpPr>
        <p:spPr>
          <a:xfrm>
            <a:off x="9840286" y="3221372"/>
            <a:ext cx="1090569" cy="48656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CD64C96C-1B7E-4D0B-BD0F-B881BE3CA49E}"/>
              </a:ext>
            </a:extLst>
          </p:cNvPr>
          <p:cNvCxnSpPr/>
          <p:nvPr/>
        </p:nvCxnSpPr>
        <p:spPr>
          <a:xfrm flipV="1">
            <a:off x="9605394" y="3791824"/>
            <a:ext cx="234892" cy="3854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14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0F5B9D-36D6-41D1-B03A-4F5EB2B27A83}"/>
              </a:ext>
            </a:extLst>
          </p:cNvPr>
          <p:cNvPicPr>
            <a:picLocks noChangeAspect="1"/>
          </p:cNvPicPr>
          <p:nvPr/>
        </p:nvPicPr>
        <p:blipFill>
          <a:blip r:embed="rId2"/>
          <a:stretch>
            <a:fillRect/>
          </a:stretch>
        </p:blipFill>
        <p:spPr>
          <a:xfrm>
            <a:off x="0" y="0"/>
            <a:ext cx="12192000" cy="4424163"/>
          </a:xfrm>
          <a:prstGeom prst="rect">
            <a:avLst/>
          </a:prstGeom>
        </p:spPr>
      </p:pic>
      <p:pic>
        <p:nvPicPr>
          <p:cNvPr id="5" name="Picture 4">
            <a:extLst>
              <a:ext uri="{FF2B5EF4-FFF2-40B4-BE49-F238E27FC236}">
                <a16:creationId xmlns:a16="http://schemas.microsoft.com/office/drawing/2014/main" id="{DF3CD421-DA5D-4657-84ED-ABCC5282037B}"/>
              </a:ext>
            </a:extLst>
          </p:cNvPr>
          <p:cNvPicPr>
            <a:picLocks noChangeAspect="1"/>
          </p:cNvPicPr>
          <p:nvPr/>
        </p:nvPicPr>
        <p:blipFill>
          <a:blip r:embed="rId3"/>
          <a:stretch>
            <a:fillRect/>
          </a:stretch>
        </p:blipFill>
        <p:spPr>
          <a:xfrm>
            <a:off x="5019869" y="4367934"/>
            <a:ext cx="5718657" cy="2490066"/>
          </a:xfrm>
          <a:prstGeom prst="rect">
            <a:avLst/>
          </a:prstGeom>
        </p:spPr>
      </p:pic>
      <p:sp>
        <p:nvSpPr>
          <p:cNvPr id="6" name="TextBox 5">
            <a:extLst>
              <a:ext uri="{FF2B5EF4-FFF2-40B4-BE49-F238E27FC236}">
                <a16:creationId xmlns:a16="http://schemas.microsoft.com/office/drawing/2014/main" id="{E6C71A38-98CF-4DE8-A504-47E0EAC61AE4}"/>
              </a:ext>
            </a:extLst>
          </p:cNvPr>
          <p:cNvSpPr txBox="1"/>
          <p:nvPr/>
        </p:nvSpPr>
        <p:spPr>
          <a:xfrm>
            <a:off x="494522" y="5057192"/>
            <a:ext cx="3116425" cy="1477328"/>
          </a:xfrm>
          <a:prstGeom prst="rect">
            <a:avLst/>
          </a:prstGeom>
          <a:noFill/>
        </p:spPr>
        <p:txBody>
          <a:bodyPr wrap="square" rtlCol="0">
            <a:spAutoFit/>
          </a:bodyPr>
          <a:lstStyle/>
          <a:p>
            <a:r>
              <a:rPr lang="en-US" dirty="0"/>
              <a:t>The total cash balance on the </a:t>
            </a:r>
            <a:r>
              <a:rPr lang="en-US" dirty="0" err="1"/>
              <a:t>ecuBIC</a:t>
            </a:r>
            <a:r>
              <a:rPr lang="en-US" dirty="0"/>
              <a:t> report will match to the Banner Admin Pages (Banner 9) cash balance on the FGITBAL screen. </a:t>
            </a:r>
          </a:p>
        </p:txBody>
      </p:sp>
      <p:cxnSp>
        <p:nvCxnSpPr>
          <p:cNvPr id="8" name="Straight Arrow Connector 7">
            <a:extLst>
              <a:ext uri="{FF2B5EF4-FFF2-40B4-BE49-F238E27FC236}">
                <a16:creationId xmlns:a16="http://schemas.microsoft.com/office/drawing/2014/main" id="{0DE6051D-BF18-4EE5-8655-1F57A2073A10}"/>
              </a:ext>
            </a:extLst>
          </p:cNvPr>
          <p:cNvCxnSpPr>
            <a:cxnSpLocks/>
          </p:cNvCxnSpPr>
          <p:nvPr/>
        </p:nvCxnSpPr>
        <p:spPr>
          <a:xfrm flipV="1">
            <a:off x="10440955" y="4282752"/>
            <a:ext cx="1184988" cy="96105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55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B40D-D3EA-4584-B2BD-041CF8168BC0}"/>
              </a:ext>
            </a:extLst>
          </p:cNvPr>
          <p:cNvSpPr>
            <a:spLocks noGrp="1"/>
          </p:cNvSpPr>
          <p:nvPr>
            <p:ph type="title"/>
          </p:nvPr>
        </p:nvSpPr>
        <p:spPr>
          <a:xfrm>
            <a:off x="634275" y="5553511"/>
            <a:ext cx="6707817" cy="956345"/>
          </a:xfrm>
        </p:spPr>
        <p:txBody>
          <a:bodyPr vert="horz" lIns="91440" tIns="45720" rIns="91440" bIns="45720" rtlCol="0" anchor="b">
            <a:normAutofit fontScale="90000"/>
          </a:bodyPr>
          <a:lstStyle/>
          <a:p>
            <a:br>
              <a:rPr lang="en-US" kern="1200" cap="all" spc="200" baseline="0" dirty="0">
                <a:solidFill>
                  <a:schemeClr val="tx1"/>
                </a:solidFill>
                <a:latin typeface="+mj-lt"/>
                <a:ea typeface="+mj-ea"/>
                <a:cs typeface="+mj-cs"/>
              </a:rPr>
            </a:br>
            <a:r>
              <a:rPr lang="en-US" kern="1200" cap="all" spc="200" baseline="0" dirty="0">
                <a:solidFill>
                  <a:schemeClr val="tx1"/>
                </a:solidFill>
                <a:latin typeface="+mj-lt"/>
                <a:ea typeface="+mj-ea"/>
                <a:cs typeface="+mj-cs"/>
              </a:rPr>
              <a:t>The next report is </a:t>
            </a:r>
            <a:br>
              <a:rPr lang="en-US" kern="1200" cap="all" spc="200" baseline="0" dirty="0">
                <a:solidFill>
                  <a:schemeClr val="tx1"/>
                </a:solidFill>
                <a:latin typeface="+mj-lt"/>
                <a:ea typeface="+mj-ea"/>
                <a:cs typeface="+mj-cs"/>
              </a:rPr>
            </a:br>
            <a:endParaRPr lang="en-US" kern="1200" cap="all" spc="200" baseline="0" dirty="0">
              <a:solidFill>
                <a:schemeClr val="tx1"/>
              </a:solidFill>
              <a:latin typeface="+mj-lt"/>
              <a:ea typeface="+mj-ea"/>
              <a:cs typeface="+mj-cs"/>
            </a:endParaRPr>
          </a:p>
        </p:txBody>
      </p:sp>
      <p:sp>
        <p:nvSpPr>
          <p:cNvPr id="10" name="Title 1">
            <a:extLst>
              <a:ext uri="{FF2B5EF4-FFF2-40B4-BE49-F238E27FC236}">
                <a16:creationId xmlns:a16="http://schemas.microsoft.com/office/drawing/2014/main" id="{59F6337D-3866-4C09-BF0B-FFC5A1EB4D25}"/>
              </a:ext>
            </a:extLst>
          </p:cNvPr>
          <p:cNvSpPr txBox="1">
            <a:spLocks/>
          </p:cNvSpPr>
          <p:nvPr/>
        </p:nvSpPr>
        <p:spPr>
          <a:xfrm>
            <a:off x="8464492" y="5075338"/>
            <a:ext cx="3322040" cy="1434518"/>
          </a:xfrm>
          <a:prstGeom prst="rect">
            <a:avLst/>
          </a:prstGeom>
        </p:spPr>
        <p:txBody>
          <a:bodyPr vert="horz" lIns="91440" tIns="45720" rIns="91440" bIns="45720" rtlCol="0" anchor="b">
            <a:normAutofit fontScale="82500" lnSpcReduction="20000"/>
          </a:bodyPr>
          <a:lstStyle>
            <a:lvl1pPr algn="r" defTabSz="914400" rtl="0" eaLnBrk="1" latinLnBrk="0" hangingPunct="1">
              <a:lnSpc>
                <a:spcPct val="80000"/>
              </a:lnSpc>
              <a:spcBef>
                <a:spcPct val="0"/>
              </a:spcBef>
              <a:buNone/>
              <a:defRPr sz="5000" b="0" kern="1200" cap="all" spc="200" baseline="0">
                <a:solidFill>
                  <a:schemeClr val="tx1">
                    <a:lumMod val="95000"/>
                    <a:lumOff val="5000"/>
                  </a:schemeClr>
                </a:solidFill>
                <a:latin typeface="+mj-lt"/>
                <a:ea typeface="+mj-ea"/>
                <a:cs typeface="+mj-cs"/>
              </a:defRPr>
            </a:lvl1pPr>
          </a:lstStyle>
          <a:p>
            <a:r>
              <a:rPr lang="en-US" dirty="0"/>
              <a:t>FA Balances by PI by Acct Pool Summary</a:t>
            </a:r>
            <a:endParaRPr lang="en-US" dirty="0">
              <a:solidFill>
                <a:schemeClr val="tx1"/>
              </a:solidFill>
            </a:endParaRPr>
          </a:p>
        </p:txBody>
      </p:sp>
    </p:spTree>
    <p:extLst>
      <p:ext uri="{BB962C8B-B14F-4D97-AF65-F5344CB8AC3E}">
        <p14:creationId xmlns:p14="http://schemas.microsoft.com/office/powerpoint/2010/main" val="23274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96619-35F2-4021-BF5F-7C5E7A269259}"/>
              </a:ext>
            </a:extLst>
          </p:cNvPr>
          <p:cNvSpPr>
            <a:spLocks noGrp="1"/>
          </p:cNvSpPr>
          <p:nvPr>
            <p:ph type="title"/>
          </p:nvPr>
        </p:nvSpPr>
        <p:spPr>
          <a:xfrm>
            <a:off x="3403854" y="1004651"/>
            <a:ext cx="6681323" cy="1470249"/>
          </a:xfrm>
          <a:prstGeom prst="ellipse">
            <a:avLst/>
          </a:prstGeom>
        </p:spPr>
        <p:txBody>
          <a:bodyPr>
            <a:normAutofit/>
          </a:bodyPr>
          <a:lstStyle/>
          <a:p>
            <a:r>
              <a:rPr lang="en-US" dirty="0"/>
              <a:t>What is F&amp;A?</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24AE204-C42F-452E-BE79-4B4945F20F05}"/>
              </a:ext>
            </a:extLst>
          </p:cNvPr>
          <p:cNvSpPr>
            <a:spLocks noGrp="1"/>
          </p:cNvSpPr>
          <p:nvPr>
            <p:ph idx="1"/>
          </p:nvPr>
        </p:nvSpPr>
        <p:spPr>
          <a:xfrm>
            <a:off x="4547043" y="2773885"/>
            <a:ext cx="6676469" cy="3141013"/>
          </a:xfrm>
        </p:spPr>
        <p:txBody>
          <a:bodyPr>
            <a:normAutofit/>
          </a:bodyPr>
          <a:lstStyle/>
          <a:p>
            <a:r>
              <a:rPr lang="en-US" dirty="0"/>
              <a:t>The Facilities and Administrative Rate (F&amp;A Rate) is the mechanism used to reimburse the University for the infrastructure support costs associated with sponsored research and other sponsored projects. The F&amp;A rate is essentially an overhead rate.  It is calculated as a percentage of overhead associated with, an allocable to, sponsored research and other activities, divided by the direct costs of sponsored research and other activities.  </a:t>
            </a:r>
          </a:p>
          <a:p>
            <a:endParaRPr lang="en-US" dirty="0"/>
          </a:p>
        </p:txBody>
      </p:sp>
    </p:spTree>
    <p:extLst>
      <p:ext uri="{BB962C8B-B14F-4D97-AF65-F5344CB8AC3E}">
        <p14:creationId xmlns:p14="http://schemas.microsoft.com/office/powerpoint/2010/main" val="277161342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98805A-1AEE-4536-8F00-62F3A7515A67}"/>
              </a:ext>
            </a:extLst>
          </p:cNvPr>
          <p:cNvPicPr>
            <a:picLocks noChangeAspect="1"/>
          </p:cNvPicPr>
          <p:nvPr/>
        </p:nvPicPr>
        <p:blipFill>
          <a:blip r:embed="rId2"/>
          <a:stretch>
            <a:fillRect/>
          </a:stretch>
        </p:blipFill>
        <p:spPr>
          <a:xfrm>
            <a:off x="205332" y="92279"/>
            <a:ext cx="10723809" cy="5619048"/>
          </a:xfrm>
          <a:prstGeom prst="rect">
            <a:avLst/>
          </a:prstGeom>
        </p:spPr>
      </p:pic>
      <p:sp>
        <p:nvSpPr>
          <p:cNvPr id="3" name="Rectangle: Rounded Corners 2">
            <a:extLst>
              <a:ext uri="{FF2B5EF4-FFF2-40B4-BE49-F238E27FC236}">
                <a16:creationId xmlns:a16="http://schemas.microsoft.com/office/drawing/2014/main" id="{1796F2C2-9D52-4CC2-9690-2CCCC1FEB72A}"/>
              </a:ext>
            </a:extLst>
          </p:cNvPr>
          <p:cNvSpPr/>
          <p:nvPr/>
        </p:nvSpPr>
        <p:spPr>
          <a:xfrm>
            <a:off x="453005" y="5851321"/>
            <a:ext cx="1047613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can review the report by a single PI or a PI can review their own individual report. This report can be emailed weekly if you request a subscription to be set up.</a:t>
            </a:r>
            <a:endParaRPr lang="en-US" b="1" u="sng" dirty="0"/>
          </a:p>
        </p:txBody>
      </p:sp>
    </p:spTree>
    <p:extLst>
      <p:ext uri="{BB962C8B-B14F-4D97-AF65-F5344CB8AC3E}">
        <p14:creationId xmlns:p14="http://schemas.microsoft.com/office/powerpoint/2010/main" val="2022425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8EA2D-5C35-4CEE-8A4E-64EF16D842FB}"/>
              </a:ext>
            </a:extLst>
          </p:cNvPr>
          <p:cNvSpPr>
            <a:spLocks noGrp="1"/>
          </p:cNvSpPr>
          <p:nvPr>
            <p:ph type="title"/>
          </p:nvPr>
        </p:nvSpPr>
        <p:spPr>
          <a:xfrm>
            <a:off x="4365356" y="806365"/>
            <a:ext cx="7020747" cy="5229630"/>
          </a:xfrm>
        </p:spPr>
        <p:txBody>
          <a:bodyPr vert="horz" lIns="91440" tIns="45720" rIns="91440" bIns="45720" rtlCol="0" anchor="ctr">
            <a:normAutofit/>
          </a:bodyPr>
          <a:lstStyle/>
          <a:p>
            <a:pPr algn="l"/>
            <a:r>
              <a:rPr lang="en-US" sz="6600" dirty="0"/>
              <a:t>College Level F&amp;A FUNDS</a:t>
            </a:r>
          </a:p>
        </p:txBody>
      </p:sp>
      <p:cxnSp>
        <p:nvCxnSpPr>
          <p:cNvPr id="18" name="Straight Connector 17">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69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BD7742-16F4-4151-98B2-EA596C540176}"/>
              </a:ext>
            </a:extLst>
          </p:cNvPr>
          <p:cNvPicPr>
            <a:picLocks noChangeAspect="1"/>
          </p:cNvPicPr>
          <p:nvPr/>
        </p:nvPicPr>
        <p:blipFill>
          <a:blip r:embed="rId2"/>
          <a:stretch>
            <a:fillRect/>
          </a:stretch>
        </p:blipFill>
        <p:spPr>
          <a:xfrm>
            <a:off x="413309" y="0"/>
            <a:ext cx="11533333" cy="5742857"/>
          </a:xfrm>
          <a:prstGeom prst="rect">
            <a:avLst/>
          </a:prstGeom>
        </p:spPr>
      </p:pic>
      <p:sp>
        <p:nvSpPr>
          <p:cNvPr id="3" name="TextBox 2">
            <a:extLst>
              <a:ext uri="{FF2B5EF4-FFF2-40B4-BE49-F238E27FC236}">
                <a16:creationId xmlns:a16="http://schemas.microsoft.com/office/drawing/2014/main" id="{E2BF3E91-31E4-4053-A457-22978513040D}"/>
              </a:ext>
            </a:extLst>
          </p:cNvPr>
          <p:cNvSpPr txBox="1"/>
          <p:nvPr/>
        </p:nvSpPr>
        <p:spPr>
          <a:xfrm>
            <a:off x="515946" y="5742857"/>
            <a:ext cx="10963470" cy="923330"/>
          </a:xfrm>
          <a:prstGeom prst="rect">
            <a:avLst/>
          </a:prstGeom>
          <a:noFill/>
        </p:spPr>
        <p:txBody>
          <a:bodyPr wrap="square" rtlCol="0">
            <a:spAutoFit/>
          </a:bodyPr>
          <a:lstStyle/>
          <a:p>
            <a:r>
              <a:rPr lang="en-US" dirty="0"/>
              <a:t>College level F&amp;A Funds do not need to use activity codes because they are not tracking revenue and expenses by PI. When viewing  FA Balances by Department and Acct Pool Summary for a college level fund, everything will show under ACTV Grouped.</a:t>
            </a:r>
          </a:p>
        </p:txBody>
      </p:sp>
    </p:spTree>
    <p:extLst>
      <p:ext uri="{BB962C8B-B14F-4D97-AF65-F5344CB8AC3E}">
        <p14:creationId xmlns:p14="http://schemas.microsoft.com/office/powerpoint/2010/main" val="12274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DBB2-8C8B-43AB-A9B0-944470A082A5}"/>
              </a:ext>
            </a:extLst>
          </p:cNvPr>
          <p:cNvSpPr>
            <a:spLocks noGrp="1"/>
          </p:cNvSpPr>
          <p:nvPr>
            <p:ph type="title"/>
          </p:nvPr>
        </p:nvSpPr>
        <p:spPr/>
        <p:txBody>
          <a:bodyPr/>
          <a:lstStyle/>
          <a:p>
            <a:r>
              <a:rPr lang="en-US" dirty="0"/>
              <a:t>Contact Us if you have questions	</a:t>
            </a:r>
          </a:p>
        </p:txBody>
      </p:sp>
      <p:sp>
        <p:nvSpPr>
          <p:cNvPr id="3" name="Content Placeholder 2">
            <a:extLst>
              <a:ext uri="{FF2B5EF4-FFF2-40B4-BE49-F238E27FC236}">
                <a16:creationId xmlns:a16="http://schemas.microsoft.com/office/drawing/2014/main" id="{4CAEE39B-65A5-451F-AB94-2C420FCA375F}"/>
              </a:ext>
            </a:extLst>
          </p:cNvPr>
          <p:cNvSpPr>
            <a:spLocks noGrp="1"/>
          </p:cNvSpPr>
          <p:nvPr>
            <p:ph idx="1"/>
          </p:nvPr>
        </p:nvSpPr>
        <p:spPr>
          <a:xfrm>
            <a:off x="2231136" y="2609469"/>
            <a:ext cx="7729728" cy="3101983"/>
          </a:xfrm>
        </p:spPr>
        <p:txBody>
          <a:bodyPr>
            <a:normAutofit lnSpcReduction="10000"/>
          </a:bodyPr>
          <a:lstStyle/>
          <a:p>
            <a:r>
              <a:rPr lang="en-US" dirty="0"/>
              <a:t>Sharon Cullipher, CPA </a:t>
            </a:r>
          </a:p>
          <a:p>
            <a:pPr lvl="1"/>
            <a:r>
              <a:rPr lang="en-US" dirty="0"/>
              <a:t>737-1403</a:t>
            </a:r>
          </a:p>
          <a:p>
            <a:pPr lvl="1"/>
            <a:endParaRPr lang="en-US" dirty="0"/>
          </a:p>
          <a:p>
            <a:pPr marL="285750" lvl="1"/>
            <a:r>
              <a:rPr lang="en-US" sz="1800" dirty="0"/>
              <a:t>Anthony Bechtel, CPA</a:t>
            </a:r>
          </a:p>
          <a:p>
            <a:pPr marL="514350" lvl="2"/>
            <a:r>
              <a:rPr lang="en-US" sz="1800" dirty="0"/>
              <a:t>737-1143</a:t>
            </a:r>
          </a:p>
          <a:p>
            <a:pPr marL="285750" lvl="1"/>
            <a:endParaRPr lang="en-US" sz="1800" dirty="0"/>
          </a:p>
          <a:p>
            <a:pPr marL="285750" lvl="1"/>
            <a:r>
              <a:rPr lang="en-US" sz="1800" dirty="0"/>
              <a:t>Michelle Yeager</a:t>
            </a:r>
          </a:p>
          <a:p>
            <a:pPr marL="514350" lvl="2"/>
            <a:r>
              <a:rPr lang="en-US" sz="1800" dirty="0"/>
              <a:t>737-1138</a:t>
            </a:r>
          </a:p>
          <a:p>
            <a:pPr marL="377190" lvl="2" indent="0">
              <a:buNone/>
            </a:pPr>
            <a:endParaRPr lang="en-US" sz="1800" dirty="0">
              <a:hlinkClick r:id="rId2"/>
            </a:endParaRPr>
          </a:p>
          <a:p>
            <a:pPr marL="377190" lvl="2" indent="0">
              <a:buNone/>
            </a:pPr>
            <a:r>
              <a:rPr lang="en-US" dirty="0">
                <a:hlinkClick r:id="rId2"/>
              </a:rPr>
              <a:t>ITF-SPECIALFUNDS@ecu.edu</a:t>
            </a:r>
            <a:endParaRPr lang="en-US" dirty="0"/>
          </a:p>
          <a:p>
            <a:pPr marL="228600" lvl="1" indent="0">
              <a:buNone/>
            </a:pPr>
            <a:endParaRPr lang="en-US" dirty="0"/>
          </a:p>
          <a:p>
            <a:pPr marL="228600" lvl="1" indent="0">
              <a:buNone/>
            </a:pPr>
            <a:endParaRPr lang="en-US" dirty="0"/>
          </a:p>
        </p:txBody>
      </p:sp>
    </p:spTree>
    <p:extLst>
      <p:ext uri="{BB962C8B-B14F-4D97-AF65-F5344CB8AC3E}">
        <p14:creationId xmlns:p14="http://schemas.microsoft.com/office/powerpoint/2010/main" val="364024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1B1C-51D7-4972-86DD-3C93EDD30CC8}"/>
              </a:ext>
            </a:extLst>
          </p:cNvPr>
          <p:cNvSpPr>
            <a:spLocks noGrp="1"/>
          </p:cNvSpPr>
          <p:nvPr>
            <p:ph type="title"/>
          </p:nvPr>
        </p:nvSpPr>
        <p:spPr>
          <a:xfrm>
            <a:off x="1024128" y="585216"/>
            <a:ext cx="9720072" cy="1499616"/>
          </a:xfrm>
        </p:spPr>
        <p:txBody>
          <a:bodyPr>
            <a:normAutofit/>
          </a:bodyPr>
          <a:lstStyle/>
          <a:p>
            <a:r>
              <a:rPr lang="en-US"/>
              <a:t>F&amp;A Funds</a:t>
            </a:r>
          </a:p>
        </p:txBody>
      </p:sp>
      <p:graphicFrame>
        <p:nvGraphicFramePr>
          <p:cNvPr id="5" name="Content Placeholder 2">
            <a:extLst>
              <a:ext uri="{FF2B5EF4-FFF2-40B4-BE49-F238E27FC236}">
                <a16:creationId xmlns:a16="http://schemas.microsoft.com/office/drawing/2014/main" id="{5A489636-B0AC-406A-ABD3-A29A532DCFE1}"/>
              </a:ext>
            </a:extLst>
          </p:cNvPr>
          <p:cNvGraphicFramePr>
            <a:graphicFrameLocks noGrp="1"/>
          </p:cNvGraphicFramePr>
          <p:nvPr>
            <p:ph idx="1"/>
            <p:extLst>
              <p:ext uri="{D42A27DB-BD31-4B8C-83A1-F6EECF244321}">
                <p14:modId xmlns:p14="http://schemas.microsoft.com/office/powerpoint/2010/main" val="338898663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97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DD2F-1BDE-42D5-88DF-C2BA2349EB3E}"/>
              </a:ext>
            </a:extLst>
          </p:cNvPr>
          <p:cNvSpPr>
            <a:spLocks noGrp="1"/>
          </p:cNvSpPr>
          <p:nvPr>
            <p:ph type="title"/>
          </p:nvPr>
        </p:nvSpPr>
        <p:spPr/>
        <p:txBody>
          <a:bodyPr/>
          <a:lstStyle/>
          <a:p>
            <a:r>
              <a:rPr lang="en-US" dirty="0">
                <a:solidFill>
                  <a:srgbClr val="7030A0"/>
                </a:solidFill>
              </a:rPr>
              <a:t>General F&amp;A Split	</a:t>
            </a:r>
          </a:p>
        </p:txBody>
      </p:sp>
      <p:sp>
        <p:nvSpPr>
          <p:cNvPr id="4" name="Content Placeholder 2">
            <a:extLst>
              <a:ext uri="{FF2B5EF4-FFF2-40B4-BE49-F238E27FC236}">
                <a16:creationId xmlns:a16="http://schemas.microsoft.com/office/drawing/2014/main" id="{073002EB-8950-42F9-9675-6E8B6D89E0DD}"/>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dirty="0">
                <a:solidFill>
                  <a:srgbClr val="7030A0"/>
                </a:solidFill>
              </a:rPr>
              <a:t>*Agreements may vary</a:t>
            </a:r>
          </a:p>
        </p:txBody>
      </p:sp>
      <p:sp>
        <p:nvSpPr>
          <p:cNvPr id="5" name="Rectangle 4">
            <a:extLst>
              <a:ext uri="{FF2B5EF4-FFF2-40B4-BE49-F238E27FC236}">
                <a16:creationId xmlns:a16="http://schemas.microsoft.com/office/drawing/2014/main" id="{0F33E2CF-3B34-4C2D-BC40-7243284BE6BE}"/>
              </a:ext>
            </a:extLst>
          </p:cNvPr>
          <p:cNvSpPr/>
          <p:nvPr/>
        </p:nvSpPr>
        <p:spPr>
          <a:xfrm>
            <a:off x="688710" y="2445930"/>
            <a:ext cx="7040880" cy="45308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70%</a:t>
            </a:r>
          </a:p>
        </p:txBody>
      </p:sp>
      <p:sp>
        <p:nvSpPr>
          <p:cNvPr id="6" name="Rectangle 5">
            <a:extLst>
              <a:ext uri="{FF2B5EF4-FFF2-40B4-BE49-F238E27FC236}">
                <a16:creationId xmlns:a16="http://schemas.microsoft.com/office/drawing/2014/main" id="{1080CAF9-A479-4F48-9585-78F119D946F4}"/>
              </a:ext>
            </a:extLst>
          </p:cNvPr>
          <p:cNvSpPr/>
          <p:nvPr/>
        </p:nvSpPr>
        <p:spPr>
          <a:xfrm>
            <a:off x="7729590" y="2450463"/>
            <a:ext cx="100584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10%</a:t>
            </a:r>
          </a:p>
        </p:txBody>
      </p:sp>
      <p:sp>
        <p:nvSpPr>
          <p:cNvPr id="7" name="Rectangle 6">
            <a:extLst>
              <a:ext uri="{FF2B5EF4-FFF2-40B4-BE49-F238E27FC236}">
                <a16:creationId xmlns:a16="http://schemas.microsoft.com/office/drawing/2014/main" id="{F77E74A1-693A-40D8-8217-CAF79EB4C9D6}"/>
              </a:ext>
            </a:extLst>
          </p:cNvPr>
          <p:cNvSpPr/>
          <p:nvPr/>
        </p:nvSpPr>
        <p:spPr>
          <a:xfrm>
            <a:off x="8735430" y="2450463"/>
            <a:ext cx="1005840"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10%</a:t>
            </a:r>
          </a:p>
        </p:txBody>
      </p:sp>
      <p:sp>
        <p:nvSpPr>
          <p:cNvPr id="8" name="Rectangle 7">
            <a:extLst>
              <a:ext uri="{FF2B5EF4-FFF2-40B4-BE49-F238E27FC236}">
                <a16:creationId xmlns:a16="http://schemas.microsoft.com/office/drawing/2014/main" id="{F540F476-7109-4EC0-8705-E0B1242BC358}"/>
              </a:ext>
            </a:extLst>
          </p:cNvPr>
          <p:cNvSpPr/>
          <p:nvPr/>
        </p:nvSpPr>
        <p:spPr>
          <a:xfrm>
            <a:off x="9741270" y="2450463"/>
            <a:ext cx="100584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10%</a:t>
            </a:r>
          </a:p>
        </p:txBody>
      </p:sp>
      <p:sp>
        <p:nvSpPr>
          <p:cNvPr id="9" name="Right Brace 8">
            <a:extLst>
              <a:ext uri="{FF2B5EF4-FFF2-40B4-BE49-F238E27FC236}">
                <a16:creationId xmlns:a16="http://schemas.microsoft.com/office/drawing/2014/main" id="{1E1EDC5E-2C00-4E0C-A5E7-96D2C8D9BE7B}"/>
              </a:ext>
            </a:extLst>
          </p:cNvPr>
          <p:cNvSpPr/>
          <p:nvPr/>
        </p:nvSpPr>
        <p:spPr>
          <a:xfrm rot="5400000">
            <a:off x="9576940" y="2881393"/>
            <a:ext cx="345259" cy="50263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C3B06653-48B9-416E-A43B-20CD71C045D4}"/>
              </a:ext>
            </a:extLst>
          </p:cNvPr>
          <p:cNvSpPr txBox="1"/>
          <p:nvPr/>
        </p:nvSpPr>
        <p:spPr>
          <a:xfrm>
            <a:off x="8954683" y="3327349"/>
            <a:ext cx="1721708" cy="369332"/>
          </a:xfrm>
          <a:prstGeom prst="rect">
            <a:avLst/>
          </a:prstGeom>
          <a:noFill/>
        </p:spPr>
        <p:txBody>
          <a:bodyPr wrap="square" rtlCol="0">
            <a:spAutoFit/>
          </a:bodyPr>
          <a:lstStyle/>
          <a:p>
            <a:pPr algn="ctr"/>
            <a:r>
              <a:rPr lang="en-US" dirty="0">
                <a:solidFill>
                  <a:srgbClr val="7030A0"/>
                </a:solidFill>
              </a:rPr>
              <a:t>12xxxx Fund</a:t>
            </a:r>
          </a:p>
        </p:txBody>
      </p:sp>
      <p:sp>
        <p:nvSpPr>
          <p:cNvPr id="11" name="TextBox 10">
            <a:extLst>
              <a:ext uri="{FF2B5EF4-FFF2-40B4-BE49-F238E27FC236}">
                <a16:creationId xmlns:a16="http://schemas.microsoft.com/office/drawing/2014/main" id="{94ACF830-C045-48F3-A09E-AD57BD0C91D4}"/>
              </a:ext>
            </a:extLst>
          </p:cNvPr>
          <p:cNvSpPr txBox="1"/>
          <p:nvPr/>
        </p:nvSpPr>
        <p:spPr>
          <a:xfrm>
            <a:off x="1258055" y="2145859"/>
            <a:ext cx="9857272" cy="369332"/>
          </a:xfrm>
          <a:prstGeom prst="rect">
            <a:avLst/>
          </a:prstGeom>
          <a:noFill/>
        </p:spPr>
        <p:txBody>
          <a:bodyPr wrap="square" rtlCol="0">
            <a:spAutoFit/>
          </a:bodyPr>
          <a:lstStyle/>
          <a:p>
            <a:r>
              <a:rPr lang="en-US" dirty="0">
                <a:solidFill>
                  <a:srgbClr val="7030A0"/>
                </a:solidFill>
              </a:rPr>
              <a:t>                                           REDE                                                    College      Dept.        PI</a:t>
            </a:r>
          </a:p>
        </p:txBody>
      </p:sp>
    </p:spTree>
    <p:extLst>
      <p:ext uri="{BB962C8B-B14F-4D97-AF65-F5344CB8AC3E}">
        <p14:creationId xmlns:p14="http://schemas.microsoft.com/office/powerpoint/2010/main" val="24733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C5443-E651-46F0-B646-036197AFFCC1}"/>
              </a:ext>
            </a:extLst>
          </p:cNvPr>
          <p:cNvSpPr>
            <a:spLocks noGrp="1"/>
          </p:cNvSpPr>
          <p:nvPr>
            <p:ph type="title"/>
          </p:nvPr>
        </p:nvSpPr>
        <p:spPr>
          <a:xfrm>
            <a:off x="964788" y="804333"/>
            <a:ext cx="3391900" cy="5249334"/>
          </a:xfrm>
          <a:prstGeom prst="rect">
            <a:avLst/>
          </a:prstGeom>
        </p:spPr>
        <p:txBody>
          <a:bodyPr>
            <a:normAutofit/>
          </a:bodyPr>
          <a:lstStyle/>
          <a:p>
            <a:pPr algn="r"/>
            <a:r>
              <a:rPr lang="en-US">
                <a:solidFill>
                  <a:srgbClr val="FFFFFF"/>
                </a:solidFill>
              </a:rPr>
              <a:t>Automated F&amp;A Tracking Reports</a:t>
            </a:r>
          </a:p>
        </p:txBody>
      </p:sp>
      <p:sp>
        <p:nvSpPr>
          <p:cNvPr id="3" name="Content Placeholder 2">
            <a:extLst>
              <a:ext uri="{FF2B5EF4-FFF2-40B4-BE49-F238E27FC236}">
                <a16:creationId xmlns:a16="http://schemas.microsoft.com/office/drawing/2014/main" id="{916D84DF-C906-495D-A216-D451FF7215D6}"/>
              </a:ext>
            </a:extLst>
          </p:cNvPr>
          <p:cNvSpPr>
            <a:spLocks noGrp="1"/>
          </p:cNvSpPr>
          <p:nvPr>
            <p:ph idx="1"/>
          </p:nvPr>
        </p:nvSpPr>
        <p:spPr>
          <a:xfrm>
            <a:off x="4951048" y="804333"/>
            <a:ext cx="6306003" cy="5249334"/>
          </a:xfrm>
        </p:spPr>
        <p:txBody>
          <a:bodyPr anchor="ctr">
            <a:normAutofit/>
          </a:bodyPr>
          <a:lstStyle/>
          <a:p>
            <a:r>
              <a:rPr lang="en-US" dirty="0"/>
              <a:t>The Office of Research Administration and the Institutional Trust Funds office are excited to roll out the use of activity codes in banner on F&amp;A (overhead) funds to allow for the tracking of revenues and expenditures by PI’s and departments.</a:t>
            </a:r>
          </a:p>
          <a:p>
            <a:r>
              <a:rPr lang="en-US" dirty="0"/>
              <a:t>Automate and Standardize F&amp;A accounting.</a:t>
            </a:r>
          </a:p>
          <a:p>
            <a:r>
              <a:rPr lang="en-US" dirty="0"/>
              <a:t>Reports of F&amp;A revenue, expenditures, and balances per department and PI.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9900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B51E80-52AB-4ABF-833D-4BFAFA1A3259}"/>
              </a:ext>
            </a:extLst>
          </p:cNvPr>
          <p:cNvPicPr>
            <a:picLocks noGrp="1" noChangeAspect="1"/>
          </p:cNvPicPr>
          <p:nvPr>
            <p:ph sz="half" idx="1"/>
          </p:nvPr>
        </p:nvPicPr>
        <p:blipFill>
          <a:blip r:embed="rId2"/>
          <a:stretch>
            <a:fillRect/>
          </a:stretch>
        </p:blipFill>
        <p:spPr>
          <a:xfrm>
            <a:off x="65467" y="0"/>
            <a:ext cx="7234827" cy="4302742"/>
          </a:xfrm>
          <a:prstGeom prst="rect">
            <a:avLst/>
          </a:prstGeom>
        </p:spPr>
      </p:pic>
      <p:sp>
        <p:nvSpPr>
          <p:cNvPr id="4" name="Content Placeholder 3">
            <a:extLst>
              <a:ext uri="{FF2B5EF4-FFF2-40B4-BE49-F238E27FC236}">
                <a16:creationId xmlns:a16="http://schemas.microsoft.com/office/drawing/2014/main" id="{B706F220-FAE5-4B4F-BCA8-1DE1AF275CBB}"/>
              </a:ext>
            </a:extLst>
          </p:cNvPr>
          <p:cNvSpPr>
            <a:spLocks noGrp="1"/>
          </p:cNvSpPr>
          <p:nvPr>
            <p:ph sz="half" idx="2"/>
          </p:nvPr>
        </p:nvSpPr>
        <p:spPr>
          <a:xfrm>
            <a:off x="7300294" y="363894"/>
            <a:ext cx="4737907" cy="4921170"/>
          </a:xfrm>
        </p:spPr>
        <p:txBody>
          <a:bodyPr>
            <a:normAutofit fontScale="85000" lnSpcReduction="20000"/>
          </a:bodyPr>
          <a:lstStyle/>
          <a:p>
            <a:r>
              <a:rPr lang="en-US" dirty="0"/>
              <a:t>All PI’s will need to have an activity code set-up by ITF with F&amp;A Attributes. </a:t>
            </a:r>
          </a:p>
          <a:p>
            <a:r>
              <a:rPr lang="en-US" dirty="0"/>
              <a:t>To request a new activity code. This form will be available on our website. </a:t>
            </a:r>
          </a:p>
          <a:p>
            <a:r>
              <a:rPr lang="en-US" dirty="0"/>
              <a:t>The activity code will be the first 3 of First Name and First 3 of Last Name. If duplicate activity code exists, First 3 of First Name, First 2 of Last Name and a number (</a:t>
            </a:r>
            <a:r>
              <a:rPr lang="en-US" dirty="0">
                <a:latin typeface="Arial Nova" panose="020B0604020202020204" pitchFamily="34" charset="0"/>
              </a:rPr>
              <a:t>ANTBE1</a:t>
            </a:r>
            <a:r>
              <a:rPr lang="en-US" dirty="0"/>
              <a:t>).</a:t>
            </a:r>
          </a:p>
          <a:p>
            <a:r>
              <a:rPr lang="en-US" dirty="0"/>
              <a:t>The department activity code is the same as your ORGN. </a:t>
            </a:r>
          </a:p>
          <a:p>
            <a:r>
              <a:rPr lang="en-US" dirty="0"/>
              <a:t>Please use the PIs name as it is in Banner. For example, if you name is Thomas Smith, but they go by Tom. The activity should be THOSMI not TOMSMI</a:t>
            </a:r>
          </a:p>
          <a:p>
            <a:r>
              <a:rPr lang="en-US" dirty="0"/>
              <a:t>If your fund has no active PIs, a departmental activity code is still needed.  You will just complete the top portion of this form.</a:t>
            </a:r>
          </a:p>
          <a:p>
            <a:r>
              <a:rPr lang="en-US" dirty="0"/>
              <a:t>Return all forms to </a:t>
            </a:r>
            <a:r>
              <a:rPr lang="en-US" dirty="0">
                <a:hlinkClick r:id="rId3"/>
              </a:rPr>
              <a:t>ITF-SpecialFunds@ecu.edu</a:t>
            </a:r>
            <a:r>
              <a:rPr lang="en-US" dirty="0"/>
              <a:t> </a:t>
            </a:r>
          </a:p>
          <a:p>
            <a:endParaRPr lang="en-US" dirty="0"/>
          </a:p>
        </p:txBody>
      </p:sp>
      <p:pic>
        <p:nvPicPr>
          <p:cNvPr id="6" name="Picture 5">
            <a:extLst>
              <a:ext uri="{FF2B5EF4-FFF2-40B4-BE49-F238E27FC236}">
                <a16:creationId xmlns:a16="http://schemas.microsoft.com/office/drawing/2014/main" id="{33169958-10B6-43CC-9829-1ACAB7CE121A}"/>
              </a:ext>
            </a:extLst>
          </p:cNvPr>
          <p:cNvPicPr>
            <a:picLocks noChangeAspect="1"/>
          </p:cNvPicPr>
          <p:nvPr/>
        </p:nvPicPr>
        <p:blipFill>
          <a:blip r:embed="rId4"/>
          <a:stretch>
            <a:fillRect/>
          </a:stretch>
        </p:blipFill>
        <p:spPr>
          <a:xfrm>
            <a:off x="0" y="5404568"/>
            <a:ext cx="12192000" cy="1216482"/>
          </a:xfrm>
          <a:prstGeom prst="rect">
            <a:avLst/>
          </a:prstGeom>
        </p:spPr>
      </p:pic>
    </p:spTree>
    <p:extLst>
      <p:ext uri="{BB962C8B-B14F-4D97-AF65-F5344CB8AC3E}">
        <p14:creationId xmlns:p14="http://schemas.microsoft.com/office/powerpoint/2010/main" val="234390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5C60CF-EF82-4AC0-B64A-E2E6210142FB}"/>
              </a:ext>
            </a:extLst>
          </p:cNvPr>
          <p:cNvSpPr>
            <a:spLocks noGrp="1"/>
          </p:cNvSpPr>
          <p:nvPr>
            <p:ph type="title"/>
          </p:nvPr>
        </p:nvSpPr>
        <p:spPr>
          <a:xfrm>
            <a:off x="964788" y="804333"/>
            <a:ext cx="3391900" cy="5249334"/>
          </a:xfrm>
        </p:spPr>
        <p:txBody>
          <a:bodyPr>
            <a:normAutofit/>
          </a:bodyPr>
          <a:lstStyle/>
          <a:p>
            <a:pPr algn="r"/>
            <a:r>
              <a:rPr lang="en-US"/>
              <a:t>Additional Note on PI Activity Codes	</a:t>
            </a:r>
          </a:p>
        </p:txBody>
      </p:sp>
      <p:cxnSp>
        <p:nvCxnSpPr>
          <p:cNvPr id="13"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CE2E45-9CBB-41DD-B158-89F40E29162C}"/>
              </a:ext>
            </a:extLst>
          </p:cNvPr>
          <p:cNvSpPr>
            <a:spLocks noGrp="1"/>
          </p:cNvSpPr>
          <p:nvPr>
            <p:ph idx="1"/>
          </p:nvPr>
        </p:nvSpPr>
        <p:spPr>
          <a:xfrm>
            <a:off x="4999330" y="804333"/>
            <a:ext cx="6257721" cy="5249334"/>
          </a:xfrm>
        </p:spPr>
        <p:txBody>
          <a:bodyPr anchor="ctr">
            <a:normAutofit/>
          </a:bodyPr>
          <a:lstStyle/>
          <a:p>
            <a:r>
              <a:rPr lang="en-US"/>
              <a:t>Some PIs will have a two letter First name or Last, there activity will only be 5 characters instead of 6</a:t>
            </a:r>
          </a:p>
          <a:p>
            <a:pPr lvl="1"/>
            <a:r>
              <a:rPr lang="en-US"/>
              <a:t>Al Rocker </a:t>
            </a:r>
            <a:r>
              <a:rPr lang="en-US">
                <a:sym typeface="Wingdings" panose="05000000000000000000" pitchFamily="2" charset="2"/>
              </a:rPr>
              <a:t> ALROC</a:t>
            </a:r>
          </a:p>
          <a:p>
            <a:pPr lvl="1"/>
            <a:r>
              <a:rPr lang="en-US"/>
              <a:t>Jet Li </a:t>
            </a:r>
            <a:r>
              <a:rPr lang="en-US">
                <a:sym typeface="Wingdings" panose="05000000000000000000" pitchFamily="2" charset="2"/>
              </a:rPr>
              <a:t> JETLI</a:t>
            </a:r>
          </a:p>
          <a:p>
            <a:pPr lvl="1"/>
            <a:endParaRPr lang="en-US">
              <a:sym typeface="Wingdings" panose="05000000000000000000" pitchFamily="2" charset="2"/>
            </a:endParaRPr>
          </a:p>
          <a:p>
            <a:pPr lvl="1"/>
            <a:endParaRPr lang="en-US">
              <a:sym typeface="Wingdings" panose="05000000000000000000" pitchFamily="2" charset="2"/>
            </a:endParaRPr>
          </a:p>
          <a:p>
            <a:pPr marL="128016" lvl="1" indent="0">
              <a:buNone/>
            </a:pPr>
            <a:r>
              <a:rPr lang="en-US">
                <a:sym typeface="Wingdings" panose="05000000000000000000" pitchFamily="2" charset="2"/>
              </a:rPr>
              <a:t>Some Pis will have a hyphenated name, a name with an apostrophe, or a space in their name. </a:t>
            </a:r>
          </a:p>
          <a:p>
            <a:pPr lvl="1"/>
            <a:r>
              <a:rPr lang="en-US">
                <a:sym typeface="Wingdings" panose="05000000000000000000" pitchFamily="2" charset="2"/>
              </a:rPr>
              <a:t>Sandra Day O'Connor  SANO’C</a:t>
            </a:r>
          </a:p>
          <a:p>
            <a:pPr lvl="1"/>
            <a:r>
              <a:rPr lang="en-US">
                <a:sym typeface="Wingdings" panose="05000000000000000000" pitchFamily="2" charset="2"/>
              </a:rPr>
              <a:t>Ban Ki-Moon  BANKI-</a:t>
            </a:r>
          </a:p>
          <a:p>
            <a:pPr lvl="1"/>
            <a:endParaRPr lang="en-US" dirty="0">
              <a:sym typeface="Wingdings" panose="05000000000000000000" pitchFamily="2" charset="2"/>
            </a:endParaRPr>
          </a:p>
        </p:txBody>
      </p:sp>
    </p:spTree>
    <p:extLst>
      <p:ext uri="{BB962C8B-B14F-4D97-AF65-F5344CB8AC3E}">
        <p14:creationId xmlns:p14="http://schemas.microsoft.com/office/powerpoint/2010/main" val="3388827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CFB9ED-C986-44B2-B16B-E01A5A069843}"/>
              </a:ext>
            </a:extLst>
          </p:cNvPr>
          <p:cNvPicPr>
            <a:picLocks noChangeAspect="1"/>
          </p:cNvPicPr>
          <p:nvPr/>
        </p:nvPicPr>
        <p:blipFill>
          <a:blip r:embed="rId2"/>
          <a:stretch>
            <a:fillRect/>
          </a:stretch>
        </p:blipFill>
        <p:spPr>
          <a:xfrm>
            <a:off x="391156" y="1396446"/>
            <a:ext cx="10282437" cy="3829895"/>
          </a:xfrm>
          <a:prstGeom prst="rect">
            <a:avLst/>
          </a:prstGeom>
        </p:spPr>
      </p:pic>
      <p:sp>
        <p:nvSpPr>
          <p:cNvPr id="3" name="Oval 2">
            <a:extLst>
              <a:ext uri="{FF2B5EF4-FFF2-40B4-BE49-F238E27FC236}">
                <a16:creationId xmlns:a16="http://schemas.microsoft.com/office/drawing/2014/main" id="{3F452A32-3007-4FC2-8EEA-EF6E2CF52138}"/>
              </a:ext>
            </a:extLst>
          </p:cNvPr>
          <p:cNvSpPr/>
          <p:nvPr/>
        </p:nvSpPr>
        <p:spPr>
          <a:xfrm>
            <a:off x="3192123" y="4152122"/>
            <a:ext cx="419878" cy="3913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1FDA1F58-54B5-4E59-BCE9-DD74406C8E3B}"/>
              </a:ext>
            </a:extLst>
          </p:cNvPr>
          <p:cNvCxnSpPr>
            <a:cxnSpLocks/>
          </p:cNvCxnSpPr>
          <p:nvPr/>
        </p:nvCxnSpPr>
        <p:spPr>
          <a:xfrm flipV="1">
            <a:off x="2397967" y="4387563"/>
            <a:ext cx="959582" cy="1491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AF189C2-1525-45DB-BE90-2FFB085513EE}"/>
              </a:ext>
            </a:extLst>
          </p:cNvPr>
          <p:cNvSpPr txBox="1"/>
          <p:nvPr/>
        </p:nvSpPr>
        <p:spPr>
          <a:xfrm>
            <a:off x="653143" y="5528587"/>
            <a:ext cx="1996580" cy="1200329"/>
          </a:xfrm>
          <a:prstGeom prst="rect">
            <a:avLst/>
          </a:prstGeom>
          <a:noFill/>
        </p:spPr>
        <p:txBody>
          <a:bodyPr wrap="square" rtlCol="0">
            <a:spAutoFit/>
          </a:bodyPr>
          <a:lstStyle/>
          <a:p>
            <a:r>
              <a:rPr lang="en-US" dirty="0"/>
              <a:t>Click this button to add the report to your Favorites in </a:t>
            </a:r>
            <a:r>
              <a:rPr lang="en-US" dirty="0" err="1"/>
              <a:t>ecuBIC</a:t>
            </a:r>
            <a:r>
              <a:rPr lang="en-US" dirty="0"/>
              <a:t>. </a:t>
            </a:r>
          </a:p>
        </p:txBody>
      </p:sp>
      <p:pic>
        <p:nvPicPr>
          <p:cNvPr id="7" name="Picture 6">
            <a:extLst>
              <a:ext uri="{FF2B5EF4-FFF2-40B4-BE49-F238E27FC236}">
                <a16:creationId xmlns:a16="http://schemas.microsoft.com/office/drawing/2014/main" id="{26C3928E-C290-458E-8D62-B8B218AA43E0}"/>
              </a:ext>
            </a:extLst>
          </p:cNvPr>
          <p:cNvPicPr>
            <a:picLocks noChangeAspect="1"/>
          </p:cNvPicPr>
          <p:nvPr/>
        </p:nvPicPr>
        <p:blipFill>
          <a:blip r:embed="rId3"/>
          <a:stretch>
            <a:fillRect/>
          </a:stretch>
        </p:blipFill>
        <p:spPr>
          <a:xfrm>
            <a:off x="5168417" y="5823273"/>
            <a:ext cx="6561905" cy="876190"/>
          </a:xfrm>
          <a:prstGeom prst="rect">
            <a:avLst/>
          </a:prstGeom>
        </p:spPr>
      </p:pic>
      <p:sp>
        <p:nvSpPr>
          <p:cNvPr id="4" name="TextBox 3">
            <a:extLst>
              <a:ext uri="{FF2B5EF4-FFF2-40B4-BE49-F238E27FC236}">
                <a16:creationId xmlns:a16="http://schemas.microsoft.com/office/drawing/2014/main" id="{6EAEA363-3B5D-454F-9081-31BB1C8ED9FF}"/>
              </a:ext>
            </a:extLst>
          </p:cNvPr>
          <p:cNvSpPr txBox="1"/>
          <p:nvPr/>
        </p:nvSpPr>
        <p:spPr>
          <a:xfrm>
            <a:off x="653143" y="447869"/>
            <a:ext cx="11461086" cy="646331"/>
          </a:xfrm>
          <a:prstGeom prst="rect">
            <a:avLst/>
          </a:prstGeom>
          <a:noFill/>
        </p:spPr>
        <p:txBody>
          <a:bodyPr wrap="none" rtlCol="0">
            <a:spAutoFit/>
          </a:bodyPr>
          <a:lstStyle/>
          <a:p>
            <a:r>
              <a:rPr lang="en-US" dirty="0"/>
              <a:t>To access the reports navigate to ecuBIC.ecu.edu. Click on finance and Institutional Trust Funds. There are three reports that </a:t>
            </a:r>
          </a:p>
          <a:p>
            <a:r>
              <a:rPr lang="en-US" dirty="0"/>
              <a:t>relate to F&amp;A. Please add these to you </a:t>
            </a:r>
            <a:r>
              <a:rPr lang="en-US" dirty="0" err="1"/>
              <a:t>ecuBIC</a:t>
            </a:r>
            <a:r>
              <a:rPr lang="en-US" dirty="0"/>
              <a:t> favorites for easy access. </a:t>
            </a:r>
          </a:p>
        </p:txBody>
      </p:sp>
      <p:sp>
        <p:nvSpPr>
          <p:cNvPr id="9" name="TextBox 8">
            <a:extLst>
              <a:ext uri="{FF2B5EF4-FFF2-40B4-BE49-F238E27FC236}">
                <a16:creationId xmlns:a16="http://schemas.microsoft.com/office/drawing/2014/main" id="{792CD5A7-2A72-45F2-B5B1-CA15B0E3F060}"/>
              </a:ext>
            </a:extLst>
          </p:cNvPr>
          <p:cNvSpPr txBox="1"/>
          <p:nvPr/>
        </p:nvSpPr>
        <p:spPr>
          <a:xfrm>
            <a:off x="5135660" y="5528587"/>
            <a:ext cx="4422173" cy="369332"/>
          </a:xfrm>
          <a:prstGeom prst="rect">
            <a:avLst/>
          </a:prstGeom>
          <a:noFill/>
        </p:spPr>
        <p:txBody>
          <a:bodyPr wrap="none" rtlCol="0">
            <a:spAutoFit/>
          </a:bodyPr>
          <a:lstStyle/>
          <a:p>
            <a:r>
              <a:rPr lang="en-US" dirty="0"/>
              <a:t>You favorited </a:t>
            </a:r>
            <a:r>
              <a:rPr lang="en-US" dirty="0" err="1"/>
              <a:t>ecuBIC</a:t>
            </a:r>
            <a:r>
              <a:rPr lang="en-US" dirty="0"/>
              <a:t> reports are located here</a:t>
            </a:r>
          </a:p>
        </p:txBody>
      </p:sp>
    </p:spTree>
    <p:extLst>
      <p:ext uri="{BB962C8B-B14F-4D97-AF65-F5344CB8AC3E}">
        <p14:creationId xmlns:p14="http://schemas.microsoft.com/office/powerpoint/2010/main" val="169803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5A93E-6E50-46B0-9540-BCEBBE839F54}"/>
              </a:ext>
            </a:extLst>
          </p:cNvPr>
          <p:cNvSpPr>
            <a:spLocks noGrp="1"/>
          </p:cNvSpPr>
          <p:nvPr>
            <p:ph type="title"/>
          </p:nvPr>
        </p:nvSpPr>
        <p:spPr/>
        <p:txBody>
          <a:bodyPr/>
          <a:lstStyle/>
          <a:p>
            <a:r>
              <a:rPr lang="en-US" dirty="0"/>
              <a:t>F_A Activity Code Lookup </a:t>
            </a:r>
          </a:p>
        </p:txBody>
      </p:sp>
      <p:pic>
        <p:nvPicPr>
          <p:cNvPr id="4" name="Content Placeholder 3">
            <a:extLst>
              <a:ext uri="{FF2B5EF4-FFF2-40B4-BE49-F238E27FC236}">
                <a16:creationId xmlns:a16="http://schemas.microsoft.com/office/drawing/2014/main" id="{621A854C-E6AB-44D0-81B1-048D05F785F0}"/>
              </a:ext>
            </a:extLst>
          </p:cNvPr>
          <p:cNvPicPr>
            <a:picLocks noGrp="1" noChangeAspect="1"/>
          </p:cNvPicPr>
          <p:nvPr>
            <p:ph idx="1"/>
          </p:nvPr>
        </p:nvPicPr>
        <p:blipFill>
          <a:blip r:embed="rId2"/>
          <a:stretch>
            <a:fillRect/>
          </a:stretch>
        </p:blipFill>
        <p:spPr>
          <a:xfrm>
            <a:off x="781341" y="1796330"/>
            <a:ext cx="11151577" cy="1499615"/>
          </a:xfrm>
          <a:prstGeom prst="rect">
            <a:avLst/>
          </a:prstGeom>
        </p:spPr>
      </p:pic>
      <p:sp>
        <p:nvSpPr>
          <p:cNvPr id="5" name="TextBox 4">
            <a:extLst>
              <a:ext uri="{FF2B5EF4-FFF2-40B4-BE49-F238E27FC236}">
                <a16:creationId xmlns:a16="http://schemas.microsoft.com/office/drawing/2014/main" id="{0119FB73-3083-4182-ACDE-76BE1EF6AC9E}"/>
              </a:ext>
            </a:extLst>
          </p:cNvPr>
          <p:cNvSpPr txBox="1"/>
          <p:nvPr/>
        </p:nvSpPr>
        <p:spPr>
          <a:xfrm>
            <a:off x="1024128" y="3657600"/>
            <a:ext cx="1004197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This report is used to search for a PI activity code. You can search by Banner ID, Last Name, Department Name, Activity Code, or ORGN. </a:t>
            </a:r>
          </a:p>
          <a:p>
            <a:pPr marL="742950" lvl="1" indent="-285750">
              <a:buFont typeface="Arial" panose="020B0604020202020204" pitchFamily="34" charset="0"/>
              <a:buChar char="•"/>
            </a:pPr>
            <a:r>
              <a:rPr lang="en-US" dirty="0"/>
              <a:t>Please read the </a:t>
            </a:r>
            <a:r>
              <a:rPr lang="en-US" dirty="0" err="1"/>
              <a:t>insturctons</a:t>
            </a:r>
            <a:r>
              <a:rPr lang="en-US" dirty="0"/>
              <a:t> to have a successful search. Last name needs to be followed by a %. Typing in “Smith%” will return all of the PIs with the last name Smith. </a:t>
            </a:r>
          </a:p>
          <a:p>
            <a:pPr marL="742950" lvl="1" indent="-285750">
              <a:buFont typeface="Arial" panose="020B0604020202020204" pitchFamily="34" charset="0"/>
              <a:buChar char="•"/>
            </a:pPr>
            <a:r>
              <a:rPr lang="en-US" dirty="0"/>
              <a:t>Department Name also needs to have wild cards. For Chemistry, use “%Chemistry%”, for Academic Affairs use, “%AA%” Department will return the associated department activity code. </a:t>
            </a:r>
          </a:p>
          <a:p>
            <a:pPr marL="742950" lvl="1" indent="-285750">
              <a:buFont typeface="Arial" panose="020B0604020202020204" pitchFamily="34" charset="0"/>
              <a:buChar char="•"/>
            </a:pPr>
            <a:r>
              <a:rPr lang="en-US" dirty="0"/>
              <a:t>Note: When using the ORGN search, a PI may have an activity code, but may not show up under you ORGN; regardless of their home ORGN this is okay as long as they have an activity code. </a:t>
            </a:r>
          </a:p>
        </p:txBody>
      </p:sp>
    </p:spTree>
    <p:extLst>
      <p:ext uri="{BB962C8B-B14F-4D97-AF65-F5344CB8AC3E}">
        <p14:creationId xmlns:p14="http://schemas.microsoft.com/office/powerpoint/2010/main" val="37973535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142</TotalTime>
  <Words>1111</Words>
  <Application>Microsoft Office PowerPoint</Application>
  <PresentationFormat>Widescreen</PresentationFormat>
  <Paragraphs>96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Nova</vt:lpstr>
      <vt:lpstr>Tw Cen MT</vt:lpstr>
      <vt:lpstr>Tw Cen MT Condensed</vt:lpstr>
      <vt:lpstr>Wingdings 3</vt:lpstr>
      <vt:lpstr>Integral</vt:lpstr>
      <vt:lpstr>Managing Your F&amp;A Funds  </vt:lpstr>
      <vt:lpstr>What is F&amp;A?</vt:lpstr>
      <vt:lpstr>F&amp;A Funds</vt:lpstr>
      <vt:lpstr>General F&amp;A Split </vt:lpstr>
      <vt:lpstr>Automated F&amp;A Tracking Reports</vt:lpstr>
      <vt:lpstr>PowerPoint Presentation</vt:lpstr>
      <vt:lpstr>Additional Note on PI Activity Codes </vt:lpstr>
      <vt:lpstr>PowerPoint Presentation</vt:lpstr>
      <vt:lpstr>F_A Activity Code Lookup </vt:lpstr>
      <vt:lpstr>PowerPoint Presentation</vt:lpstr>
      <vt:lpstr>PowerPoint Presentation</vt:lpstr>
      <vt:lpstr> The next report is  FA Balances by Department and Acct Pool Summary </vt:lpstr>
      <vt:lpstr>PowerPoint Presentation</vt:lpstr>
      <vt:lpstr>PowerPoint Presentation</vt:lpstr>
      <vt:lpstr>PowerPoint Presentation</vt:lpstr>
      <vt:lpstr>PowerPoint Presentation</vt:lpstr>
      <vt:lpstr>PowerPoint Presentation</vt:lpstr>
      <vt:lpstr>PowerPoint Presentation</vt:lpstr>
      <vt:lpstr> The next report is  </vt:lpstr>
      <vt:lpstr>PowerPoint Presentation</vt:lpstr>
      <vt:lpstr>College Level F&amp;A FUNDS</vt:lpstr>
      <vt:lpstr>PowerPoint Presentation</vt:lpstr>
      <vt:lpstr>Contact Us if you have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Your F&amp;A Funds</dc:title>
  <dc:creator>Bechtel, Anthony Terrance</dc:creator>
  <cp:lastModifiedBy>Davis, Teresa A</cp:lastModifiedBy>
  <cp:revision>14</cp:revision>
  <cp:lastPrinted>2019-11-12T22:29:23Z</cp:lastPrinted>
  <dcterms:created xsi:type="dcterms:W3CDTF">2019-11-11T13:31:35Z</dcterms:created>
  <dcterms:modified xsi:type="dcterms:W3CDTF">2019-11-20T20:45:40Z</dcterms:modified>
</cp:coreProperties>
</file>