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41"/>
  </p:notesMasterIdLst>
  <p:sldIdLst>
    <p:sldId id="256" r:id="rId2"/>
    <p:sldId id="287" r:id="rId3"/>
    <p:sldId id="278" r:id="rId4"/>
    <p:sldId id="281" r:id="rId5"/>
    <p:sldId id="303" r:id="rId6"/>
    <p:sldId id="257" r:id="rId7"/>
    <p:sldId id="258" r:id="rId8"/>
    <p:sldId id="312" r:id="rId9"/>
    <p:sldId id="311" r:id="rId10"/>
    <p:sldId id="304" r:id="rId11"/>
    <p:sldId id="307" r:id="rId12"/>
    <p:sldId id="259" r:id="rId13"/>
    <p:sldId id="298" r:id="rId14"/>
    <p:sldId id="263" r:id="rId15"/>
    <p:sldId id="314" r:id="rId16"/>
    <p:sldId id="264" r:id="rId17"/>
    <p:sldId id="265" r:id="rId18"/>
    <p:sldId id="266" r:id="rId19"/>
    <p:sldId id="299" r:id="rId20"/>
    <p:sldId id="267" r:id="rId21"/>
    <p:sldId id="268" r:id="rId22"/>
    <p:sldId id="289" r:id="rId23"/>
    <p:sldId id="279" r:id="rId24"/>
    <p:sldId id="300" r:id="rId25"/>
    <p:sldId id="269" r:id="rId26"/>
    <p:sldId id="291" r:id="rId27"/>
    <p:sldId id="290" r:id="rId28"/>
    <p:sldId id="270" r:id="rId29"/>
    <p:sldId id="313" r:id="rId30"/>
    <p:sldId id="309" r:id="rId31"/>
    <p:sldId id="310" r:id="rId32"/>
    <p:sldId id="274" r:id="rId33"/>
    <p:sldId id="283" r:id="rId34"/>
    <p:sldId id="301" r:id="rId35"/>
    <p:sldId id="275" r:id="rId36"/>
    <p:sldId id="292" r:id="rId37"/>
    <p:sldId id="280" r:id="rId38"/>
    <p:sldId id="286" r:id="rId39"/>
    <p:sldId id="293"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ED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3891" autoAdjust="0"/>
  </p:normalViewPr>
  <p:slideViewPr>
    <p:cSldViewPr snapToGrid="0">
      <p:cViewPr varScale="1">
        <p:scale>
          <a:sx n="107" d="100"/>
          <a:sy n="107" d="100"/>
        </p:scale>
        <p:origin x="9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D37037-622C-4D28-BDFC-5C2327FB3D45}" type="datetimeFigureOut">
              <a:rPr lang="en-US" smtClean="0"/>
              <a:t>11/19/2019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63BA5A-C6D4-4B4F-96F5-6BF449AD558E}" type="slidenum">
              <a:rPr lang="en-US" smtClean="0"/>
              <a:t>‹#›</a:t>
            </a:fld>
            <a:endParaRPr lang="en-US"/>
          </a:p>
        </p:txBody>
      </p:sp>
    </p:spTree>
    <p:extLst>
      <p:ext uri="{BB962C8B-B14F-4D97-AF65-F5344CB8AC3E}">
        <p14:creationId xmlns:p14="http://schemas.microsoft.com/office/powerpoint/2010/main" val="2786854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Informational***Allows departments to stay with in federal compliance. Give</a:t>
            </a:r>
            <a:r>
              <a:rPr lang="en-US" baseline="0" dirty="0"/>
              <a:t> the responsibility to the Supplier.</a:t>
            </a:r>
            <a:endParaRPr lang="en-US" dirty="0"/>
          </a:p>
        </p:txBody>
      </p:sp>
      <p:sp>
        <p:nvSpPr>
          <p:cNvPr id="4" name="Slide Number Placeholder 3"/>
          <p:cNvSpPr>
            <a:spLocks noGrp="1"/>
          </p:cNvSpPr>
          <p:nvPr>
            <p:ph type="sldNum" sz="quarter" idx="10"/>
          </p:nvPr>
        </p:nvSpPr>
        <p:spPr/>
        <p:txBody>
          <a:bodyPr/>
          <a:lstStyle/>
          <a:p>
            <a:fld id="{0C63BA5A-C6D4-4B4F-96F5-6BF449AD558E}" type="slidenum">
              <a:rPr lang="en-US" smtClean="0"/>
              <a:t>3</a:t>
            </a:fld>
            <a:endParaRPr lang="en-US"/>
          </a:p>
        </p:txBody>
      </p:sp>
    </p:spTree>
    <p:extLst>
      <p:ext uri="{BB962C8B-B14F-4D97-AF65-F5344CB8AC3E}">
        <p14:creationId xmlns:p14="http://schemas.microsoft.com/office/powerpoint/2010/main" val="393437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endParaRPr lang="en-US" baseline="0" dirty="0"/>
          </a:p>
        </p:txBody>
      </p:sp>
      <p:sp>
        <p:nvSpPr>
          <p:cNvPr id="4" name="Slide Number Placeholder 3"/>
          <p:cNvSpPr>
            <a:spLocks noGrp="1"/>
          </p:cNvSpPr>
          <p:nvPr>
            <p:ph type="sldNum" sz="quarter" idx="10"/>
          </p:nvPr>
        </p:nvSpPr>
        <p:spPr/>
        <p:txBody>
          <a:bodyPr/>
          <a:lstStyle/>
          <a:p>
            <a:fld id="{0C63BA5A-C6D4-4B4F-96F5-6BF449AD558E}" type="slidenum">
              <a:rPr lang="en-US" smtClean="0"/>
              <a:t>17</a:t>
            </a:fld>
            <a:endParaRPr lang="en-US"/>
          </a:p>
        </p:txBody>
      </p:sp>
    </p:spTree>
    <p:extLst>
      <p:ext uri="{BB962C8B-B14F-4D97-AF65-F5344CB8AC3E}">
        <p14:creationId xmlns:p14="http://schemas.microsoft.com/office/powerpoint/2010/main" val="244683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Informational***Supplier</a:t>
            </a:r>
            <a:r>
              <a:rPr lang="en-US" baseline="0" dirty="0"/>
              <a:t> Name* and Email Address* are required to move forward. All others are optional.</a:t>
            </a:r>
            <a:endParaRPr lang="en-US" dirty="0"/>
          </a:p>
        </p:txBody>
      </p:sp>
      <p:sp>
        <p:nvSpPr>
          <p:cNvPr id="4" name="Slide Number Placeholder 3"/>
          <p:cNvSpPr>
            <a:spLocks noGrp="1"/>
          </p:cNvSpPr>
          <p:nvPr>
            <p:ph type="sldNum" sz="quarter" idx="10"/>
          </p:nvPr>
        </p:nvSpPr>
        <p:spPr/>
        <p:txBody>
          <a:bodyPr/>
          <a:lstStyle/>
          <a:p>
            <a:fld id="{0C63BA5A-C6D4-4B4F-96F5-6BF449AD558E}" type="slidenum">
              <a:rPr lang="en-US" smtClean="0"/>
              <a:t>18</a:t>
            </a:fld>
            <a:endParaRPr lang="en-US"/>
          </a:p>
        </p:txBody>
      </p:sp>
    </p:spTree>
    <p:extLst>
      <p:ext uri="{BB962C8B-B14F-4D97-AF65-F5344CB8AC3E}">
        <p14:creationId xmlns:p14="http://schemas.microsoft.com/office/powerpoint/2010/main" val="149409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sections are required.</a:t>
            </a:r>
            <a:r>
              <a:rPr lang="en-US" baseline="0" dirty="0"/>
              <a:t> This will assist Supplier Management in deciding which type of Invitation to email to the Supplier.</a:t>
            </a:r>
            <a:endParaRPr lang="en-US" dirty="0"/>
          </a:p>
        </p:txBody>
      </p:sp>
      <p:sp>
        <p:nvSpPr>
          <p:cNvPr id="4" name="Slide Number Placeholder 3"/>
          <p:cNvSpPr>
            <a:spLocks noGrp="1"/>
          </p:cNvSpPr>
          <p:nvPr>
            <p:ph type="sldNum" sz="quarter" idx="10"/>
          </p:nvPr>
        </p:nvSpPr>
        <p:spPr/>
        <p:txBody>
          <a:bodyPr/>
          <a:lstStyle/>
          <a:p>
            <a:fld id="{0C63BA5A-C6D4-4B4F-96F5-6BF449AD558E}" type="slidenum">
              <a:rPr lang="en-US" smtClean="0"/>
              <a:t>20</a:t>
            </a:fld>
            <a:endParaRPr lang="en-US"/>
          </a:p>
        </p:txBody>
      </p:sp>
    </p:spTree>
    <p:extLst>
      <p:ext uri="{BB962C8B-B14F-4D97-AF65-F5344CB8AC3E}">
        <p14:creationId xmlns:p14="http://schemas.microsoft.com/office/powerpoint/2010/main" val="26475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Informational***End Users can save progress and return later. Questions are different for Company. Currently Employed by a NC agency (possible dual employment) reimbursement only…not service related.</a:t>
            </a:r>
          </a:p>
          <a:p>
            <a:endParaRPr lang="en-US" dirty="0"/>
          </a:p>
        </p:txBody>
      </p:sp>
      <p:sp>
        <p:nvSpPr>
          <p:cNvPr id="4" name="Slide Number Placeholder 3"/>
          <p:cNvSpPr>
            <a:spLocks noGrp="1"/>
          </p:cNvSpPr>
          <p:nvPr>
            <p:ph type="sldNum" sz="quarter" idx="10"/>
          </p:nvPr>
        </p:nvSpPr>
        <p:spPr/>
        <p:txBody>
          <a:bodyPr/>
          <a:lstStyle/>
          <a:p>
            <a:fld id="{0C63BA5A-C6D4-4B4F-96F5-6BF449AD558E}" type="slidenum">
              <a:rPr lang="en-US" smtClean="0"/>
              <a:t>21</a:t>
            </a:fld>
            <a:endParaRPr lang="en-US"/>
          </a:p>
        </p:txBody>
      </p:sp>
    </p:spTree>
    <p:extLst>
      <p:ext uri="{BB962C8B-B14F-4D97-AF65-F5344CB8AC3E}">
        <p14:creationId xmlns:p14="http://schemas.microsoft.com/office/powerpoint/2010/main" val="1824882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a:t>
            </a:r>
          </a:p>
        </p:txBody>
      </p:sp>
      <p:sp>
        <p:nvSpPr>
          <p:cNvPr id="4" name="Slide Number Placeholder 3"/>
          <p:cNvSpPr>
            <a:spLocks noGrp="1"/>
          </p:cNvSpPr>
          <p:nvPr>
            <p:ph type="sldNum" sz="quarter" idx="10"/>
          </p:nvPr>
        </p:nvSpPr>
        <p:spPr/>
        <p:txBody>
          <a:bodyPr/>
          <a:lstStyle/>
          <a:p>
            <a:fld id="{0C63BA5A-C6D4-4B4F-96F5-6BF449AD558E}" type="slidenum">
              <a:rPr lang="en-US" smtClean="0"/>
              <a:t>22</a:t>
            </a:fld>
            <a:endParaRPr lang="en-US"/>
          </a:p>
        </p:txBody>
      </p:sp>
    </p:spTree>
    <p:extLst>
      <p:ext uri="{BB962C8B-B14F-4D97-AF65-F5344CB8AC3E}">
        <p14:creationId xmlns:p14="http://schemas.microsoft.com/office/powerpoint/2010/main" val="1192390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a:t>
            </a:r>
          </a:p>
        </p:txBody>
      </p:sp>
      <p:sp>
        <p:nvSpPr>
          <p:cNvPr id="4" name="Slide Number Placeholder 3"/>
          <p:cNvSpPr>
            <a:spLocks noGrp="1"/>
          </p:cNvSpPr>
          <p:nvPr>
            <p:ph type="sldNum" sz="quarter" idx="10"/>
          </p:nvPr>
        </p:nvSpPr>
        <p:spPr/>
        <p:txBody>
          <a:bodyPr/>
          <a:lstStyle/>
          <a:p>
            <a:fld id="{0C63BA5A-C6D4-4B4F-96F5-6BF449AD558E}" type="slidenum">
              <a:rPr lang="en-US" smtClean="0"/>
              <a:t>23</a:t>
            </a:fld>
            <a:endParaRPr lang="en-US"/>
          </a:p>
        </p:txBody>
      </p:sp>
    </p:spTree>
    <p:extLst>
      <p:ext uri="{BB962C8B-B14F-4D97-AF65-F5344CB8AC3E}">
        <p14:creationId xmlns:p14="http://schemas.microsoft.com/office/powerpoint/2010/main" val="97124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Request</a:t>
            </a:r>
            <a:r>
              <a:rPr lang="en-US" baseline="0" dirty="0"/>
              <a:t> and click Yes to move on.</a:t>
            </a:r>
            <a:endParaRPr lang="en-US" dirty="0"/>
          </a:p>
        </p:txBody>
      </p:sp>
      <p:sp>
        <p:nvSpPr>
          <p:cNvPr id="4" name="Slide Number Placeholder 3"/>
          <p:cNvSpPr>
            <a:spLocks noGrp="1"/>
          </p:cNvSpPr>
          <p:nvPr>
            <p:ph type="sldNum" sz="quarter" idx="10"/>
          </p:nvPr>
        </p:nvSpPr>
        <p:spPr/>
        <p:txBody>
          <a:bodyPr/>
          <a:lstStyle/>
          <a:p>
            <a:fld id="{0C63BA5A-C6D4-4B4F-96F5-6BF449AD558E}" type="slidenum">
              <a:rPr lang="en-US" smtClean="0"/>
              <a:t>25</a:t>
            </a:fld>
            <a:endParaRPr lang="en-US"/>
          </a:p>
        </p:txBody>
      </p:sp>
    </p:spTree>
    <p:extLst>
      <p:ext uri="{BB962C8B-B14F-4D97-AF65-F5344CB8AC3E}">
        <p14:creationId xmlns:p14="http://schemas.microsoft.com/office/powerpoint/2010/main" val="331139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a:t>
            </a:r>
          </a:p>
        </p:txBody>
      </p:sp>
      <p:sp>
        <p:nvSpPr>
          <p:cNvPr id="4" name="Slide Number Placeholder 3"/>
          <p:cNvSpPr>
            <a:spLocks noGrp="1"/>
          </p:cNvSpPr>
          <p:nvPr>
            <p:ph type="sldNum" sz="quarter" idx="10"/>
          </p:nvPr>
        </p:nvSpPr>
        <p:spPr/>
        <p:txBody>
          <a:bodyPr/>
          <a:lstStyle/>
          <a:p>
            <a:fld id="{0C63BA5A-C6D4-4B4F-96F5-6BF449AD558E}" type="slidenum">
              <a:rPr lang="en-US" smtClean="0"/>
              <a:t>26</a:t>
            </a:fld>
            <a:endParaRPr lang="en-US"/>
          </a:p>
        </p:txBody>
      </p:sp>
    </p:spTree>
    <p:extLst>
      <p:ext uri="{BB962C8B-B14F-4D97-AF65-F5344CB8AC3E}">
        <p14:creationId xmlns:p14="http://schemas.microsoft.com/office/powerpoint/2010/main" val="673409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a:t>
            </a:r>
          </a:p>
        </p:txBody>
      </p:sp>
      <p:sp>
        <p:nvSpPr>
          <p:cNvPr id="4" name="Slide Number Placeholder 3"/>
          <p:cNvSpPr>
            <a:spLocks noGrp="1"/>
          </p:cNvSpPr>
          <p:nvPr>
            <p:ph type="sldNum" sz="quarter" idx="10"/>
          </p:nvPr>
        </p:nvSpPr>
        <p:spPr/>
        <p:txBody>
          <a:bodyPr/>
          <a:lstStyle/>
          <a:p>
            <a:fld id="{0C63BA5A-C6D4-4B4F-96F5-6BF449AD558E}" type="slidenum">
              <a:rPr lang="en-US" smtClean="0"/>
              <a:t>27</a:t>
            </a:fld>
            <a:endParaRPr lang="en-US"/>
          </a:p>
        </p:txBody>
      </p:sp>
    </p:spTree>
    <p:extLst>
      <p:ext uri="{BB962C8B-B14F-4D97-AF65-F5344CB8AC3E}">
        <p14:creationId xmlns:p14="http://schemas.microsoft.com/office/powerpoint/2010/main" val="1419503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Informational***Please</a:t>
            </a:r>
            <a:r>
              <a:rPr lang="en-US" baseline="0" dirty="0"/>
              <a:t> remember to tell your potential supplier that ECU will communicate requirements, issues and approvals all through email.</a:t>
            </a:r>
            <a:endParaRPr lang="en-US" dirty="0"/>
          </a:p>
        </p:txBody>
      </p:sp>
      <p:sp>
        <p:nvSpPr>
          <p:cNvPr id="4" name="Slide Number Placeholder 3"/>
          <p:cNvSpPr>
            <a:spLocks noGrp="1"/>
          </p:cNvSpPr>
          <p:nvPr>
            <p:ph type="sldNum" sz="quarter" idx="10"/>
          </p:nvPr>
        </p:nvSpPr>
        <p:spPr/>
        <p:txBody>
          <a:bodyPr/>
          <a:lstStyle/>
          <a:p>
            <a:fld id="{0C63BA5A-C6D4-4B4F-96F5-6BF449AD558E}" type="slidenum">
              <a:rPr lang="en-US" smtClean="0"/>
              <a:t>28</a:t>
            </a:fld>
            <a:endParaRPr lang="en-US"/>
          </a:p>
        </p:txBody>
      </p:sp>
    </p:spTree>
    <p:extLst>
      <p:ext uri="{BB962C8B-B14F-4D97-AF65-F5344CB8AC3E}">
        <p14:creationId xmlns:p14="http://schemas.microsoft.com/office/powerpoint/2010/main" val="362362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a:t>
            </a:r>
          </a:p>
        </p:txBody>
      </p:sp>
      <p:sp>
        <p:nvSpPr>
          <p:cNvPr id="4" name="Slide Number Placeholder 3"/>
          <p:cNvSpPr>
            <a:spLocks noGrp="1"/>
          </p:cNvSpPr>
          <p:nvPr>
            <p:ph type="sldNum" sz="quarter" idx="10"/>
          </p:nvPr>
        </p:nvSpPr>
        <p:spPr/>
        <p:txBody>
          <a:bodyPr/>
          <a:lstStyle/>
          <a:p>
            <a:fld id="{0C63BA5A-C6D4-4B4F-96F5-6BF449AD558E}" type="slidenum">
              <a:rPr lang="en-US" smtClean="0"/>
              <a:t>4</a:t>
            </a:fld>
            <a:endParaRPr lang="en-US"/>
          </a:p>
        </p:txBody>
      </p:sp>
    </p:spTree>
    <p:extLst>
      <p:ext uri="{BB962C8B-B14F-4D97-AF65-F5344CB8AC3E}">
        <p14:creationId xmlns:p14="http://schemas.microsoft.com/office/powerpoint/2010/main" val="4205363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a:t>
            </a:r>
          </a:p>
        </p:txBody>
      </p:sp>
      <p:sp>
        <p:nvSpPr>
          <p:cNvPr id="4" name="Slide Number Placeholder 3"/>
          <p:cNvSpPr>
            <a:spLocks noGrp="1"/>
          </p:cNvSpPr>
          <p:nvPr>
            <p:ph type="sldNum" sz="quarter" idx="10"/>
          </p:nvPr>
        </p:nvSpPr>
        <p:spPr/>
        <p:txBody>
          <a:bodyPr/>
          <a:lstStyle/>
          <a:p>
            <a:fld id="{0C63BA5A-C6D4-4B4F-96F5-6BF449AD558E}" type="slidenum">
              <a:rPr lang="en-US" smtClean="0"/>
              <a:t>37</a:t>
            </a:fld>
            <a:endParaRPr lang="en-US"/>
          </a:p>
        </p:txBody>
      </p:sp>
    </p:spTree>
    <p:extLst>
      <p:ext uri="{BB962C8B-B14F-4D97-AF65-F5344CB8AC3E}">
        <p14:creationId xmlns:p14="http://schemas.microsoft.com/office/powerpoint/2010/main" val="2914337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a:t>
            </a:r>
          </a:p>
        </p:txBody>
      </p:sp>
      <p:sp>
        <p:nvSpPr>
          <p:cNvPr id="4" name="Slide Number Placeholder 3"/>
          <p:cNvSpPr>
            <a:spLocks noGrp="1"/>
          </p:cNvSpPr>
          <p:nvPr>
            <p:ph type="sldNum" sz="quarter" idx="10"/>
          </p:nvPr>
        </p:nvSpPr>
        <p:spPr/>
        <p:txBody>
          <a:bodyPr/>
          <a:lstStyle/>
          <a:p>
            <a:fld id="{0C63BA5A-C6D4-4B4F-96F5-6BF449AD558E}" type="slidenum">
              <a:rPr lang="en-US" smtClean="0"/>
              <a:t>38</a:t>
            </a:fld>
            <a:endParaRPr lang="en-US"/>
          </a:p>
        </p:txBody>
      </p:sp>
    </p:spTree>
    <p:extLst>
      <p:ext uri="{BB962C8B-B14F-4D97-AF65-F5344CB8AC3E}">
        <p14:creationId xmlns:p14="http://schemas.microsoft.com/office/powerpoint/2010/main" val="213247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a:t>
            </a:r>
          </a:p>
        </p:txBody>
      </p:sp>
      <p:sp>
        <p:nvSpPr>
          <p:cNvPr id="4" name="Slide Number Placeholder 3"/>
          <p:cNvSpPr>
            <a:spLocks noGrp="1"/>
          </p:cNvSpPr>
          <p:nvPr>
            <p:ph type="sldNum" sz="quarter" idx="10"/>
          </p:nvPr>
        </p:nvSpPr>
        <p:spPr/>
        <p:txBody>
          <a:bodyPr/>
          <a:lstStyle/>
          <a:p>
            <a:fld id="{0C63BA5A-C6D4-4B4F-96F5-6BF449AD558E}" type="slidenum">
              <a:rPr lang="en-US" smtClean="0"/>
              <a:t>6</a:t>
            </a:fld>
            <a:endParaRPr lang="en-US"/>
          </a:p>
        </p:txBody>
      </p:sp>
    </p:spTree>
    <p:extLst>
      <p:ext uri="{BB962C8B-B14F-4D97-AF65-F5344CB8AC3E}">
        <p14:creationId xmlns:p14="http://schemas.microsoft.com/office/powerpoint/2010/main" val="154769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ABC cleaning Service</a:t>
            </a:r>
            <a:r>
              <a:rPr lang="en-US" baseline="0" dirty="0"/>
              <a:t> may actually be Abby B. Clemmons dba ABC Cleaning Services</a:t>
            </a:r>
            <a:endParaRPr lang="en-US" dirty="0"/>
          </a:p>
        </p:txBody>
      </p:sp>
      <p:sp>
        <p:nvSpPr>
          <p:cNvPr id="4" name="Slide Number Placeholder 3"/>
          <p:cNvSpPr>
            <a:spLocks noGrp="1"/>
          </p:cNvSpPr>
          <p:nvPr>
            <p:ph type="sldNum" sz="quarter" idx="10"/>
          </p:nvPr>
        </p:nvSpPr>
        <p:spPr/>
        <p:txBody>
          <a:bodyPr/>
          <a:lstStyle/>
          <a:p>
            <a:fld id="{0C63BA5A-C6D4-4B4F-96F5-6BF449AD558E}" type="slidenum">
              <a:rPr lang="en-US" smtClean="0"/>
              <a:t>7</a:t>
            </a:fld>
            <a:endParaRPr lang="en-US"/>
          </a:p>
        </p:txBody>
      </p:sp>
    </p:spTree>
    <p:extLst>
      <p:ext uri="{BB962C8B-B14F-4D97-AF65-F5344CB8AC3E}">
        <p14:creationId xmlns:p14="http://schemas.microsoft.com/office/powerpoint/2010/main" val="435152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a:t>
            </a:r>
          </a:p>
        </p:txBody>
      </p:sp>
      <p:sp>
        <p:nvSpPr>
          <p:cNvPr id="4" name="Slide Number Placeholder 3"/>
          <p:cNvSpPr>
            <a:spLocks noGrp="1"/>
          </p:cNvSpPr>
          <p:nvPr>
            <p:ph type="sldNum" sz="quarter" idx="10"/>
          </p:nvPr>
        </p:nvSpPr>
        <p:spPr/>
        <p:txBody>
          <a:bodyPr/>
          <a:lstStyle/>
          <a:p>
            <a:fld id="{0C63BA5A-C6D4-4B4F-96F5-6BF449AD558E}" type="slidenum">
              <a:rPr lang="en-US" smtClean="0"/>
              <a:t>10</a:t>
            </a:fld>
            <a:endParaRPr lang="en-US"/>
          </a:p>
        </p:txBody>
      </p:sp>
    </p:spTree>
    <p:extLst>
      <p:ext uri="{BB962C8B-B14F-4D97-AF65-F5344CB8AC3E}">
        <p14:creationId xmlns:p14="http://schemas.microsoft.com/office/powerpoint/2010/main" val="778343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Thread:</a:t>
            </a:r>
            <a:r>
              <a:rPr lang="en-US" baseline="0" dirty="0"/>
              <a:t> Supplier Management-Manage Suppliers-Search for a Supplier.</a:t>
            </a:r>
            <a:endParaRPr lang="en-US" dirty="0"/>
          </a:p>
        </p:txBody>
      </p:sp>
      <p:sp>
        <p:nvSpPr>
          <p:cNvPr id="4" name="Slide Number Placeholder 3"/>
          <p:cNvSpPr>
            <a:spLocks noGrp="1"/>
          </p:cNvSpPr>
          <p:nvPr>
            <p:ph type="sldNum" sz="quarter" idx="10"/>
          </p:nvPr>
        </p:nvSpPr>
        <p:spPr/>
        <p:txBody>
          <a:bodyPr/>
          <a:lstStyle/>
          <a:p>
            <a:fld id="{0C63BA5A-C6D4-4B4F-96F5-6BF449AD558E}" type="slidenum">
              <a:rPr lang="en-US" smtClean="0"/>
              <a:t>12</a:t>
            </a:fld>
            <a:endParaRPr lang="en-US"/>
          </a:p>
        </p:txBody>
      </p:sp>
    </p:spTree>
    <p:extLst>
      <p:ext uri="{BB962C8B-B14F-4D97-AF65-F5344CB8AC3E}">
        <p14:creationId xmlns:p14="http://schemas.microsoft.com/office/powerpoint/2010/main" val="70292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Informational***Be cautious of dba’s. Small business</a:t>
            </a:r>
            <a:r>
              <a:rPr lang="en-US" baseline="0" dirty="0"/>
              <a:t> is known as business name, but actually an individual with a dba. Again…</a:t>
            </a:r>
            <a:r>
              <a:rPr lang="en-US" dirty="0"/>
              <a:t>ABC cleaning Service</a:t>
            </a:r>
            <a:r>
              <a:rPr lang="en-US" baseline="0" dirty="0"/>
              <a:t> may actually be Abby B. Clemmons dba ABC Cleaning Services</a:t>
            </a:r>
            <a:endParaRPr lang="en-US" dirty="0"/>
          </a:p>
          <a:p>
            <a:endParaRPr lang="en-US" dirty="0"/>
          </a:p>
        </p:txBody>
      </p:sp>
      <p:sp>
        <p:nvSpPr>
          <p:cNvPr id="4" name="Slide Number Placeholder 3"/>
          <p:cNvSpPr>
            <a:spLocks noGrp="1"/>
          </p:cNvSpPr>
          <p:nvPr>
            <p:ph type="sldNum" sz="quarter" idx="10"/>
          </p:nvPr>
        </p:nvSpPr>
        <p:spPr/>
        <p:txBody>
          <a:bodyPr/>
          <a:lstStyle/>
          <a:p>
            <a:fld id="{0C63BA5A-C6D4-4B4F-96F5-6BF449AD558E}" type="slidenum">
              <a:rPr lang="en-US" smtClean="0"/>
              <a:t>14</a:t>
            </a:fld>
            <a:endParaRPr lang="en-US"/>
          </a:p>
        </p:txBody>
      </p:sp>
    </p:spTree>
    <p:extLst>
      <p:ext uri="{BB962C8B-B14F-4D97-AF65-F5344CB8AC3E}">
        <p14:creationId xmlns:p14="http://schemas.microsoft.com/office/powerpoint/2010/main" val="536027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of naming format</a:t>
            </a:r>
            <a:endParaRPr lang="en-US" dirty="0"/>
          </a:p>
        </p:txBody>
      </p:sp>
      <p:sp>
        <p:nvSpPr>
          <p:cNvPr id="4" name="Slide Number Placeholder 3"/>
          <p:cNvSpPr>
            <a:spLocks noGrp="1"/>
          </p:cNvSpPr>
          <p:nvPr>
            <p:ph type="sldNum" sz="quarter" idx="10"/>
          </p:nvPr>
        </p:nvSpPr>
        <p:spPr/>
        <p:txBody>
          <a:bodyPr/>
          <a:lstStyle/>
          <a:p>
            <a:fld id="{0C63BA5A-C6D4-4B4F-96F5-6BF449AD558E}" type="slidenum">
              <a:rPr lang="en-US" smtClean="0"/>
              <a:t>15</a:t>
            </a:fld>
            <a:endParaRPr lang="en-US"/>
          </a:p>
        </p:txBody>
      </p:sp>
    </p:spTree>
    <p:extLst>
      <p:ext uri="{BB962C8B-B14F-4D97-AF65-F5344CB8AC3E}">
        <p14:creationId xmlns:p14="http://schemas.microsoft.com/office/powerpoint/2010/main" val="241762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of naming format</a:t>
            </a:r>
            <a:endParaRPr lang="en-US" dirty="0"/>
          </a:p>
        </p:txBody>
      </p:sp>
      <p:sp>
        <p:nvSpPr>
          <p:cNvPr id="4" name="Slide Number Placeholder 3"/>
          <p:cNvSpPr>
            <a:spLocks noGrp="1"/>
          </p:cNvSpPr>
          <p:nvPr>
            <p:ph type="sldNum" sz="quarter" idx="10"/>
          </p:nvPr>
        </p:nvSpPr>
        <p:spPr/>
        <p:txBody>
          <a:bodyPr/>
          <a:lstStyle/>
          <a:p>
            <a:fld id="{0C63BA5A-C6D4-4B4F-96F5-6BF449AD558E}" type="slidenum">
              <a:rPr lang="en-US" smtClean="0"/>
              <a:t>16</a:t>
            </a:fld>
            <a:endParaRPr lang="en-US"/>
          </a:p>
        </p:txBody>
      </p:sp>
    </p:spTree>
    <p:extLst>
      <p:ext uri="{BB962C8B-B14F-4D97-AF65-F5344CB8AC3E}">
        <p14:creationId xmlns:p14="http://schemas.microsoft.com/office/powerpoint/2010/main" val="1140090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8B9EBBA-996F-894A-B54A-D6246ED52CEA}" type="datetimeFigureOut">
              <a:rPr lang="en-US" smtClean="0"/>
              <a:pPr/>
              <a:t>11/19/2019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1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929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29890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563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F54567-0DE4-3F47-BF90-CB84690072F9}" type="datetimeFigureOut">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512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3988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871842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524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22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558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24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663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41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4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313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93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887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B482E8-6E0E-1B4F-B1FD-C69DB9E858D9}" type="datetimeFigureOut">
              <a:rPr lang="en-US" smtClean="0"/>
              <a:pPr/>
              <a:t>11/19/2019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80013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usertest.sciquest.com/apps/Router/MyApprovalsFormRequest?AuthUser=3108896&amp;OrgName=ECU&amp;tmstmp=146774035701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vendor-setup@ecu.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usertest.sciquest.com/apps/Router/SupplierUserCustomerProfileAccess?AuthToken=0:AES2#CDkGkLYv79vxbSYDhavoQk8SFcD0NoHMlb6DrOusGUgocC2wda8uCIKRmfd70okHCYJ4VHklwdG53kE2CvVkOXLs8Y6dxyEj2VO6/Klpqeq93YtJvquF1L0xoIGqPsO8P%2BBkVr2anfzn6lfnMte7oAvHdQopL7Mjng3M6xNvWN3hmNadsZwZcveEXmIX/EWpi/ym8BxRItia8tWPVJJ3d2nX%2B8waLxiT7h2JVhhAzh5RxdP46CjX89kKnKnSiUnjl4dGu9p8UgAs&amp;tmstmp=1467741006940" TargetMode="External"/><Relationship Id="rId4" Type="http://schemas.openxmlformats.org/officeDocument/2006/relationships/hyperlink" Target="tel:252-737-1098"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ecu-suppliermgmt@ecu.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2"/>
            <a:ext cx="6815669" cy="1021156"/>
          </a:xfrm>
        </p:spPr>
        <p:txBody>
          <a:bodyPr/>
          <a:lstStyle/>
          <a:p>
            <a:r>
              <a:rPr lang="en-US" dirty="0"/>
              <a:t> </a:t>
            </a:r>
            <a:r>
              <a:rPr lang="en-US" sz="4800" dirty="0"/>
              <a:t>TSM-Supplier Registration</a:t>
            </a:r>
          </a:p>
        </p:txBody>
      </p:sp>
      <p:sp>
        <p:nvSpPr>
          <p:cNvPr id="3" name="Subtitle 2"/>
          <p:cNvSpPr>
            <a:spLocks noGrp="1"/>
          </p:cNvSpPr>
          <p:nvPr>
            <p:ph type="subTitle" idx="1"/>
          </p:nvPr>
        </p:nvSpPr>
        <p:spPr>
          <a:xfrm>
            <a:off x="2692398" y="3657596"/>
            <a:ext cx="6815669" cy="1371603"/>
          </a:xfrm>
        </p:spPr>
        <p:txBody>
          <a:bodyPr/>
          <a:lstStyle/>
          <a:p>
            <a:r>
              <a:rPr lang="en-US" sz="3600" dirty="0"/>
              <a:t>End User Procedures</a:t>
            </a:r>
            <a:r>
              <a:rPr lang="en-US" dirty="0"/>
              <a:t>	</a:t>
            </a:r>
          </a:p>
        </p:txBody>
      </p:sp>
    </p:spTree>
    <p:extLst>
      <p:ext uri="{BB962C8B-B14F-4D97-AF65-F5344CB8AC3E}">
        <p14:creationId xmlns:p14="http://schemas.microsoft.com/office/powerpoint/2010/main" val="1766507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Candidates, Research Participate, Resident/Fellow</a:t>
            </a:r>
          </a:p>
        </p:txBody>
      </p:sp>
      <p:sp>
        <p:nvSpPr>
          <p:cNvPr id="3" name="Content Placeholder 2"/>
          <p:cNvSpPr>
            <a:spLocks noGrp="1"/>
          </p:cNvSpPr>
          <p:nvPr>
            <p:ph idx="1"/>
          </p:nvPr>
        </p:nvSpPr>
        <p:spPr>
          <a:xfrm>
            <a:off x="1295401" y="2771775"/>
            <a:ext cx="9953624" cy="2152650"/>
          </a:xfrm>
        </p:spPr>
        <p:txBody>
          <a:bodyPr>
            <a:normAutofit fontScale="92500"/>
          </a:bodyPr>
          <a:lstStyle/>
          <a:p>
            <a:pPr marL="0" indent="0">
              <a:buNone/>
            </a:pPr>
            <a:r>
              <a:rPr lang="en-US" sz="2800" b="1" dirty="0"/>
              <a:t>Candidates, Research Participants, Resident or Fellows Information</a:t>
            </a:r>
          </a:p>
          <a:p>
            <a:r>
              <a:rPr lang="en-US" dirty="0"/>
              <a:t>Individual’s Name</a:t>
            </a:r>
          </a:p>
          <a:p>
            <a:r>
              <a:rPr lang="en-US" dirty="0"/>
              <a:t>Mailing &amp; Email Address</a:t>
            </a:r>
          </a:p>
          <a:p>
            <a:r>
              <a:rPr lang="en-US" dirty="0"/>
              <a:t>Requestor name and department</a:t>
            </a:r>
          </a:p>
          <a:p>
            <a:pPr marL="0" indent="0">
              <a:buNone/>
            </a:pPr>
            <a:endParaRPr lang="en-US" dirty="0"/>
          </a:p>
        </p:txBody>
      </p:sp>
    </p:spTree>
    <p:extLst>
      <p:ext uri="{BB962C8B-B14F-4D97-AF65-F5344CB8AC3E}">
        <p14:creationId xmlns:p14="http://schemas.microsoft.com/office/powerpoint/2010/main" val="90523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Candidates, Research Participate, Resident/Fellow</a:t>
            </a:r>
          </a:p>
        </p:txBody>
      </p:sp>
      <p:sp>
        <p:nvSpPr>
          <p:cNvPr id="3" name="Content Placeholder 2"/>
          <p:cNvSpPr>
            <a:spLocks noGrp="1"/>
          </p:cNvSpPr>
          <p:nvPr>
            <p:ph idx="1"/>
          </p:nvPr>
        </p:nvSpPr>
        <p:spPr/>
        <p:txBody>
          <a:bodyPr/>
          <a:lstStyle/>
          <a:p>
            <a:r>
              <a:rPr lang="en-US" dirty="0"/>
              <a:t>Supplier Management will be notified once the request is submitted.</a:t>
            </a:r>
          </a:p>
          <a:p>
            <a:r>
              <a:rPr lang="en-US" dirty="0"/>
              <a:t>Supplier Management will email or mail the individual the </a:t>
            </a:r>
            <a:r>
              <a:rPr lang="en-US" dirty="0">
                <a:solidFill>
                  <a:schemeClr val="tx1"/>
                </a:solidFill>
              </a:rPr>
              <a:t>“Non-Supplier Individual Information Form”</a:t>
            </a:r>
            <a:r>
              <a:rPr lang="en-US" dirty="0">
                <a:solidFill>
                  <a:srgbClr val="FF0000"/>
                </a:solidFill>
              </a:rPr>
              <a:t> </a:t>
            </a:r>
            <a:r>
              <a:rPr lang="en-US" dirty="0"/>
              <a:t>and IRS link to the federal tax document that need to be completed.</a:t>
            </a:r>
          </a:p>
          <a:p>
            <a:r>
              <a:rPr lang="en-US" dirty="0"/>
              <a:t>Once the individual has submitted the required forms, Supplier Management will create a BID and email the Requestor</a:t>
            </a:r>
          </a:p>
        </p:txBody>
      </p:sp>
    </p:spTree>
    <p:extLst>
      <p:ext uri="{BB962C8B-B14F-4D97-AF65-F5344CB8AC3E}">
        <p14:creationId xmlns:p14="http://schemas.microsoft.com/office/powerpoint/2010/main" val="109175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Requesting a New Supplier</a:t>
            </a:r>
          </a:p>
        </p:txBody>
      </p:sp>
      <p:sp>
        <p:nvSpPr>
          <p:cNvPr id="3" name="Content Placeholder 2"/>
          <p:cNvSpPr>
            <a:spLocks noGrp="1"/>
          </p:cNvSpPr>
          <p:nvPr>
            <p:ph idx="1"/>
          </p:nvPr>
        </p:nvSpPr>
        <p:spPr/>
        <p:txBody>
          <a:bodyPr/>
          <a:lstStyle/>
          <a:p>
            <a:r>
              <a:rPr lang="en-US" dirty="0"/>
              <a:t>Go Supplier Management, located to the left on the side bar.</a:t>
            </a:r>
          </a:p>
          <a:p>
            <a:r>
              <a:rPr lang="en-US" dirty="0"/>
              <a:t>Then Requests. Click on Request a New Supplier</a:t>
            </a:r>
          </a:p>
          <a:p>
            <a:pPr marL="0" indent="0">
              <a:buNone/>
            </a:pPr>
            <a:endParaRPr lang="en-US" dirty="0"/>
          </a:p>
        </p:txBody>
      </p:sp>
      <p:pic>
        <p:nvPicPr>
          <p:cNvPr id="5" name="Picture 4"/>
          <p:cNvPicPr>
            <a:picLocks noChangeAspect="1"/>
          </p:cNvPicPr>
          <p:nvPr/>
        </p:nvPicPr>
        <p:blipFill>
          <a:blip r:embed="rId3"/>
          <a:stretch>
            <a:fillRect/>
          </a:stretch>
        </p:blipFill>
        <p:spPr>
          <a:xfrm>
            <a:off x="8921176" y="2556931"/>
            <a:ext cx="523973" cy="619125"/>
          </a:xfrm>
          <a:prstGeom prst="rect">
            <a:avLst/>
          </a:prstGeom>
        </p:spPr>
      </p:pic>
      <p:pic>
        <p:nvPicPr>
          <p:cNvPr id="4" name="Picture 3"/>
          <p:cNvPicPr>
            <a:picLocks noChangeAspect="1"/>
          </p:cNvPicPr>
          <p:nvPr/>
        </p:nvPicPr>
        <p:blipFill>
          <a:blip r:embed="rId4"/>
          <a:stretch>
            <a:fillRect/>
          </a:stretch>
        </p:blipFill>
        <p:spPr>
          <a:xfrm>
            <a:off x="1733548" y="3667027"/>
            <a:ext cx="6024711" cy="2208842"/>
          </a:xfrm>
          <a:prstGeom prst="rect">
            <a:avLst/>
          </a:prstGeom>
        </p:spPr>
      </p:pic>
    </p:spTree>
    <p:extLst>
      <p:ext uri="{BB962C8B-B14F-4D97-AF65-F5344CB8AC3E}">
        <p14:creationId xmlns:p14="http://schemas.microsoft.com/office/powerpoint/2010/main" val="301680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New Supplier	</a:t>
            </a:r>
          </a:p>
        </p:txBody>
      </p:sp>
      <p:sp>
        <p:nvSpPr>
          <p:cNvPr id="3" name="Content Placeholder 2"/>
          <p:cNvSpPr>
            <a:spLocks noGrp="1"/>
          </p:cNvSpPr>
          <p:nvPr>
            <p:ph idx="1"/>
          </p:nvPr>
        </p:nvSpPr>
        <p:spPr/>
        <p:txBody>
          <a:bodyPr/>
          <a:lstStyle/>
          <a:p>
            <a:pPr marL="0" indent="0">
              <a:buNone/>
            </a:pPr>
            <a:r>
              <a:rPr lang="en-US" dirty="0"/>
              <a:t> This box will pop up for you to start the New Supplier Request Form</a:t>
            </a:r>
          </a:p>
          <a:p>
            <a:pPr marL="0" indent="0">
              <a:buNone/>
            </a:pPr>
            <a:r>
              <a:rPr lang="en-US" dirty="0"/>
              <a:t>Type in the supplier name (remembering the format) and click Submit.</a:t>
            </a:r>
          </a:p>
          <a:p>
            <a:pPr marL="0" indent="0">
              <a:buNone/>
            </a:pPr>
            <a:endParaRPr lang="en-US" dirty="0"/>
          </a:p>
        </p:txBody>
      </p:sp>
      <p:pic>
        <p:nvPicPr>
          <p:cNvPr id="4" name="Picture 3"/>
          <p:cNvPicPr>
            <a:picLocks noChangeAspect="1"/>
          </p:cNvPicPr>
          <p:nvPr/>
        </p:nvPicPr>
        <p:blipFill>
          <a:blip r:embed="rId2"/>
          <a:stretch>
            <a:fillRect/>
          </a:stretch>
        </p:blipFill>
        <p:spPr>
          <a:xfrm>
            <a:off x="1295401" y="3538330"/>
            <a:ext cx="9601196" cy="2337538"/>
          </a:xfrm>
          <a:prstGeom prst="rect">
            <a:avLst/>
          </a:prstGeom>
        </p:spPr>
      </p:pic>
    </p:spTree>
    <p:extLst>
      <p:ext uri="{BB962C8B-B14F-4D97-AF65-F5344CB8AC3E}">
        <p14:creationId xmlns:p14="http://schemas.microsoft.com/office/powerpoint/2010/main" val="3917538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Requesting a New Supplier: Naming Format</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Format to remember for Supplier Name:</a:t>
            </a:r>
          </a:p>
          <a:p>
            <a:pPr lvl="1"/>
            <a:r>
              <a:rPr lang="en-US" dirty="0"/>
              <a:t>Company                Name: Entire name-EX: 501 Fresh, Bricks by Jill</a:t>
            </a:r>
          </a:p>
          <a:p>
            <a:pPr lvl="1"/>
            <a:r>
              <a:rPr lang="en-US" dirty="0"/>
              <a:t>Individual               Name: Last name, First name-Ex: Calhoun, Jill</a:t>
            </a:r>
          </a:p>
          <a:p>
            <a:r>
              <a:rPr lang="en-US" dirty="0"/>
              <a:t>The correct format indicates which supplier request you will complete.</a:t>
            </a:r>
          </a:p>
          <a:p>
            <a:r>
              <a:rPr lang="en-US" dirty="0"/>
              <a:t>Supplier Management will return request if Individual naming format is incorrect.</a:t>
            </a:r>
          </a:p>
          <a:p>
            <a:r>
              <a:rPr lang="en-US" dirty="0"/>
              <a:t>The asterisks symbolizes a requirement </a:t>
            </a:r>
          </a:p>
          <a:p>
            <a:endParaRPr lang="en-US" dirty="0"/>
          </a:p>
          <a:p>
            <a:pPr marL="0" indent="0">
              <a:buNone/>
            </a:pPr>
            <a:endParaRPr lang="en-US" dirty="0"/>
          </a:p>
        </p:txBody>
      </p:sp>
      <p:sp>
        <p:nvSpPr>
          <p:cNvPr id="4" name="Right Arrow 3"/>
          <p:cNvSpPr/>
          <p:nvPr/>
        </p:nvSpPr>
        <p:spPr>
          <a:xfrm>
            <a:off x="3280528" y="3223967"/>
            <a:ext cx="645433" cy="12499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6" name="Right Arrow 5"/>
          <p:cNvSpPr/>
          <p:nvPr/>
        </p:nvSpPr>
        <p:spPr>
          <a:xfrm flipV="1">
            <a:off x="3280528" y="3619891"/>
            <a:ext cx="645433" cy="14140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973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Name formatting Examples</a:t>
            </a:r>
            <a:br>
              <a:rPr lang="en-US" dirty="0"/>
            </a:br>
            <a:r>
              <a:rPr lang="en-US" dirty="0"/>
              <a:t>Company: Entire name</a:t>
            </a:r>
            <a:br>
              <a:rPr lang="en-US" b="1" dirty="0"/>
            </a:br>
            <a:endParaRPr lang="en-US" dirty="0"/>
          </a:p>
        </p:txBody>
      </p:sp>
      <p:pic>
        <p:nvPicPr>
          <p:cNvPr id="8" name="Picture 7"/>
          <p:cNvPicPr>
            <a:picLocks noChangeAspect="1"/>
          </p:cNvPicPr>
          <p:nvPr/>
        </p:nvPicPr>
        <p:blipFill>
          <a:blip r:embed="rId3"/>
          <a:stretch>
            <a:fillRect/>
          </a:stretch>
        </p:blipFill>
        <p:spPr>
          <a:xfrm>
            <a:off x="2276474" y="2714625"/>
            <a:ext cx="7591425" cy="2957555"/>
          </a:xfrm>
          <a:prstGeom prst="rect">
            <a:avLst/>
          </a:prstGeom>
        </p:spPr>
      </p:pic>
      <p:cxnSp>
        <p:nvCxnSpPr>
          <p:cNvPr id="14" name="Straight Arrow Connector 13"/>
          <p:cNvCxnSpPr/>
          <p:nvPr/>
        </p:nvCxnSpPr>
        <p:spPr>
          <a:xfrm>
            <a:off x="6448425" y="5324475"/>
            <a:ext cx="1183171" cy="18222"/>
          </a:xfrm>
          <a:prstGeom prst="straightConnector1">
            <a:avLst/>
          </a:prstGeom>
          <a:ln>
            <a:solidFill>
              <a:srgbClr val="7030A0"/>
            </a:solidFill>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p:nvPr/>
        </p:nvCxnSpPr>
        <p:spPr>
          <a:xfrm flipV="1">
            <a:off x="4667117" y="4551405"/>
            <a:ext cx="883503" cy="717"/>
          </a:xfrm>
          <a:prstGeom prst="straightConnector1">
            <a:avLst/>
          </a:prstGeom>
          <a:ln>
            <a:solidFill>
              <a:srgbClr val="7030A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75365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Name formatting Examples</a:t>
            </a:r>
            <a:br>
              <a:rPr lang="en-US" dirty="0"/>
            </a:br>
            <a:r>
              <a:rPr lang="en-US" dirty="0"/>
              <a:t>Individual: Last name, First name</a:t>
            </a:r>
          </a:p>
        </p:txBody>
      </p:sp>
      <p:pic>
        <p:nvPicPr>
          <p:cNvPr id="7" name="Picture 6"/>
          <p:cNvPicPr>
            <a:picLocks noChangeAspect="1"/>
          </p:cNvPicPr>
          <p:nvPr/>
        </p:nvPicPr>
        <p:blipFill>
          <a:blip r:embed="rId3"/>
          <a:stretch>
            <a:fillRect/>
          </a:stretch>
        </p:blipFill>
        <p:spPr>
          <a:xfrm>
            <a:off x="2163549" y="2676525"/>
            <a:ext cx="7742451" cy="3086099"/>
          </a:xfrm>
          <a:prstGeom prst="rect">
            <a:avLst/>
          </a:prstGeom>
        </p:spPr>
      </p:pic>
      <p:cxnSp>
        <p:nvCxnSpPr>
          <p:cNvPr id="10" name="Straight Arrow Connector 9"/>
          <p:cNvCxnSpPr/>
          <p:nvPr/>
        </p:nvCxnSpPr>
        <p:spPr>
          <a:xfrm>
            <a:off x="4584839" y="4278483"/>
            <a:ext cx="795130" cy="336738"/>
          </a:xfrm>
          <a:prstGeom prst="straightConnector1">
            <a:avLst/>
          </a:prstGeom>
          <a:ln>
            <a:solidFill>
              <a:srgbClr val="7030A0"/>
            </a:solidFill>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V="1">
            <a:off x="6045135" y="5517528"/>
            <a:ext cx="961534" cy="9427"/>
          </a:xfrm>
          <a:prstGeom prst="straightConnector1">
            <a:avLst/>
          </a:prstGeom>
          <a:ln>
            <a:solidFill>
              <a:srgbClr val="7030A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21187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Supplier Instructions</a:t>
            </a:r>
          </a:p>
        </p:txBody>
      </p:sp>
      <p:pic>
        <p:nvPicPr>
          <p:cNvPr id="4" name="Content Placeholder 3"/>
          <p:cNvPicPr>
            <a:picLocks noGrp="1" noChangeAspect="1"/>
          </p:cNvPicPr>
          <p:nvPr>
            <p:ph idx="1"/>
          </p:nvPr>
        </p:nvPicPr>
        <p:blipFill>
          <a:blip r:embed="rId3"/>
          <a:stretch>
            <a:fillRect/>
          </a:stretch>
        </p:blipFill>
        <p:spPr>
          <a:xfrm>
            <a:off x="1295402" y="2594113"/>
            <a:ext cx="9601196" cy="3419061"/>
          </a:xfrm>
          <a:prstGeom prst="rect">
            <a:avLst/>
          </a:prstGeom>
        </p:spPr>
      </p:pic>
      <p:cxnSp>
        <p:nvCxnSpPr>
          <p:cNvPr id="10" name="Straight Arrow Connector 9"/>
          <p:cNvCxnSpPr/>
          <p:nvPr/>
        </p:nvCxnSpPr>
        <p:spPr>
          <a:xfrm>
            <a:off x="5910606" y="4468305"/>
            <a:ext cx="4297395" cy="958462"/>
          </a:xfrm>
          <a:prstGeom prst="straightConnector1">
            <a:avLst/>
          </a:prstGeom>
          <a:ln>
            <a:solidFill>
              <a:srgbClr val="7030A0"/>
            </a:solidFill>
            <a:tailEnd type="triangle"/>
          </a:ln>
        </p:spPr>
        <p:style>
          <a:lnRef idx="3">
            <a:schemeClr val="accent3"/>
          </a:lnRef>
          <a:fillRef idx="0">
            <a:schemeClr val="accent3"/>
          </a:fillRef>
          <a:effectRef idx="2">
            <a:schemeClr val="accent3"/>
          </a:effectRef>
          <a:fontRef idx="minor">
            <a:schemeClr val="tx1"/>
          </a:fontRef>
        </p:style>
      </p:cxnSp>
      <p:sp>
        <p:nvSpPr>
          <p:cNvPr id="3" name="Rectangle 2"/>
          <p:cNvSpPr/>
          <p:nvPr/>
        </p:nvSpPr>
        <p:spPr>
          <a:xfrm>
            <a:off x="3308809" y="5426767"/>
            <a:ext cx="4308050" cy="455558"/>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solidFill>
                  <a:srgbClr val="7030A0"/>
                </a:solidFill>
              </a:rPr>
              <a:t>Follow instructions and click </a:t>
            </a:r>
            <a:r>
              <a:rPr lang="en-US" sz="2400" b="1" dirty="0">
                <a:solidFill>
                  <a:srgbClr val="0070C0"/>
                </a:solidFill>
              </a:rPr>
              <a:t>Next</a:t>
            </a:r>
          </a:p>
        </p:txBody>
      </p:sp>
    </p:spTree>
    <p:extLst>
      <p:ext uri="{BB962C8B-B14F-4D97-AF65-F5344CB8AC3E}">
        <p14:creationId xmlns:p14="http://schemas.microsoft.com/office/powerpoint/2010/main" val="2372179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Supplier Information Fields </a:t>
            </a:r>
          </a:p>
        </p:txBody>
      </p:sp>
      <p:sp>
        <p:nvSpPr>
          <p:cNvPr id="3" name="Content Placeholder 2"/>
          <p:cNvSpPr>
            <a:spLocks noGrp="1"/>
          </p:cNvSpPr>
          <p:nvPr>
            <p:ph idx="1"/>
          </p:nvPr>
        </p:nvSpPr>
        <p:spPr/>
        <p:txBody>
          <a:bodyPr>
            <a:normAutofit fontScale="85000" lnSpcReduction="10000"/>
          </a:bodyPr>
          <a:lstStyle/>
          <a:p>
            <a:r>
              <a:rPr lang="en-US" dirty="0"/>
              <a:t>Supplier Name*  </a:t>
            </a:r>
            <a:r>
              <a:rPr lang="en-US" dirty="0">
                <a:solidFill>
                  <a:srgbClr val="FF0000"/>
                </a:solidFill>
              </a:rPr>
              <a:t>Required</a:t>
            </a:r>
            <a:r>
              <a:rPr lang="en-US" dirty="0"/>
              <a:t> </a:t>
            </a:r>
            <a:r>
              <a:rPr lang="en-US" b="1" dirty="0">
                <a:solidFill>
                  <a:srgbClr val="7030A0"/>
                </a:solidFill>
              </a:rPr>
              <a:t>(remember the formatting) </a:t>
            </a:r>
            <a:r>
              <a:rPr lang="en-US" b="1" dirty="0">
                <a:solidFill>
                  <a:srgbClr val="FF0000"/>
                </a:solidFill>
              </a:rPr>
              <a:t>will be returned if incorrect</a:t>
            </a:r>
          </a:p>
          <a:p>
            <a:r>
              <a:rPr lang="en-US" dirty="0"/>
              <a:t>DBA Supplier Name </a:t>
            </a:r>
          </a:p>
          <a:p>
            <a:r>
              <a:rPr lang="en-US" dirty="0"/>
              <a:t>Tax ID Number</a:t>
            </a:r>
          </a:p>
          <a:p>
            <a:r>
              <a:rPr lang="en-US" dirty="0"/>
              <a:t>DUNS Number</a:t>
            </a:r>
          </a:p>
          <a:p>
            <a:r>
              <a:rPr lang="en-US" dirty="0"/>
              <a:t>First Name</a:t>
            </a:r>
          </a:p>
          <a:p>
            <a:r>
              <a:rPr lang="en-US" dirty="0"/>
              <a:t>Last name</a:t>
            </a:r>
          </a:p>
          <a:p>
            <a:r>
              <a:rPr lang="en-US" dirty="0"/>
              <a:t>Email Address* </a:t>
            </a:r>
            <a:r>
              <a:rPr lang="en-US" dirty="0">
                <a:solidFill>
                  <a:srgbClr val="FF0000"/>
                </a:solidFill>
              </a:rPr>
              <a:t>Required</a:t>
            </a:r>
            <a:r>
              <a:rPr lang="en-US" dirty="0"/>
              <a:t> </a:t>
            </a:r>
          </a:p>
          <a:p>
            <a:r>
              <a:rPr lang="en-US" dirty="0"/>
              <a:t>Supplier Website</a:t>
            </a:r>
          </a:p>
        </p:txBody>
      </p:sp>
    </p:spTree>
    <p:extLst>
      <p:ext uri="{BB962C8B-B14F-4D97-AF65-F5344CB8AC3E}">
        <p14:creationId xmlns:p14="http://schemas.microsoft.com/office/powerpoint/2010/main" val="1985871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Supplier Overview </a:t>
            </a:r>
          </a:p>
        </p:txBody>
      </p:sp>
      <p:pic>
        <p:nvPicPr>
          <p:cNvPr id="4" name="Content Placeholder 3"/>
          <p:cNvPicPr>
            <a:picLocks noGrp="1" noChangeAspect="1"/>
          </p:cNvPicPr>
          <p:nvPr>
            <p:ph idx="1"/>
          </p:nvPr>
        </p:nvPicPr>
        <p:blipFill>
          <a:blip r:embed="rId2"/>
          <a:stretch>
            <a:fillRect/>
          </a:stretch>
        </p:blipFill>
        <p:spPr>
          <a:xfrm>
            <a:off x="1514475" y="2697774"/>
            <a:ext cx="6276975" cy="3138400"/>
          </a:xfrm>
          <a:prstGeom prst="rect">
            <a:avLst/>
          </a:prstGeom>
        </p:spPr>
      </p:pic>
      <p:sp>
        <p:nvSpPr>
          <p:cNvPr id="5" name="Rectangle 4"/>
          <p:cNvSpPr/>
          <p:nvPr/>
        </p:nvSpPr>
        <p:spPr>
          <a:xfrm>
            <a:off x="8305800" y="2771774"/>
            <a:ext cx="2257422" cy="292417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rgbClr val="7030A0"/>
                </a:solidFill>
              </a:rPr>
              <a:t>Confirm spelling and format of supplier name.</a:t>
            </a:r>
          </a:p>
          <a:p>
            <a:endParaRPr lang="en-US" sz="2000" dirty="0">
              <a:solidFill>
                <a:srgbClr val="7030A0"/>
              </a:solidFill>
            </a:endParaRPr>
          </a:p>
          <a:p>
            <a:pPr marL="342900" indent="-342900">
              <a:buFont typeface="Arial" panose="020B0604020202020204" pitchFamily="34" charset="0"/>
              <a:buChar char="•"/>
            </a:pPr>
            <a:r>
              <a:rPr lang="en-US" sz="2000" dirty="0">
                <a:solidFill>
                  <a:srgbClr val="7030A0"/>
                </a:solidFill>
              </a:rPr>
              <a:t>Scroll down. </a:t>
            </a:r>
          </a:p>
          <a:p>
            <a:endParaRPr lang="en-US" sz="2000" dirty="0">
              <a:solidFill>
                <a:srgbClr val="7030A0"/>
              </a:solidFill>
            </a:endParaRPr>
          </a:p>
          <a:p>
            <a:pPr marL="342900" indent="-342900">
              <a:buFont typeface="Arial" panose="020B0604020202020204" pitchFamily="34" charset="0"/>
              <a:buChar char="•"/>
            </a:pPr>
            <a:r>
              <a:rPr lang="en-US" sz="2000" dirty="0">
                <a:solidFill>
                  <a:srgbClr val="7030A0"/>
                </a:solidFill>
              </a:rPr>
              <a:t>Enter Supplier email.</a:t>
            </a:r>
          </a:p>
        </p:txBody>
      </p:sp>
    </p:spTree>
    <p:extLst>
      <p:ext uri="{BB962C8B-B14F-4D97-AF65-F5344CB8AC3E}">
        <p14:creationId xmlns:p14="http://schemas.microsoft.com/office/powerpoint/2010/main" val="135766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r>
              <a:rPr lang="en-US" dirty="0"/>
              <a:t>Bridget Brown-Supplier Management Supervisor</a:t>
            </a:r>
          </a:p>
          <a:p>
            <a:pPr marL="0" indent="0">
              <a:buNone/>
            </a:pPr>
            <a:r>
              <a:rPr lang="en-US" dirty="0"/>
              <a:t>	</a:t>
            </a:r>
          </a:p>
          <a:p>
            <a:r>
              <a:rPr lang="en-US" dirty="0"/>
              <a:t>Supplier Management email: </a:t>
            </a:r>
            <a:r>
              <a:rPr lang="en-US" b="1" u="sng" dirty="0">
                <a:solidFill>
                  <a:srgbClr val="7030A0"/>
                </a:solidFill>
              </a:rPr>
              <a:t>ECU-SUPPLIERMGMT@ECU.EDU</a:t>
            </a:r>
          </a:p>
          <a:p>
            <a:endParaRPr lang="en-US" dirty="0">
              <a:solidFill>
                <a:srgbClr val="7030A0"/>
              </a:solidFill>
            </a:endParaRPr>
          </a:p>
        </p:txBody>
      </p:sp>
    </p:spTree>
    <p:extLst>
      <p:ext uri="{BB962C8B-B14F-4D97-AF65-F5344CB8AC3E}">
        <p14:creationId xmlns:p14="http://schemas.microsoft.com/office/powerpoint/2010/main" val="1226858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Supplier Overview: Additional Supplier Information</a:t>
            </a:r>
          </a:p>
        </p:txBody>
      </p:sp>
      <p:pic>
        <p:nvPicPr>
          <p:cNvPr id="3" name="Content Placeholder 2"/>
          <p:cNvPicPr>
            <a:picLocks noGrp="1" noChangeAspect="1"/>
          </p:cNvPicPr>
          <p:nvPr>
            <p:ph idx="1"/>
          </p:nvPr>
        </p:nvPicPr>
        <p:blipFill>
          <a:blip r:embed="rId3"/>
          <a:stretch>
            <a:fillRect/>
          </a:stretch>
        </p:blipFill>
        <p:spPr>
          <a:xfrm>
            <a:off x="1295398" y="2574235"/>
            <a:ext cx="9601200" cy="3081130"/>
          </a:xfrm>
          <a:prstGeom prst="rect">
            <a:avLst/>
          </a:prstGeom>
        </p:spPr>
      </p:pic>
      <p:sp>
        <p:nvSpPr>
          <p:cNvPr id="4" name="Rectangle 3"/>
          <p:cNvSpPr/>
          <p:nvPr/>
        </p:nvSpPr>
        <p:spPr>
          <a:xfrm>
            <a:off x="6259398" y="4270342"/>
            <a:ext cx="3733014" cy="88611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dirty="0">
                <a:solidFill>
                  <a:srgbClr val="7030A0"/>
                </a:solidFill>
              </a:rPr>
              <a:t>Complete required fields</a:t>
            </a:r>
          </a:p>
          <a:p>
            <a:pPr marL="571500" indent="-571500">
              <a:buFont typeface="Arial" panose="020B0604020202020204" pitchFamily="34" charset="0"/>
              <a:buChar char="•"/>
            </a:pPr>
            <a:r>
              <a:rPr lang="en-US" dirty="0">
                <a:solidFill>
                  <a:srgbClr val="7030A0"/>
                </a:solidFill>
              </a:rPr>
              <a:t>Scroll down </a:t>
            </a:r>
          </a:p>
          <a:p>
            <a:pPr marL="571500" indent="-571500">
              <a:buFont typeface="Arial" panose="020B0604020202020204" pitchFamily="34" charset="0"/>
              <a:buChar char="•"/>
            </a:pPr>
            <a:r>
              <a:rPr lang="en-US" dirty="0">
                <a:solidFill>
                  <a:srgbClr val="7030A0"/>
                </a:solidFill>
              </a:rPr>
              <a:t>Answer corresponding questions</a:t>
            </a:r>
          </a:p>
        </p:txBody>
      </p:sp>
      <p:cxnSp>
        <p:nvCxnSpPr>
          <p:cNvPr id="10" name="Straight Arrow Connector 9"/>
          <p:cNvCxnSpPr/>
          <p:nvPr/>
        </p:nvCxnSpPr>
        <p:spPr>
          <a:xfrm flipH="1">
            <a:off x="2384983" y="4883085"/>
            <a:ext cx="923825" cy="9426"/>
          </a:xfrm>
          <a:prstGeom prst="straightConnector1">
            <a:avLst/>
          </a:prstGeom>
          <a:ln>
            <a:solidFill>
              <a:srgbClr val="7030A0"/>
            </a:solidFill>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H="1">
            <a:off x="3205113" y="3610466"/>
            <a:ext cx="895547" cy="0"/>
          </a:xfrm>
          <a:prstGeom prst="straightConnector1">
            <a:avLst/>
          </a:prstGeom>
          <a:ln>
            <a:solidFill>
              <a:srgbClr val="7030A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023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Supplier Overview: Supplier Information for Independent Contractors/Individuals</a:t>
            </a:r>
          </a:p>
        </p:txBody>
      </p:sp>
      <p:sp>
        <p:nvSpPr>
          <p:cNvPr id="3" name="Content Placeholder 2"/>
          <p:cNvSpPr>
            <a:spLocks noGrp="1"/>
          </p:cNvSpPr>
          <p:nvPr>
            <p:ph idx="1"/>
          </p:nvPr>
        </p:nvSpPr>
        <p:spPr/>
        <p:txBody>
          <a:bodyPr>
            <a:normAutofit/>
          </a:bodyPr>
          <a:lstStyle/>
          <a:p>
            <a:pPr marL="0" indent="0">
              <a:buNone/>
            </a:pPr>
            <a:r>
              <a:rPr lang="en-US" dirty="0"/>
              <a:t>List of Questions per Supplier Type. This will assist Supplier Management in recognizing supplier relationship and interest.</a:t>
            </a:r>
          </a:p>
          <a:p>
            <a:pPr lvl="1"/>
            <a:r>
              <a:rPr lang="en-US" dirty="0"/>
              <a:t>Was the Individual previously employed by East Carolina University?</a:t>
            </a:r>
          </a:p>
          <a:p>
            <a:pPr lvl="1"/>
            <a:r>
              <a:rPr lang="en-US" dirty="0"/>
              <a:t>Is the Individual a previous student of East Carolina University?</a:t>
            </a:r>
          </a:p>
          <a:p>
            <a:pPr lvl="1"/>
            <a:r>
              <a:rPr lang="en-US" dirty="0"/>
              <a:t>Is the Individual currently employed by a North Carolina State Agency?</a:t>
            </a:r>
          </a:p>
          <a:p>
            <a:pPr lvl="1"/>
            <a:r>
              <a:rPr lang="en-US" dirty="0"/>
              <a:t>Provide a detailed description of the services being provided by the Individual to East Carolina University?</a:t>
            </a:r>
          </a:p>
          <a:p>
            <a:pPr lvl="1"/>
            <a:endParaRPr lang="en-US" dirty="0"/>
          </a:p>
          <a:p>
            <a:pPr lvl="1"/>
            <a:endParaRPr lang="en-US" dirty="0"/>
          </a:p>
        </p:txBody>
      </p:sp>
    </p:spTree>
    <p:extLst>
      <p:ext uri="{BB962C8B-B14F-4D97-AF65-F5344CB8AC3E}">
        <p14:creationId xmlns:p14="http://schemas.microsoft.com/office/powerpoint/2010/main" val="424209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Supplier Information for Independent Contractors/Individuals</a:t>
            </a:r>
          </a:p>
        </p:txBody>
      </p:sp>
      <p:sp>
        <p:nvSpPr>
          <p:cNvPr id="3" name="Content Placeholder 2"/>
          <p:cNvSpPr>
            <a:spLocks noGrp="1"/>
          </p:cNvSpPr>
          <p:nvPr>
            <p:ph idx="1"/>
          </p:nvPr>
        </p:nvSpPr>
        <p:spPr/>
        <p:txBody>
          <a:bodyPr/>
          <a:lstStyle/>
          <a:p>
            <a:pPr marL="285750" lvl="1"/>
            <a:r>
              <a:rPr lang="en-US" sz="2400" dirty="0"/>
              <a:t>Will East Carolina University control or have the right to control what the Individual does and how the Individual does his or her job?</a:t>
            </a:r>
          </a:p>
          <a:p>
            <a:r>
              <a:rPr lang="en-US" dirty="0"/>
              <a:t>Will this Individual supervise East Carolina University employees?</a:t>
            </a:r>
          </a:p>
          <a:p>
            <a:r>
              <a:rPr lang="en-US" dirty="0"/>
              <a:t>Will this Individual interact with students or patients?</a:t>
            </a:r>
          </a:p>
          <a:p>
            <a:r>
              <a:rPr lang="en-US" dirty="0"/>
              <a:t>Will East Carolina University provide tools or resources to the Individual in order to perform their tasks?</a:t>
            </a:r>
          </a:p>
          <a:p>
            <a:r>
              <a:rPr lang="en-US" dirty="0"/>
              <a:t>Does the Individual provide similar services to other Clients?</a:t>
            </a:r>
          </a:p>
        </p:txBody>
      </p:sp>
    </p:spTree>
    <p:extLst>
      <p:ext uri="{BB962C8B-B14F-4D97-AF65-F5344CB8AC3E}">
        <p14:creationId xmlns:p14="http://schemas.microsoft.com/office/powerpoint/2010/main" val="3758892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Supplier Overview: Supplier Information for Purchasing Suppliers/ Company</a:t>
            </a:r>
          </a:p>
        </p:txBody>
      </p:sp>
      <p:sp>
        <p:nvSpPr>
          <p:cNvPr id="3" name="Content Placeholder 2"/>
          <p:cNvSpPr>
            <a:spLocks noGrp="1"/>
          </p:cNvSpPr>
          <p:nvPr>
            <p:ph idx="1"/>
          </p:nvPr>
        </p:nvSpPr>
        <p:spPr/>
        <p:txBody>
          <a:bodyPr/>
          <a:lstStyle/>
          <a:p>
            <a:pPr marL="0" indent="0">
              <a:buNone/>
            </a:pPr>
            <a:r>
              <a:rPr lang="en-US" dirty="0"/>
              <a:t>List of Questions per Supplier Type. This will assist Supplier Management in recognizing supplier relationship and interest.</a:t>
            </a:r>
          </a:p>
          <a:p>
            <a:r>
              <a:rPr lang="en-US" dirty="0"/>
              <a:t>Why should East Carolina University engage in business with the supplier?*</a:t>
            </a:r>
          </a:p>
          <a:p>
            <a:r>
              <a:rPr lang="en-US" dirty="0"/>
              <a:t>Has the supplier previously done business with ECU under a different name or TIN?*</a:t>
            </a:r>
          </a:p>
          <a:p>
            <a:r>
              <a:rPr lang="en-US" dirty="0"/>
              <a:t>If yes, provide the Supplier’s full name, DBA name, or TIN.</a:t>
            </a:r>
          </a:p>
        </p:txBody>
      </p:sp>
    </p:spTree>
    <p:extLst>
      <p:ext uri="{BB962C8B-B14F-4D97-AF65-F5344CB8AC3E}">
        <p14:creationId xmlns:p14="http://schemas.microsoft.com/office/powerpoint/2010/main" val="2779655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Supplier Information/Questions</a:t>
            </a:r>
          </a:p>
        </p:txBody>
      </p:sp>
      <p:sp>
        <p:nvSpPr>
          <p:cNvPr id="3" name="Content Placeholder 2"/>
          <p:cNvSpPr>
            <a:spLocks noGrp="1"/>
          </p:cNvSpPr>
          <p:nvPr>
            <p:ph idx="1"/>
          </p:nvPr>
        </p:nvSpPr>
        <p:spPr/>
        <p:txBody>
          <a:bodyPr/>
          <a:lstStyle/>
          <a:p>
            <a:r>
              <a:rPr lang="en-US" dirty="0"/>
              <a:t>You have the option to “Save Progress”. </a:t>
            </a:r>
          </a:p>
          <a:p>
            <a:endParaRPr lang="en-US" dirty="0"/>
          </a:p>
          <a:p>
            <a:endParaRPr lang="en-US" dirty="0"/>
          </a:p>
          <a:p>
            <a:r>
              <a:rPr lang="en-US" dirty="0"/>
              <a:t>Complete the answers the click.</a:t>
            </a:r>
          </a:p>
          <a:p>
            <a:pPr marL="0" indent="0">
              <a:buNone/>
            </a:pPr>
            <a:endParaRPr lang="en-US" dirty="0"/>
          </a:p>
        </p:txBody>
      </p:sp>
      <p:pic>
        <p:nvPicPr>
          <p:cNvPr id="4" name="Picture 3"/>
          <p:cNvPicPr>
            <a:picLocks noChangeAspect="1"/>
          </p:cNvPicPr>
          <p:nvPr/>
        </p:nvPicPr>
        <p:blipFill>
          <a:blip r:embed="rId2"/>
          <a:stretch>
            <a:fillRect/>
          </a:stretch>
        </p:blipFill>
        <p:spPr>
          <a:xfrm>
            <a:off x="6642962" y="2554349"/>
            <a:ext cx="2469614" cy="707325"/>
          </a:xfrm>
          <a:prstGeom prst="rect">
            <a:avLst/>
          </a:prstGeom>
        </p:spPr>
      </p:pic>
      <p:pic>
        <p:nvPicPr>
          <p:cNvPr id="5" name="Picture 4"/>
          <p:cNvPicPr>
            <a:picLocks noChangeAspect="1"/>
          </p:cNvPicPr>
          <p:nvPr/>
        </p:nvPicPr>
        <p:blipFill>
          <a:blip r:embed="rId3"/>
          <a:stretch>
            <a:fillRect/>
          </a:stretch>
        </p:blipFill>
        <p:spPr>
          <a:xfrm>
            <a:off x="7165811" y="3898693"/>
            <a:ext cx="1423915" cy="550759"/>
          </a:xfrm>
          <a:prstGeom prst="rect">
            <a:avLst/>
          </a:prstGeom>
        </p:spPr>
      </p:pic>
    </p:spTree>
    <p:extLst>
      <p:ext uri="{BB962C8B-B14F-4D97-AF65-F5344CB8AC3E}">
        <p14:creationId xmlns:p14="http://schemas.microsoft.com/office/powerpoint/2010/main" val="770651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Complete: Certification </a:t>
            </a:r>
          </a:p>
        </p:txBody>
      </p:sp>
      <p:pic>
        <p:nvPicPr>
          <p:cNvPr id="5" name="Content Placeholder 4"/>
          <p:cNvPicPr>
            <a:picLocks noGrp="1" noChangeAspect="1"/>
          </p:cNvPicPr>
          <p:nvPr>
            <p:ph idx="1"/>
          </p:nvPr>
        </p:nvPicPr>
        <p:blipFill>
          <a:blip r:embed="rId3"/>
          <a:stretch>
            <a:fillRect/>
          </a:stretch>
        </p:blipFill>
        <p:spPr>
          <a:xfrm>
            <a:off x="1394792" y="2532503"/>
            <a:ext cx="9501806" cy="3214288"/>
          </a:xfrm>
          <a:prstGeom prst="rect">
            <a:avLst/>
          </a:prstGeom>
        </p:spPr>
      </p:pic>
      <p:cxnSp>
        <p:nvCxnSpPr>
          <p:cNvPr id="4" name="Straight Arrow Connector 3"/>
          <p:cNvCxnSpPr/>
          <p:nvPr/>
        </p:nvCxnSpPr>
        <p:spPr>
          <a:xfrm>
            <a:off x="9031458" y="5056533"/>
            <a:ext cx="1136272" cy="320537"/>
          </a:xfrm>
          <a:prstGeom prst="straightConnector1">
            <a:avLst/>
          </a:prstGeom>
          <a:ln>
            <a:solidFill>
              <a:srgbClr val="7030A0"/>
            </a:solidFill>
            <a:tailEnd type="triangle"/>
          </a:ln>
        </p:spPr>
        <p:style>
          <a:lnRef idx="3">
            <a:schemeClr val="accent3"/>
          </a:lnRef>
          <a:fillRef idx="0">
            <a:schemeClr val="accent3"/>
          </a:fillRef>
          <a:effectRef idx="2">
            <a:schemeClr val="accent3"/>
          </a:effectRef>
          <a:fontRef idx="minor">
            <a:schemeClr val="tx1"/>
          </a:fontRef>
        </p:style>
      </p:cxnSp>
      <p:sp>
        <p:nvSpPr>
          <p:cNvPr id="7" name="Oval 6"/>
          <p:cNvSpPr/>
          <p:nvPr/>
        </p:nvSpPr>
        <p:spPr>
          <a:xfrm>
            <a:off x="2902226" y="3945834"/>
            <a:ext cx="168966" cy="387626"/>
          </a:xfrm>
          <a:prstGeom prst="ellipse">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0" name="Straight Arrow Connector 9"/>
          <p:cNvCxnSpPr/>
          <p:nvPr/>
        </p:nvCxnSpPr>
        <p:spPr>
          <a:xfrm flipH="1" flipV="1">
            <a:off x="3538331" y="4860235"/>
            <a:ext cx="1070798" cy="196298"/>
          </a:xfrm>
          <a:prstGeom prst="straightConnector1">
            <a:avLst/>
          </a:prstGeom>
          <a:ln>
            <a:solidFill>
              <a:srgbClr val="7030A0"/>
            </a:solidFill>
            <a:tailEnd type="triangle"/>
          </a:ln>
        </p:spPr>
        <p:style>
          <a:lnRef idx="3">
            <a:schemeClr val="accent3"/>
          </a:lnRef>
          <a:fillRef idx="0">
            <a:schemeClr val="accent3"/>
          </a:fillRef>
          <a:effectRef idx="2">
            <a:schemeClr val="accent3"/>
          </a:effectRef>
          <a:fontRef idx="minor">
            <a:schemeClr val="tx1"/>
          </a:fontRef>
        </p:style>
      </p:cxnSp>
      <p:sp>
        <p:nvSpPr>
          <p:cNvPr id="3" name="Rectangle 2"/>
          <p:cNvSpPr/>
          <p:nvPr/>
        </p:nvSpPr>
        <p:spPr>
          <a:xfrm>
            <a:off x="4722830" y="4939645"/>
            <a:ext cx="4194927" cy="80714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dirty="0">
                <a:solidFill>
                  <a:srgbClr val="7030A0"/>
                </a:solidFill>
              </a:rPr>
              <a:t>You should see all green check marks.</a:t>
            </a:r>
          </a:p>
          <a:p>
            <a:pPr marL="342900" indent="-342900">
              <a:buFont typeface="Arial" panose="020B0604020202020204" pitchFamily="34" charset="0"/>
              <a:buChar char="•"/>
            </a:pPr>
            <a:r>
              <a:rPr lang="en-US" dirty="0">
                <a:solidFill>
                  <a:srgbClr val="7030A0"/>
                </a:solidFill>
              </a:rPr>
              <a:t>Certify and Complete Request.  </a:t>
            </a:r>
          </a:p>
          <a:p>
            <a:pPr marL="285750" indent="-285750">
              <a:buFont typeface="Arial" panose="020B0604020202020204" pitchFamily="34" charset="0"/>
              <a:buChar char="•"/>
            </a:pPr>
            <a:r>
              <a:rPr lang="en-US" dirty="0">
                <a:solidFill>
                  <a:srgbClr val="7030A0"/>
                </a:solidFill>
              </a:rPr>
              <a:t>Click yes in the pop-up box</a:t>
            </a:r>
          </a:p>
        </p:txBody>
      </p:sp>
      <p:sp>
        <p:nvSpPr>
          <p:cNvPr id="9" name="Oval 8"/>
          <p:cNvSpPr/>
          <p:nvPr/>
        </p:nvSpPr>
        <p:spPr>
          <a:xfrm>
            <a:off x="5495827" y="3525625"/>
            <a:ext cx="527901" cy="80783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365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Submission: Department Email</a:t>
            </a:r>
          </a:p>
        </p:txBody>
      </p:sp>
      <p:sp>
        <p:nvSpPr>
          <p:cNvPr id="6" name="Content Placeholder 5"/>
          <p:cNvSpPr>
            <a:spLocks noGrp="1"/>
          </p:cNvSpPr>
          <p:nvPr>
            <p:ph idx="1"/>
          </p:nvPr>
        </p:nvSpPr>
        <p:spPr>
          <a:xfrm>
            <a:off x="1295402" y="2556932"/>
            <a:ext cx="9601196" cy="3318936"/>
          </a:xfrm>
        </p:spPr>
        <p:txBody>
          <a:bodyPr>
            <a:normAutofit/>
          </a:bodyPr>
          <a:lstStyle/>
          <a:p>
            <a:pPr marL="0" indent="0">
              <a:buNone/>
            </a:pPr>
            <a:r>
              <a:rPr lang="en-US" b="1" dirty="0"/>
              <a:t>Form Request Workflow for Sanders, Debbie is Pending Approval</a:t>
            </a:r>
          </a:p>
          <a:p>
            <a:pPr marL="0" indent="0">
              <a:buNone/>
            </a:pPr>
            <a:r>
              <a:rPr lang="en-US" dirty="0"/>
              <a:t>Dear Cindy Lulu,</a:t>
            </a:r>
          </a:p>
          <a:p>
            <a:pPr marL="0" indent="0">
              <a:buNone/>
            </a:pPr>
            <a:r>
              <a:rPr lang="en-US" dirty="0"/>
              <a:t>Sanders, Debbie has been submitted into Form Request Workflow and is awaiting approval in the Folder: Supplier Request Approval.</a:t>
            </a:r>
            <a:endParaRPr lang="en-US" dirty="0">
              <a:hlinkClick r:id="rId3"/>
            </a:endParaRPr>
          </a:p>
          <a:p>
            <a:pPr marL="0" indent="0">
              <a:buNone/>
            </a:pPr>
            <a:r>
              <a:rPr lang="en-US" dirty="0">
                <a:hlinkClick r:id="rId3"/>
              </a:rPr>
              <a:t>Click here to view the request in your organization's site</a:t>
            </a:r>
            <a:endParaRPr lang="en-US" dirty="0"/>
          </a:p>
          <a:p>
            <a:pPr marL="0" indent="0">
              <a:buNone/>
            </a:pPr>
            <a:endParaRPr lang="en-US" dirty="0"/>
          </a:p>
        </p:txBody>
      </p:sp>
      <p:sp>
        <p:nvSpPr>
          <p:cNvPr id="4" name="Rectangle 3"/>
          <p:cNvSpPr/>
          <p:nvPr/>
        </p:nvSpPr>
        <p:spPr>
          <a:xfrm>
            <a:off x="1295402" y="5495826"/>
            <a:ext cx="9601196" cy="38004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Department email: Supplier Management has received notification of the submitted form request</a:t>
            </a:r>
          </a:p>
        </p:txBody>
      </p:sp>
    </p:spTree>
    <p:extLst>
      <p:ext uri="{BB962C8B-B14F-4D97-AF65-F5344CB8AC3E}">
        <p14:creationId xmlns:p14="http://schemas.microsoft.com/office/powerpoint/2010/main" val="218381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Submission: Supplier Email</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Dear DB Cooper,</a:t>
            </a:r>
            <a:br>
              <a:rPr lang="en-US" b="1" dirty="0"/>
            </a:br>
            <a:br>
              <a:rPr lang="en-US" b="1" dirty="0"/>
            </a:br>
            <a:r>
              <a:rPr lang="en-US" b="1" dirty="0"/>
              <a:t>You are receiving this email because a Department at East Carolina University requested  you be added to our Supplier database. By clicking on the “Register Now” button below you will be routed to the secure registration portal to complete the registration process.  If you have question or concerns related to the registration process please contact East Carolina University’s Office of Supplier Management at  </a:t>
            </a:r>
            <a:r>
              <a:rPr lang="en-US" b="1" dirty="0">
                <a:solidFill>
                  <a:srgbClr val="0070C0"/>
                </a:solidFill>
                <a:hlinkClick r:id="rId3"/>
              </a:rPr>
              <a:t>ecu-suppliermgmt@ecu.edu</a:t>
            </a:r>
            <a:r>
              <a:rPr lang="en-US" b="1" dirty="0"/>
              <a:t> or by phone at </a:t>
            </a:r>
            <a:r>
              <a:rPr lang="en-US" b="1" dirty="0">
                <a:solidFill>
                  <a:srgbClr val="0070C0"/>
                </a:solidFill>
              </a:rPr>
              <a:t>252-737-5325</a:t>
            </a:r>
            <a:r>
              <a:rPr lang="en-US" b="1" dirty="0"/>
              <a:t> or </a:t>
            </a:r>
            <a:r>
              <a:rPr lang="en-US" b="1" dirty="0">
                <a:solidFill>
                  <a:srgbClr val="0070C0"/>
                </a:solidFill>
                <a:hlinkClick r:id="rId4"/>
              </a:rPr>
              <a:t>252-737-1098</a:t>
            </a:r>
            <a:r>
              <a:rPr lang="en-US" b="1" dirty="0"/>
              <a:t>.</a:t>
            </a:r>
            <a:br>
              <a:rPr lang="en-US" b="1" dirty="0"/>
            </a:br>
            <a:r>
              <a:rPr lang="en-US" dirty="0">
                <a:hlinkClick r:id="rId5"/>
              </a:rPr>
              <a:t>Register Now</a:t>
            </a:r>
            <a:endParaRPr lang="en-US" dirty="0"/>
          </a:p>
          <a:p>
            <a:pPr marL="0" indent="0">
              <a:buNone/>
            </a:pPr>
            <a:r>
              <a:rPr lang="en-US" b="1" dirty="0"/>
              <a:t>Sincerely</a:t>
            </a:r>
            <a:br>
              <a:rPr lang="en-US" b="1" dirty="0"/>
            </a:br>
            <a:r>
              <a:rPr lang="en-US" b="1" dirty="0"/>
              <a:t> ECU Supplier Management</a:t>
            </a:r>
            <a:r>
              <a:rPr lang="en-US" dirty="0"/>
              <a:t> </a:t>
            </a:r>
          </a:p>
          <a:p>
            <a:pPr marL="0" indent="0">
              <a:buNone/>
            </a:pPr>
            <a:br>
              <a:rPr lang="en-US" dirty="0"/>
            </a:br>
            <a:r>
              <a:rPr lang="en-US" dirty="0"/>
              <a:t> </a:t>
            </a:r>
          </a:p>
        </p:txBody>
      </p:sp>
      <p:sp>
        <p:nvSpPr>
          <p:cNvPr id="4" name="Rectangle 3"/>
          <p:cNvSpPr/>
          <p:nvPr/>
        </p:nvSpPr>
        <p:spPr>
          <a:xfrm>
            <a:off x="1295401" y="5505254"/>
            <a:ext cx="9733960" cy="37061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Supplier email: ECU </a:t>
            </a:r>
            <a:r>
              <a:rPr lang="en-US" dirty="0" err="1">
                <a:solidFill>
                  <a:srgbClr val="7030A0"/>
                </a:solidFill>
              </a:rPr>
              <a:t>dept</a:t>
            </a:r>
            <a:r>
              <a:rPr lang="en-US" dirty="0">
                <a:solidFill>
                  <a:srgbClr val="7030A0"/>
                </a:solidFill>
              </a:rPr>
              <a:t> has requested them to be a supplier</a:t>
            </a:r>
          </a:p>
        </p:txBody>
      </p:sp>
    </p:spTree>
    <p:extLst>
      <p:ext uri="{BB962C8B-B14F-4D97-AF65-F5344CB8AC3E}">
        <p14:creationId xmlns:p14="http://schemas.microsoft.com/office/powerpoint/2010/main" val="3220281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Denial/Approval: Department Email</a:t>
            </a:r>
          </a:p>
        </p:txBody>
      </p:sp>
      <p:sp>
        <p:nvSpPr>
          <p:cNvPr id="3" name="Content Placeholder 2"/>
          <p:cNvSpPr>
            <a:spLocks noGrp="1"/>
          </p:cNvSpPr>
          <p:nvPr>
            <p:ph idx="1"/>
          </p:nvPr>
        </p:nvSpPr>
        <p:spPr>
          <a:xfrm>
            <a:off x="1417982" y="2556932"/>
            <a:ext cx="9601196" cy="3318936"/>
          </a:xfrm>
        </p:spPr>
        <p:txBody>
          <a:bodyPr>
            <a:normAutofit/>
          </a:bodyPr>
          <a:lstStyle/>
          <a:p>
            <a:pPr marL="0" indent="0">
              <a:buNone/>
            </a:pPr>
            <a:endParaRPr lang="en-US" dirty="0"/>
          </a:p>
          <a:p>
            <a:pPr marL="0" indent="0">
              <a:buNone/>
            </a:pPr>
            <a:endParaRPr lang="en-US" dirty="0"/>
          </a:p>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3009958"/>
              </p:ext>
            </p:extLst>
          </p:nvPr>
        </p:nvGraphicFramePr>
        <p:xfrm>
          <a:off x="1421295" y="3161220"/>
          <a:ext cx="5556280" cy="2501265"/>
        </p:xfrm>
        <a:graphic>
          <a:graphicData uri="http://schemas.openxmlformats.org/drawingml/2006/table">
            <a:tbl>
              <a:tblPr firstRow="1" firstCol="1" bandRow="1">
                <a:tableStyleId>{5C22544A-7EE6-4342-B048-85BDC9FD1C3A}</a:tableStyleId>
              </a:tblPr>
              <a:tblGrid>
                <a:gridCol w="5556280">
                  <a:extLst>
                    <a:ext uri="{9D8B030D-6E8A-4147-A177-3AD203B41FA5}">
                      <a16:colId xmlns:a16="http://schemas.microsoft.com/office/drawing/2014/main" val="20000"/>
                    </a:ext>
                  </a:extLst>
                </a:gridCol>
              </a:tblGrid>
              <a:tr h="184688">
                <a:tc>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2103001">
                <a:tc>
                  <a:txBody>
                    <a:bodyPr/>
                    <a:lstStyle/>
                    <a:p>
                      <a:pPr marL="0" marR="0"/>
                      <a:r>
                        <a:rPr lang="en-US" sz="1600" dirty="0">
                          <a:solidFill>
                            <a:schemeClr val="tx1">
                              <a:lumMod val="95000"/>
                              <a:lumOff val="5000"/>
                            </a:schemeClr>
                          </a:solidFill>
                          <a:effectLst/>
                        </a:rPr>
                        <a:t>RE: DB</a:t>
                      </a:r>
                      <a:r>
                        <a:rPr lang="en-US" sz="1600" baseline="0" dirty="0">
                          <a:solidFill>
                            <a:schemeClr val="tx1">
                              <a:lumMod val="95000"/>
                              <a:lumOff val="5000"/>
                            </a:schemeClr>
                          </a:solidFill>
                          <a:effectLst/>
                        </a:rPr>
                        <a:t> Cooper</a:t>
                      </a:r>
                      <a:r>
                        <a:rPr lang="en-US" sz="1600" dirty="0">
                          <a:solidFill>
                            <a:schemeClr val="tx1">
                              <a:lumMod val="95000"/>
                              <a:lumOff val="5000"/>
                            </a:schemeClr>
                          </a:solidFill>
                          <a:effectLst/>
                        </a:rPr>
                        <a:t> has been Approved in Supplier Registration Workflow</a:t>
                      </a:r>
                    </a:p>
                    <a:p>
                      <a:pPr marL="0" marR="0"/>
                      <a:r>
                        <a:rPr lang="en-US" sz="1600" dirty="0">
                          <a:solidFill>
                            <a:schemeClr val="tx1">
                              <a:lumMod val="95000"/>
                              <a:lumOff val="5000"/>
                            </a:schemeClr>
                          </a:solidFill>
                          <a:effectLst/>
                        </a:rPr>
                        <a:t>Dear Cindy Lulu,</a:t>
                      </a:r>
                    </a:p>
                    <a:p>
                      <a:pPr marL="0" marR="0"/>
                      <a:r>
                        <a:rPr lang="en-US" sz="1600" dirty="0">
                          <a:solidFill>
                            <a:schemeClr val="tx1">
                              <a:lumMod val="95000"/>
                              <a:lumOff val="5000"/>
                            </a:schemeClr>
                          </a:solidFill>
                          <a:effectLst/>
                        </a:rPr>
                        <a:t>DB Cooper has been Approved in Supplier Registration Workflow</a:t>
                      </a:r>
                    </a:p>
                    <a:p>
                      <a:pPr marL="0" marR="0"/>
                      <a:r>
                        <a:rPr lang="en-US" sz="1600" dirty="0">
                          <a:solidFill>
                            <a:schemeClr val="tx1">
                              <a:lumMod val="95000"/>
                              <a:lumOff val="5000"/>
                            </a:schemeClr>
                          </a:solidFill>
                          <a:effectLst/>
                        </a:rPr>
                        <a:t>Thank You,</a:t>
                      </a:r>
                    </a:p>
                    <a:p>
                      <a:pPr marL="0" marR="0"/>
                      <a:r>
                        <a:rPr lang="en-US" sz="1600" dirty="0">
                          <a:solidFill>
                            <a:schemeClr val="tx1">
                              <a:lumMod val="95000"/>
                              <a:lumOff val="5000"/>
                            </a:schemeClr>
                          </a:solidFill>
                          <a:effectLst/>
                        </a:rPr>
                        <a:t>East Carolina University</a:t>
                      </a:r>
                    </a:p>
                    <a:p>
                      <a:r>
                        <a:rPr lang="en-US" sz="1600" b="1" kern="1200" dirty="0">
                          <a:solidFill>
                            <a:schemeClr val="tx1">
                              <a:lumMod val="95000"/>
                              <a:lumOff val="5000"/>
                            </a:schemeClr>
                          </a:solidFill>
                          <a:effectLst/>
                          <a:latin typeface="+mn-lt"/>
                          <a:ea typeface="+mn-ea"/>
                          <a:cs typeface="+mn-cs"/>
                        </a:rPr>
                        <a:t>Supplier Management</a:t>
                      </a:r>
                    </a:p>
                    <a:p>
                      <a:r>
                        <a:rPr lang="en-US" sz="1600" b="1" u="sng" kern="1200" dirty="0">
                          <a:solidFill>
                            <a:srgbClr val="0070C0"/>
                          </a:solidFill>
                          <a:effectLst/>
                          <a:latin typeface="+mn-lt"/>
                          <a:ea typeface="+mn-ea"/>
                          <a:cs typeface="+mn-cs"/>
                          <a:hlinkClick r:id="rId3"/>
                        </a:rPr>
                        <a:t>ecu-suppliermgmt@ecu.edu</a:t>
                      </a:r>
                      <a:endParaRPr lang="en-US" sz="1600" dirty="0">
                        <a:solidFill>
                          <a:srgbClr val="0070C0"/>
                        </a:solidFill>
                        <a:effectLst/>
                      </a:endParaRPr>
                    </a:p>
                  </a:txBody>
                  <a:tcPr marL="9525" marR="9525" marT="95250" marB="9525" anchor="ctr">
                    <a:noFill/>
                  </a:tcPr>
                </a:tc>
                <a:extLst>
                  <a:ext uri="{0D108BD9-81ED-4DB2-BD59-A6C34878D82A}">
                    <a16:rowId xmlns:a16="http://schemas.microsoft.com/office/drawing/2014/main" val="10001"/>
                  </a:ext>
                </a:extLst>
              </a:tr>
            </a:tbl>
          </a:graphicData>
        </a:graphic>
      </p:graphicFrame>
      <p:pic>
        <p:nvPicPr>
          <p:cNvPr id="2049" name="Picture 1" descr="East Carolina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982" y="2556933"/>
            <a:ext cx="5559593" cy="734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98902" y="2556931"/>
            <a:ext cx="1997695" cy="310555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7030A0"/>
                </a:solidFill>
              </a:rPr>
              <a:t>End User email: informing the end user that the supplier has been approved or denied. </a:t>
            </a:r>
          </a:p>
          <a:p>
            <a:endParaRPr lang="en-US" dirty="0">
              <a:solidFill>
                <a:srgbClr val="7030A0"/>
              </a:solidFill>
            </a:endParaRPr>
          </a:p>
          <a:p>
            <a:r>
              <a:rPr lang="en-US" dirty="0">
                <a:solidFill>
                  <a:srgbClr val="7030A0"/>
                </a:solidFill>
              </a:rPr>
              <a:t>Supplier Management will also send an email with the BID if approved.</a:t>
            </a:r>
          </a:p>
        </p:txBody>
      </p:sp>
    </p:spTree>
    <p:extLst>
      <p:ext uri="{BB962C8B-B14F-4D97-AF65-F5344CB8AC3E}">
        <p14:creationId xmlns:p14="http://schemas.microsoft.com/office/powerpoint/2010/main" val="1462355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Form/Document Search</a:t>
            </a:r>
          </a:p>
        </p:txBody>
      </p:sp>
      <p:sp>
        <p:nvSpPr>
          <p:cNvPr id="3" name="Content Placeholder 2"/>
          <p:cNvSpPr>
            <a:spLocks noGrp="1"/>
          </p:cNvSpPr>
          <p:nvPr>
            <p:ph idx="1"/>
          </p:nvPr>
        </p:nvSpPr>
        <p:spPr/>
        <p:txBody>
          <a:bodyPr>
            <a:normAutofit lnSpcReduction="10000"/>
          </a:bodyPr>
          <a:lstStyle/>
          <a:p>
            <a:r>
              <a:rPr lang="en-US" sz="3000" dirty="0"/>
              <a:t>To view any form or document submitted, follow the thread:</a:t>
            </a:r>
          </a:p>
          <a:p>
            <a:pPr lvl="1"/>
            <a:r>
              <a:rPr lang="en-US" sz="2800" dirty="0"/>
              <a:t>Orders and Documents  on the your side </a:t>
            </a:r>
          </a:p>
          <a:p>
            <a:pPr lvl="2"/>
            <a:r>
              <a:rPr lang="en-US" sz="2800" dirty="0"/>
              <a:t>Document Search</a:t>
            </a:r>
          </a:p>
          <a:p>
            <a:pPr lvl="3"/>
            <a:r>
              <a:rPr lang="en-US" sz="2800" dirty="0"/>
              <a:t>Search Document </a:t>
            </a:r>
          </a:p>
          <a:p>
            <a:pPr marL="0" indent="0">
              <a:buNone/>
            </a:pPr>
            <a:r>
              <a:rPr lang="en-US" sz="2800" dirty="0"/>
              <a:t>This will allow you to view the status of all forms for suppliers and also for candidates, research participants, </a:t>
            </a:r>
            <a:r>
              <a:rPr lang="en-US" sz="2800" dirty="0" err="1"/>
              <a:t>etc</a:t>
            </a:r>
            <a:r>
              <a:rPr lang="en-US" sz="2800" dirty="0"/>
              <a:t>…</a:t>
            </a:r>
          </a:p>
        </p:txBody>
      </p:sp>
      <p:pic>
        <p:nvPicPr>
          <p:cNvPr id="4" name="Picture 3"/>
          <p:cNvPicPr>
            <a:picLocks noChangeAspect="1"/>
          </p:cNvPicPr>
          <p:nvPr/>
        </p:nvPicPr>
        <p:blipFill>
          <a:blip r:embed="rId2"/>
          <a:stretch>
            <a:fillRect/>
          </a:stretch>
        </p:blipFill>
        <p:spPr>
          <a:xfrm>
            <a:off x="7907654" y="3085221"/>
            <a:ext cx="1264481" cy="924071"/>
          </a:xfrm>
          <a:prstGeom prst="rect">
            <a:avLst/>
          </a:prstGeom>
        </p:spPr>
      </p:pic>
    </p:spTree>
    <p:extLst>
      <p:ext uri="{BB962C8B-B14F-4D97-AF65-F5344CB8AC3E}">
        <p14:creationId xmlns:p14="http://schemas.microsoft.com/office/powerpoint/2010/main" val="305139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TSM	</a:t>
            </a:r>
          </a:p>
        </p:txBody>
      </p:sp>
      <p:sp>
        <p:nvSpPr>
          <p:cNvPr id="3" name="Content Placeholder 2"/>
          <p:cNvSpPr>
            <a:spLocks noGrp="1"/>
          </p:cNvSpPr>
          <p:nvPr>
            <p:ph idx="1"/>
          </p:nvPr>
        </p:nvSpPr>
        <p:spPr/>
        <p:txBody>
          <a:bodyPr>
            <a:normAutofit/>
          </a:bodyPr>
          <a:lstStyle/>
          <a:p>
            <a:r>
              <a:rPr lang="en-US" u="sng" dirty="0"/>
              <a:t>Total Supplier Manager</a:t>
            </a:r>
            <a:r>
              <a:rPr lang="en-US" dirty="0"/>
              <a:t>: Managing Supplier Relationships</a:t>
            </a:r>
          </a:p>
          <a:p>
            <a:r>
              <a:rPr lang="en-US" dirty="0"/>
              <a:t>A web-based centralized repository of your entire supplier file</a:t>
            </a:r>
          </a:p>
          <a:p>
            <a:r>
              <a:rPr lang="en-US" dirty="0"/>
              <a:t>Pre-qualification management</a:t>
            </a:r>
          </a:p>
          <a:p>
            <a:r>
              <a:rPr lang="en-US" dirty="0"/>
              <a:t>Diversity certification tracking &amp; verification of suppliers</a:t>
            </a:r>
          </a:p>
          <a:p>
            <a:r>
              <a:rPr lang="en-US" dirty="0"/>
              <a:t>Onboarding automates supplier setup processes for payables from prospect to active-paying supplier, including ACH payment information collection, W8/9 document collection and TIN matching.</a:t>
            </a:r>
          </a:p>
        </p:txBody>
      </p:sp>
    </p:spTree>
    <p:extLst>
      <p:ext uri="{BB962C8B-B14F-4D97-AF65-F5344CB8AC3E}">
        <p14:creationId xmlns:p14="http://schemas.microsoft.com/office/powerpoint/2010/main" val="3013523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Form/Document Request Search</a:t>
            </a:r>
          </a:p>
        </p:txBody>
      </p:sp>
      <p:pic>
        <p:nvPicPr>
          <p:cNvPr id="4" name="Content Placeholder 3"/>
          <p:cNvPicPr>
            <a:picLocks noGrp="1" noChangeAspect="1"/>
          </p:cNvPicPr>
          <p:nvPr>
            <p:ph idx="1"/>
          </p:nvPr>
        </p:nvPicPr>
        <p:blipFill>
          <a:blip r:embed="rId2"/>
          <a:stretch>
            <a:fillRect/>
          </a:stretch>
        </p:blipFill>
        <p:spPr>
          <a:xfrm>
            <a:off x="1509712" y="2586038"/>
            <a:ext cx="9172575" cy="3195784"/>
          </a:xfrm>
          <a:prstGeom prst="rect">
            <a:avLst/>
          </a:prstGeom>
        </p:spPr>
      </p:pic>
      <p:sp>
        <p:nvSpPr>
          <p:cNvPr id="5" name="Rectangle 4"/>
          <p:cNvSpPr/>
          <p:nvPr/>
        </p:nvSpPr>
        <p:spPr>
          <a:xfrm>
            <a:off x="1509712" y="4034672"/>
            <a:ext cx="2968020" cy="174715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dirty="0">
                <a:solidFill>
                  <a:srgbClr val="7030A0"/>
                </a:solidFill>
              </a:rPr>
              <a:t>Select your options to view from the dropdown box </a:t>
            </a:r>
          </a:p>
          <a:p>
            <a:endParaRPr lang="en-US" dirty="0">
              <a:solidFill>
                <a:srgbClr val="7030A0"/>
              </a:solidFill>
            </a:endParaRPr>
          </a:p>
          <a:p>
            <a:pPr marL="342900" indent="-342900">
              <a:buFont typeface="Arial" panose="020B0604020202020204" pitchFamily="34" charset="0"/>
              <a:buChar char="•"/>
            </a:pPr>
            <a:r>
              <a:rPr lang="en-US" dirty="0">
                <a:solidFill>
                  <a:srgbClr val="7030A0"/>
                </a:solidFill>
              </a:rPr>
              <a:t>Click Go</a:t>
            </a:r>
          </a:p>
        </p:txBody>
      </p:sp>
      <p:sp>
        <p:nvSpPr>
          <p:cNvPr id="6" name="Oval 5"/>
          <p:cNvSpPr/>
          <p:nvPr/>
        </p:nvSpPr>
        <p:spPr>
          <a:xfrm>
            <a:off x="1295402" y="2586038"/>
            <a:ext cx="4050321" cy="466651"/>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09712" y="3151163"/>
            <a:ext cx="1968779" cy="2801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Follow the thread</a:t>
            </a:r>
          </a:p>
        </p:txBody>
      </p:sp>
    </p:spTree>
    <p:extLst>
      <p:ext uri="{BB962C8B-B14F-4D97-AF65-F5344CB8AC3E}">
        <p14:creationId xmlns:p14="http://schemas.microsoft.com/office/powerpoint/2010/main" val="1232847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Forms/Documents View</a:t>
            </a:r>
          </a:p>
        </p:txBody>
      </p:sp>
      <p:pic>
        <p:nvPicPr>
          <p:cNvPr id="4" name="Content Placeholder 3"/>
          <p:cNvPicPr>
            <a:picLocks noGrp="1" noChangeAspect="1"/>
          </p:cNvPicPr>
          <p:nvPr>
            <p:ph idx="1"/>
          </p:nvPr>
        </p:nvPicPr>
        <p:blipFill>
          <a:blip r:embed="rId2"/>
          <a:stretch>
            <a:fillRect/>
          </a:stretch>
        </p:blipFill>
        <p:spPr>
          <a:xfrm>
            <a:off x="1295402" y="2546979"/>
            <a:ext cx="9601198" cy="3230217"/>
          </a:xfrm>
          <a:prstGeom prst="rect">
            <a:avLst/>
          </a:prstGeom>
        </p:spPr>
      </p:pic>
      <p:sp>
        <p:nvSpPr>
          <p:cNvPr id="3" name="Rectangle 2"/>
          <p:cNvSpPr/>
          <p:nvPr/>
        </p:nvSpPr>
        <p:spPr>
          <a:xfrm>
            <a:off x="4232635" y="2912013"/>
            <a:ext cx="2507530" cy="36851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Click the name to review</a:t>
            </a:r>
          </a:p>
        </p:txBody>
      </p:sp>
    </p:spTree>
    <p:extLst>
      <p:ext uri="{BB962C8B-B14F-4D97-AF65-F5344CB8AC3E}">
        <p14:creationId xmlns:p14="http://schemas.microsoft.com/office/powerpoint/2010/main" val="1905936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Supplier Requests</a:t>
            </a:r>
          </a:p>
        </p:txBody>
      </p:sp>
      <p:pic>
        <p:nvPicPr>
          <p:cNvPr id="4" name="Content Placeholder 3"/>
          <p:cNvPicPr>
            <a:picLocks noGrp="1" noChangeAspect="1"/>
          </p:cNvPicPr>
          <p:nvPr>
            <p:ph idx="1"/>
          </p:nvPr>
        </p:nvPicPr>
        <p:blipFill>
          <a:blip r:embed="rId2"/>
          <a:stretch>
            <a:fillRect/>
          </a:stretch>
        </p:blipFill>
        <p:spPr>
          <a:xfrm>
            <a:off x="1295402" y="2643809"/>
            <a:ext cx="9601196" cy="3399182"/>
          </a:xfrm>
          <a:prstGeom prst="rect">
            <a:avLst/>
          </a:prstGeom>
          <a:ln>
            <a:solidFill>
              <a:schemeClr val="accent1">
                <a:shade val="50000"/>
              </a:schemeClr>
            </a:solidFill>
          </a:ln>
        </p:spPr>
      </p:pic>
      <p:sp>
        <p:nvSpPr>
          <p:cNvPr id="3" name="Oval 2"/>
          <p:cNvSpPr/>
          <p:nvPr/>
        </p:nvSpPr>
        <p:spPr>
          <a:xfrm>
            <a:off x="1295402" y="2504661"/>
            <a:ext cx="4996068" cy="62616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15439" y="3349488"/>
            <a:ext cx="5979059" cy="71346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7030A0"/>
                </a:solidFill>
              </a:rPr>
              <a:t>Follow the thread to view your requests: Supplier Management-Requests-</a:t>
            </a:r>
          </a:p>
          <a:p>
            <a:r>
              <a:rPr lang="en-US" sz="1600" dirty="0">
                <a:solidFill>
                  <a:srgbClr val="7030A0"/>
                </a:solidFill>
              </a:rPr>
              <a:t>                                                               Manage Supplier Requests.</a:t>
            </a:r>
          </a:p>
          <a:p>
            <a:r>
              <a:rPr lang="en-US" sz="1600" dirty="0">
                <a:solidFill>
                  <a:srgbClr val="7030A0"/>
                </a:solidFill>
              </a:rPr>
              <a:t>Click on the supplier name you wish to view</a:t>
            </a:r>
          </a:p>
        </p:txBody>
      </p:sp>
    </p:spTree>
    <p:extLst>
      <p:ext uri="{BB962C8B-B14F-4D97-AF65-F5344CB8AC3E}">
        <p14:creationId xmlns:p14="http://schemas.microsoft.com/office/powerpoint/2010/main" val="3745725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Supplier Request Workflow and Review</a:t>
            </a:r>
          </a:p>
        </p:txBody>
      </p:sp>
      <p:sp>
        <p:nvSpPr>
          <p:cNvPr id="3" name="Content Placeholder 2"/>
          <p:cNvSpPr>
            <a:spLocks noGrp="1"/>
          </p:cNvSpPr>
          <p:nvPr>
            <p:ph idx="1"/>
          </p:nvPr>
        </p:nvSpPr>
        <p:spPr>
          <a:xfrm>
            <a:off x="1289118" y="2285999"/>
            <a:ext cx="9601196" cy="2631018"/>
          </a:xfrm>
        </p:spPr>
        <p:txBody>
          <a:bodyPr/>
          <a:lstStyle/>
          <a:p>
            <a:pPr marL="0" indent="0">
              <a:buNone/>
            </a:pPr>
            <a:endParaRPr lang="en-US" dirty="0"/>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6089716" y="2556932"/>
            <a:ext cx="4806882" cy="3086100"/>
          </a:xfrm>
          <a:prstGeom prst="rect">
            <a:avLst/>
          </a:prstGeom>
        </p:spPr>
      </p:pic>
      <p:sp>
        <p:nvSpPr>
          <p:cNvPr id="6" name="Rectangle 5"/>
          <p:cNvSpPr/>
          <p:nvPr/>
        </p:nvSpPr>
        <p:spPr>
          <a:xfrm>
            <a:off x="1611984" y="3506619"/>
            <a:ext cx="3497344" cy="56575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7030A0"/>
                </a:solidFill>
              </a:rPr>
              <a:t>Click on  Supplier Request workflow to review the steps</a:t>
            </a:r>
          </a:p>
        </p:txBody>
      </p:sp>
      <p:cxnSp>
        <p:nvCxnSpPr>
          <p:cNvPr id="11" name="Straight Arrow Connector 10"/>
          <p:cNvCxnSpPr/>
          <p:nvPr/>
        </p:nvCxnSpPr>
        <p:spPr>
          <a:xfrm>
            <a:off x="4072379" y="4147794"/>
            <a:ext cx="1951349" cy="1168924"/>
          </a:xfrm>
          <a:prstGeom prst="straightConnector1">
            <a:avLst/>
          </a:prstGeom>
          <a:ln>
            <a:solidFill>
              <a:srgbClr val="7030A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069964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Step </a:t>
            </a:r>
          </a:p>
        </p:txBody>
      </p:sp>
      <p:pic>
        <p:nvPicPr>
          <p:cNvPr id="4" name="Content Placeholder 3"/>
          <p:cNvPicPr>
            <a:picLocks noGrp="1" noChangeAspect="1"/>
          </p:cNvPicPr>
          <p:nvPr>
            <p:ph idx="1"/>
          </p:nvPr>
        </p:nvPicPr>
        <p:blipFill>
          <a:blip r:embed="rId2"/>
          <a:stretch>
            <a:fillRect/>
          </a:stretch>
        </p:blipFill>
        <p:spPr>
          <a:xfrm>
            <a:off x="1404594" y="2595488"/>
            <a:ext cx="9492004" cy="2980363"/>
          </a:xfrm>
          <a:prstGeom prst="rect">
            <a:avLst/>
          </a:prstGeom>
        </p:spPr>
      </p:pic>
      <p:sp>
        <p:nvSpPr>
          <p:cNvPr id="5" name="Rectangle 4"/>
          <p:cNvSpPr/>
          <p:nvPr/>
        </p:nvSpPr>
        <p:spPr>
          <a:xfrm>
            <a:off x="3676454" y="3167407"/>
            <a:ext cx="2328420" cy="53732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Green Check = completed</a:t>
            </a:r>
          </a:p>
        </p:txBody>
      </p:sp>
      <p:sp>
        <p:nvSpPr>
          <p:cNvPr id="6" name="Oval 5"/>
          <p:cNvSpPr/>
          <p:nvPr/>
        </p:nvSpPr>
        <p:spPr>
          <a:xfrm>
            <a:off x="4128941" y="4344815"/>
            <a:ext cx="1432873" cy="43457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87299" y="3167407"/>
            <a:ext cx="2498103" cy="53732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Active = in review</a:t>
            </a:r>
          </a:p>
        </p:txBody>
      </p:sp>
      <p:sp>
        <p:nvSpPr>
          <p:cNvPr id="10" name="Oval 9"/>
          <p:cNvSpPr/>
          <p:nvPr/>
        </p:nvSpPr>
        <p:spPr>
          <a:xfrm>
            <a:off x="7532017" y="4440025"/>
            <a:ext cx="980388" cy="46191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167730" y="5158408"/>
            <a:ext cx="728868" cy="417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340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p>
        </p:txBody>
      </p:sp>
      <p:sp>
        <p:nvSpPr>
          <p:cNvPr id="5" name="Content Placeholder 4"/>
          <p:cNvSpPr>
            <a:spLocks noGrp="1"/>
          </p:cNvSpPr>
          <p:nvPr>
            <p:ph idx="1"/>
          </p:nvPr>
        </p:nvSpPr>
        <p:spPr>
          <a:xfrm>
            <a:off x="1027044" y="2556932"/>
            <a:ext cx="9601196" cy="3318936"/>
          </a:xfrm>
        </p:spPr>
        <p:txBody>
          <a:bodyPr>
            <a:normAutofit/>
          </a:bodyPr>
          <a:lstStyle/>
          <a:p>
            <a:pPr marL="0" indent="0">
              <a:buNone/>
            </a:pPr>
            <a:r>
              <a:rPr lang="en-US" dirty="0"/>
              <a:t>1. Why is ECU changing procedures?</a:t>
            </a:r>
          </a:p>
          <a:p>
            <a:pPr marL="0" indent="0">
              <a:buNone/>
            </a:pPr>
            <a:r>
              <a:rPr lang="en-US" dirty="0"/>
              <a:t>	</a:t>
            </a:r>
            <a:r>
              <a:rPr lang="en-US" dirty="0">
                <a:solidFill>
                  <a:srgbClr val="7030A0"/>
                </a:solidFill>
              </a:rPr>
              <a:t>To eliminate paper, ensure ECU is compliant with Federal and State 	regulations and guidelines, and to offer ACH payments to suppliers.</a:t>
            </a:r>
          </a:p>
          <a:p>
            <a:pPr marL="0" indent="0">
              <a:buNone/>
            </a:pPr>
            <a:r>
              <a:rPr lang="en-US" dirty="0"/>
              <a:t>2. What happens if I do not get the naming format correct?</a:t>
            </a:r>
          </a:p>
          <a:p>
            <a:pPr marL="0" indent="0">
              <a:buNone/>
            </a:pPr>
            <a:r>
              <a:rPr lang="en-US" dirty="0"/>
              <a:t>	</a:t>
            </a:r>
            <a:r>
              <a:rPr lang="en-US" dirty="0">
                <a:solidFill>
                  <a:srgbClr val="7030A0"/>
                </a:solidFill>
              </a:rPr>
              <a:t>Supplier Management will review information and you will be notified. </a:t>
            </a:r>
            <a:r>
              <a:rPr lang="en-US" dirty="0">
                <a:solidFill>
                  <a:srgbClr val="FF0000"/>
                </a:solidFill>
              </a:rPr>
              <a:t>If the naming format for the Individual suppliers are incorrect, we will return the request back to you for correction.</a:t>
            </a:r>
          </a:p>
          <a:p>
            <a:pPr marL="0" indent="0">
              <a:buNone/>
            </a:pPr>
            <a:endParaRPr lang="en-US" dirty="0">
              <a:solidFill>
                <a:srgbClr val="7030A0"/>
              </a:solidFill>
            </a:endParaRPr>
          </a:p>
        </p:txBody>
      </p:sp>
    </p:spTree>
    <p:extLst>
      <p:ext uri="{BB962C8B-B14F-4D97-AF65-F5344CB8AC3E}">
        <p14:creationId xmlns:p14="http://schemas.microsoft.com/office/powerpoint/2010/main" val="3147870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p>
        </p:txBody>
      </p:sp>
      <p:sp>
        <p:nvSpPr>
          <p:cNvPr id="3" name="Content Placeholder 2"/>
          <p:cNvSpPr>
            <a:spLocks noGrp="1"/>
          </p:cNvSpPr>
          <p:nvPr>
            <p:ph idx="1"/>
          </p:nvPr>
        </p:nvSpPr>
        <p:spPr/>
        <p:txBody>
          <a:bodyPr/>
          <a:lstStyle/>
          <a:p>
            <a:pPr marL="0" indent="0">
              <a:buNone/>
            </a:pPr>
            <a:r>
              <a:rPr lang="en-US" dirty="0"/>
              <a:t>3. How do I know what supplier type to select?</a:t>
            </a:r>
          </a:p>
          <a:p>
            <a:pPr marL="0" indent="0">
              <a:buNone/>
            </a:pPr>
            <a:r>
              <a:rPr lang="en-US" dirty="0"/>
              <a:t>	</a:t>
            </a:r>
            <a:r>
              <a:rPr lang="en-US" dirty="0">
                <a:solidFill>
                  <a:srgbClr val="7030A0"/>
                </a:solidFill>
              </a:rPr>
              <a:t>It will be up to you to keep lines of communication open with the supplier. 	Share with the supplier our procedures and also the notifications that will 	be emailed to them.</a:t>
            </a:r>
          </a:p>
          <a:p>
            <a:pPr marL="0" indent="0">
              <a:buNone/>
            </a:pPr>
            <a:r>
              <a:rPr lang="en-US" dirty="0">
                <a:solidFill>
                  <a:schemeClr val="tx1">
                    <a:lumMod val="95000"/>
                    <a:lumOff val="5000"/>
                  </a:schemeClr>
                </a:solidFill>
              </a:rPr>
              <a:t>4. Are previous suppliers already in the system?</a:t>
            </a:r>
          </a:p>
          <a:p>
            <a:pPr marL="0" indent="0">
              <a:buNone/>
            </a:pPr>
            <a:r>
              <a:rPr lang="en-US" dirty="0">
                <a:solidFill>
                  <a:schemeClr val="tx1">
                    <a:lumMod val="95000"/>
                    <a:lumOff val="5000"/>
                  </a:schemeClr>
                </a:solidFill>
              </a:rPr>
              <a:t>	</a:t>
            </a:r>
            <a:r>
              <a:rPr lang="en-US" dirty="0">
                <a:solidFill>
                  <a:srgbClr val="7030A0"/>
                </a:solidFill>
              </a:rPr>
              <a:t>Selected ECU suppliers with payment activity within the last 3 years will be 	placed in TSM. </a:t>
            </a:r>
          </a:p>
          <a:p>
            <a:pPr marL="0" indent="0">
              <a:buNone/>
            </a:pPr>
            <a:endParaRPr lang="en-US" dirty="0">
              <a:solidFill>
                <a:srgbClr val="7030A0"/>
              </a:solidFill>
            </a:endParaRPr>
          </a:p>
        </p:txBody>
      </p:sp>
    </p:spTree>
    <p:extLst>
      <p:ext uri="{BB962C8B-B14F-4D97-AF65-F5344CB8AC3E}">
        <p14:creationId xmlns:p14="http://schemas.microsoft.com/office/powerpoint/2010/main" val="763365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p>
        </p:txBody>
      </p:sp>
      <p:sp>
        <p:nvSpPr>
          <p:cNvPr id="3" name="Content Placeholder 2"/>
          <p:cNvSpPr>
            <a:spLocks noGrp="1"/>
          </p:cNvSpPr>
          <p:nvPr>
            <p:ph idx="1"/>
          </p:nvPr>
        </p:nvSpPr>
        <p:spPr/>
        <p:txBody>
          <a:bodyPr>
            <a:normAutofit fontScale="85000" lnSpcReduction="20000"/>
          </a:bodyPr>
          <a:lstStyle/>
          <a:p>
            <a:r>
              <a:rPr lang="en-US" dirty="0"/>
              <a:t> End User will communicate with the supplier and gather required information. </a:t>
            </a:r>
          </a:p>
          <a:p>
            <a:r>
              <a:rPr lang="en-US" dirty="0"/>
              <a:t>Search for the supplier on ECU BIC report, Request a Supplier and enter required information. </a:t>
            </a:r>
          </a:p>
          <a:p>
            <a:pPr lvl="0"/>
            <a:r>
              <a:rPr lang="en-US" dirty="0"/>
              <a:t>Supplier Management will receive notification of request, review for completion, send the supplier an invitation via email supplied on the request from the end user.</a:t>
            </a:r>
          </a:p>
          <a:p>
            <a:pPr lvl="0"/>
            <a:r>
              <a:rPr lang="en-US" dirty="0"/>
              <a:t>The supplier will create a profile and complete required sections.</a:t>
            </a:r>
          </a:p>
          <a:p>
            <a:pPr lvl="0"/>
            <a:r>
              <a:rPr lang="en-US" dirty="0"/>
              <a:t>Supplier Management will receive notification of completed invite and process through the workflow.</a:t>
            </a:r>
          </a:p>
          <a:p>
            <a:pPr lvl="0"/>
            <a:r>
              <a:rPr lang="en-US" dirty="0"/>
              <a:t>An email will be sent to the end user and supplier informing them of the workflow completion, approval/issues, and that the supplier is ready to use.</a:t>
            </a:r>
          </a:p>
          <a:p>
            <a:pPr marL="0" indent="0">
              <a:buNone/>
            </a:pPr>
            <a:endParaRPr lang="en-US" dirty="0"/>
          </a:p>
          <a:p>
            <a:endParaRPr lang="en-US" dirty="0"/>
          </a:p>
        </p:txBody>
      </p:sp>
    </p:spTree>
    <p:extLst>
      <p:ext uri="{BB962C8B-B14F-4D97-AF65-F5344CB8AC3E}">
        <p14:creationId xmlns:p14="http://schemas.microsoft.com/office/powerpoint/2010/main" val="3852407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Supplier Manager</a:t>
            </a:r>
          </a:p>
        </p:txBody>
      </p:sp>
      <p:sp>
        <p:nvSpPr>
          <p:cNvPr id="3" name="Content Placeholder 2"/>
          <p:cNvSpPr>
            <a:spLocks noGrp="1"/>
          </p:cNvSpPr>
          <p:nvPr>
            <p:ph idx="1"/>
          </p:nvPr>
        </p:nvSpPr>
        <p:spPr/>
        <p:txBody>
          <a:bodyPr/>
          <a:lstStyle/>
          <a:p>
            <a:pPr marL="0" indent="0">
              <a:buNone/>
            </a:pPr>
            <a:r>
              <a:rPr lang="en-US" dirty="0">
                <a:solidFill>
                  <a:schemeClr val="accent1">
                    <a:lumMod val="60000"/>
                    <a:lumOff val="40000"/>
                  </a:schemeClr>
                </a:solidFill>
              </a:rPr>
              <a:t>https://financialservices.ecu.edu/supplier-management/</a:t>
            </a:r>
          </a:p>
          <a:p>
            <a:pPr marL="0" indent="0">
              <a:buNone/>
            </a:pPr>
            <a:endParaRPr lang="en-US" dirty="0"/>
          </a:p>
        </p:txBody>
      </p:sp>
      <p:pic>
        <p:nvPicPr>
          <p:cNvPr id="5" name="Picture 4"/>
          <p:cNvPicPr>
            <a:picLocks noChangeAspect="1"/>
          </p:cNvPicPr>
          <p:nvPr/>
        </p:nvPicPr>
        <p:blipFill>
          <a:blip r:embed="rId3"/>
          <a:stretch>
            <a:fillRect/>
          </a:stretch>
        </p:blipFill>
        <p:spPr>
          <a:xfrm>
            <a:off x="1295401" y="3031434"/>
            <a:ext cx="9534525" cy="2844433"/>
          </a:xfrm>
          <a:prstGeom prst="rect">
            <a:avLst/>
          </a:prstGeom>
        </p:spPr>
      </p:pic>
    </p:spTree>
    <p:extLst>
      <p:ext uri="{BB962C8B-B14F-4D97-AF65-F5344CB8AC3E}">
        <p14:creationId xmlns:p14="http://schemas.microsoft.com/office/powerpoint/2010/main" val="3615879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Questions and Answers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479248"/>
            <a:ext cx="9601196" cy="3591613"/>
          </a:xfrm>
        </p:spPr>
      </p:pic>
    </p:spTree>
    <p:extLst>
      <p:ext uri="{BB962C8B-B14F-4D97-AF65-F5344CB8AC3E}">
        <p14:creationId xmlns:p14="http://schemas.microsoft.com/office/powerpoint/2010/main" val="294663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Supplier Manager gives you:</a:t>
            </a:r>
          </a:p>
        </p:txBody>
      </p:sp>
      <p:sp>
        <p:nvSpPr>
          <p:cNvPr id="3" name="Content Placeholder 2"/>
          <p:cNvSpPr>
            <a:spLocks noGrp="1"/>
          </p:cNvSpPr>
          <p:nvPr>
            <p:ph idx="1"/>
          </p:nvPr>
        </p:nvSpPr>
        <p:spPr/>
        <p:txBody>
          <a:bodyPr>
            <a:normAutofit fontScale="92500"/>
          </a:bodyPr>
          <a:lstStyle/>
          <a:p>
            <a:r>
              <a:rPr lang="en-US" dirty="0"/>
              <a:t>Insight into supplier capabilities and their status in adhering to East Carolina University's business requirements.</a:t>
            </a:r>
          </a:p>
          <a:p>
            <a:r>
              <a:rPr lang="en-US" dirty="0"/>
              <a:t>Elimination of many manual processes for managing the supplier database.</a:t>
            </a:r>
          </a:p>
          <a:p>
            <a:r>
              <a:rPr lang="en-US" dirty="0"/>
              <a:t>Formalized data collection that reduces discrepancies across supplier profiles for more consistent, accurate and reliable supplier information when generating reports.</a:t>
            </a:r>
          </a:p>
          <a:p>
            <a:r>
              <a:rPr lang="en-US" dirty="0"/>
              <a:t>Reduction in risk exposure brought by dealing with third-party suppliers.</a:t>
            </a:r>
          </a:p>
          <a:p>
            <a:r>
              <a:rPr lang="en-US" dirty="0"/>
              <a:t>A clear and simple-to-navigate user interface for rapid user training and adoption.</a:t>
            </a:r>
          </a:p>
        </p:txBody>
      </p:sp>
    </p:spTree>
    <p:extLst>
      <p:ext uri="{BB962C8B-B14F-4D97-AF65-F5344CB8AC3E}">
        <p14:creationId xmlns:p14="http://schemas.microsoft.com/office/powerpoint/2010/main" val="111367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5149" y="716437"/>
            <a:ext cx="10376034" cy="5395605"/>
          </a:xfrm>
          <a:prstGeom prst="rect">
            <a:avLst/>
          </a:prstGeom>
        </p:spPr>
      </p:pic>
      <p:cxnSp>
        <p:nvCxnSpPr>
          <p:cNvPr id="6" name="Straight Arrow Connector 5"/>
          <p:cNvCxnSpPr/>
          <p:nvPr/>
        </p:nvCxnSpPr>
        <p:spPr>
          <a:xfrm flipH="1">
            <a:off x="1923070" y="2394408"/>
            <a:ext cx="537325" cy="1385741"/>
          </a:xfrm>
          <a:prstGeom prst="straightConnector1">
            <a:avLst/>
          </a:prstGeom>
          <a:ln>
            <a:solidFill>
              <a:srgbClr val="7030A0"/>
            </a:solidFill>
            <a:tailEnd type="triangle"/>
          </a:ln>
        </p:spPr>
        <p:style>
          <a:lnRef idx="3">
            <a:schemeClr val="accent3"/>
          </a:lnRef>
          <a:fillRef idx="0">
            <a:schemeClr val="accent3"/>
          </a:fillRef>
          <a:effectRef idx="2">
            <a:schemeClr val="accent3"/>
          </a:effectRef>
          <a:fontRef idx="minor">
            <a:schemeClr val="tx1"/>
          </a:fontRef>
        </p:style>
      </p:cxnSp>
      <p:sp>
        <p:nvSpPr>
          <p:cNvPr id="5" name="Rectangle 4"/>
          <p:cNvSpPr/>
          <p:nvPr/>
        </p:nvSpPr>
        <p:spPr>
          <a:xfrm>
            <a:off x="1809946" y="2073897"/>
            <a:ext cx="1300898" cy="32051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Search Link</a:t>
            </a:r>
          </a:p>
        </p:txBody>
      </p:sp>
    </p:spTree>
    <p:extLst>
      <p:ext uri="{BB962C8B-B14F-4D97-AF65-F5344CB8AC3E}">
        <p14:creationId xmlns:p14="http://schemas.microsoft.com/office/powerpoint/2010/main" val="136670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Search for Supplier: Banner ID Search	</a:t>
            </a:r>
          </a:p>
        </p:txBody>
      </p:sp>
      <p:sp>
        <p:nvSpPr>
          <p:cNvPr id="3" name="Content Placeholder 2"/>
          <p:cNvSpPr>
            <a:spLocks noGrp="1"/>
          </p:cNvSpPr>
          <p:nvPr>
            <p:ph idx="1"/>
          </p:nvPr>
        </p:nvSpPr>
        <p:spPr/>
        <p:txBody>
          <a:bodyPr>
            <a:normAutofit/>
          </a:bodyPr>
          <a:lstStyle/>
          <a:p>
            <a:r>
              <a:rPr lang="en-US" dirty="0"/>
              <a:t>Utilize The ECU BIC ID Search to search for possible existing suppliers before sending a request.</a:t>
            </a:r>
          </a:p>
          <a:p>
            <a:r>
              <a:rPr lang="en-US" dirty="0"/>
              <a:t>Short cut on Home page of Port. </a:t>
            </a:r>
          </a:p>
          <a:p>
            <a:r>
              <a:rPr lang="en-US" dirty="0"/>
              <a:t>Search by Last name, First name, Company name, DBA (Doing business As), TIN (tax identification number)/SSN, Banner ID.</a:t>
            </a:r>
          </a:p>
          <a:p>
            <a:r>
              <a:rPr lang="en-US" dirty="0"/>
              <a:t>% at the </a:t>
            </a:r>
            <a:r>
              <a:rPr lang="en-US" b="1" dirty="0"/>
              <a:t>beginning</a:t>
            </a:r>
            <a:r>
              <a:rPr lang="en-US" dirty="0"/>
              <a:t> and </a:t>
            </a:r>
            <a:r>
              <a:rPr lang="en-US" b="1" dirty="0"/>
              <a:t>end</a:t>
            </a:r>
            <a:r>
              <a:rPr lang="en-US" dirty="0"/>
              <a:t> of the first few letters of the search allows multiple choices to review. </a:t>
            </a:r>
          </a:p>
          <a:p>
            <a:endParaRPr lang="en-US" dirty="0"/>
          </a:p>
          <a:p>
            <a:endParaRPr lang="en-US" dirty="0"/>
          </a:p>
        </p:txBody>
      </p:sp>
      <p:pic>
        <p:nvPicPr>
          <p:cNvPr id="4" name="Picture 3"/>
          <p:cNvPicPr>
            <a:picLocks noChangeAspect="1"/>
          </p:cNvPicPr>
          <p:nvPr/>
        </p:nvPicPr>
        <p:blipFill>
          <a:blip r:embed="rId3"/>
          <a:stretch>
            <a:fillRect/>
          </a:stretch>
        </p:blipFill>
        <p:spPr>
          <a:xfrm>
            <a:off x="5739848" y="3157745"/>
            <a:ext cx="4191000" cy="781050"/>
          </a:xfrm>
          <a:prstGeom prst="rect">
            <a:avLst/>
          </a:prstGeom>
        </p:spPr>
      </p:pic>
      <p:pic>
        <p:nvPicPr>
          <p:cNvPr id="6" name="Picture 5"/>
          <p:cNvPicPr>
            <a:picLocks noChangeAspect="1"/>
          </p:cNvPicPr>
          <p:nvPr/>
        </p:nvPicPr>
        <p:blipFill rotWithShape="1">
          <a:blip r:embed="rId4"/>
          <a:srcRect l="5364" t="12650" r="7686" b="23938"/>
          <a:stretch/>
        </p:blipFill>
        <p:spPr>
          <a:xfrm>
            <a:off x="4949687" y="5287617"/>
            <a:ext cx="1798983" cy="327992"/>
          </a:xfrm>
          <a:prstGeom prst="rect">
            <a:avLst/>
          </a:prstGeom>
        </p:spPr>
      </p:pic>
    </p:spTree>
    <p:extLst>
      <p:ext uri="{BB962C8B-B14F-4D97-AF65-F5344CB8AC3E}">
        <p14:creationId xmlns:p14="http://schemas.microsoft.com/office/powerpoint/2010/main" val="244239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1851" y="669304"/>
            <a:ext cx="10758321" cy="5542960"/>
          </a:xfrm>
          <a:prstGeom prst="rect">
            <a:avLst/>
          </a:prstGeom>
        </p:spPr>
      </p:pic>
    </p:spTree>
    <p:extLst>
      <p:ext uri="{BB962C8B-B14F-4D97-AF65-F5344CB8AC3E}">
        <p14:creationId xmlns:p14="http://schemas.microsoft.com/office/powerpoint/2010/main" val="421839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6775" y="1633608"/>
            <a:ext cx="10496550" cy="1133333"/>
          </a:xfrm>
          <a:prstGeom prst="rect">
            <a:avLst/>
          </a:prstGeom>
        </p:spPr>
      </p:pic>
      <p:pic>
        <p:nvPicPr>
          <p:cNvPr id="3" name="Picture 2"/>
          <p:cNvPicPr>
            <a:picLocks noChangeAspect="1"/>
          </p:cNvPicPr>
          <p:nvPr/>
        </p:nvPicPr>
        <p:blipFill>
          <a:blip r:embed="rId3"/>
          <a:stretch>
            <a:fillRect/>
          </a:stretch>
        </p:blipFill>
        <p:spPr>
          <a:xfrm>
            <a:off x="748532" y="3900553"/>
            <a:ext cx="10810962" cy="1004821"/>
          </a:xfrm>
          <a:prstGeom prst="rect">
            <a:avLst/>
          </a:prstGeom>
        </p:spPr>
      </p:pic>
    </p:spTree>
    <p:extLst>
      <p:ext uri="{BB962C8B-B14F-4D97-AF65-F5344CB8AC3E}">
        <p14:creationId xmlns:p14="http://schemas.microsoft.com/office/powerpoint/2010/main" val="89225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Candidates, Research Participate, Resident/Fellow</a:t>
            </a:r>
          </a:p>
        </p:txBody>
      </p:sp>
      <p:sp>
        <p:nvSpPr>
          <p:cNvPr id="3" name="Content Placeholder 2"/>
          <p:cNvSpPr>
            <a:spLocks noGrp="1"/>
          </p:cNvSpPr>
          <p:nvPr>
            <p:ph idx="1"/>
          </p:nvPr>
        </p:nvSpPr>
        <p:spPr/>
        <p:txBody>
          <a:bodyPr/>
          <a:lstStyle/>
          <a:p>
            <a:r>
              <a:rPr lang="en-US" dirty="0"/>
              <a:t>Click East Carolina University logo to go to Shopping Home page</a:t>
            </a:r>
          </a:p>
          <a:p>
            <a:r>
              <a:rPr lang="en-US" dirty="0"/>
              <a:t>Select Candidates, Research Participants…Under ECU Catalog section.</a:t>
            </a:r>
          </a:p>
          <a:p>
            <a:pPr marL="0" indent="0">
              <a:buNone/>
            </a:pPr>
            <a:endParaRPr lang="en-US" dirty="0"/>
          </a:p>
        </p:txBody>
      </p:sp>
      <p:pic>
        <p:nvPicPr>
          <p:cNvPr id="4" name="Picture 3"/>
          <p:cNvPicPr>
            <a:picLocks noChangeAspect="1"/>
          </p:cNvPicPr>
          <p:nvPr/>
        </p:nvPicPr>
        <p:blipFill>
          <a:blip r:embed="rId2"/>
          <a:stretch>
            <a:fillRect/>
          </a:stretch>
        </p:blipFill>
        <p:spPr>
          <a:xfrm>
            <a:off x="1381123" y="3553724"/>
            <a:ext cx="9515474" cy="2191094"/>
          </a:xfrm>
          <a:prstGeom prst="rect">
            <a:avLst/>
          </a:prstGeom>
        </p:spPr>
      </p:pic>
      <p:cxnSp>
        <p:nvCxnSpPr>
          <p:cNvPr id="6" name="Straight Arrow Connector 5"/>
          <p:cNvCxnSpPr/>
          <p:nvPr/>
        </p:nvCxnSpPr>
        <p:spPr>
          <a:xfrm>
            <a:off x="4477732" y="3478491"/>
            <a:ext cx="4166647" cy="556181"/>
          </a:xfrm>
          <a:prstGeom prst="straightConnector1">
            <a:avLst/>
          </a:prstGeom>
          <a:ln>
            <a:solidFill>
              <a:srgbClr val="7030A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802102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2009</TotalTime>
  <Words>1385</Words>
  <Application>Microsoft Office PowerPoint</Application>
  <PresentationFormat>Widescreen</PresentationFormat>
  <Paragraphs>207</Paragraphs>
  <Slides>39</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Garamond</vt:lpstr>
      <vt:lpstr>Times New Roman</vt:lpstr>
      <vt:lpstr>Organic</vt:lpstr>
      <vt:lpstr> TSM-Supplier Registration</vt:lpstr>
      <vt:lpstr>Contact Information</vt:lpstr>
      <vt:lpstr>What is TSM </vt:lpstr>
      <vt:lpstr>Total Supplier Manager gives you:</vt:lpstr>
      <vt:lpstr>PowerPoint Presentation</vt:lpstr>
      <vt:lpstr> Search for Supplier: Banner ID Search </vt:lpstr>
      <vt:lpstr>PowerPoint Presentation</vt:lpstr>
      <vt:lpstr>PowerPoint Presentation</vt:lpstr>
      <vt:lpstr>Candidates, Research Participate, Resident/Fellow</vt:lpstr>
      <vt:lpstr>Candidates, Research Participate, Resident/Fellow</vt:lpstr>
      <vt:lpstr>Candidates, Research Participate, Resident/Fellow</vt:lpstr>
      <vt:lpstr>Requesting a New Supplier</vt:lpstr>
      <vt:lpstr>Request New Supplier </vt:lpstr>
      <vt:lpstr> Requesting a New Supplier: Naming Format </vt:lpstr>
      <vt:lpstr> Name formatting Examples Company: Entire name </vt:lpstr>
      <vt:lpstr>Name formatting Examples Individual: Last name, First name</vt:lpstr>
      <vt:lpstr>New Supplier Instructions</vt:lpstr>
      <vt:lpstr>Supplier Information Fields </vt:lpstr>
      <vt:lpstr>Supplier Overview </vt:lpstr>
      <vt:lpstr>Supplier Overview: Additional Supplier Information</vt:lpstr>
      <vt:lpstr>Supplier Overview: Supplier Information for Independent Contractors/Individuals</vt:lpstr>
      <vt:lpstr>Supplier Information for Independent Contractors/Individuals</vt:lpstr>
      <vt:lpstr>Supplier Overview: Supplier Information for Purchasing Suppliers/ Company</vt:lpstr>
      <vt:lpstr>Supplier Information/Questions</vt:lpstr>
      <vt:lpstr>Review and Complete: Certification </vt:lpstr>
      <vt:lpstr>After Submission: Department Email</vt:lpstr>
      <vt:lpstr>After Submission: Supplier Email</vt:lpstr>
      <vt:lpstr>Denial/Approval: Department Email</vt:lpstr>
      <vt:lpstr>Form/Document Search</vt:lpstr>
      <vt:lpstr>Form/Document Request Search</vt:lpstr>
      <vt:lpstr>Forms/Documents View</vt:lpstr>
      <vt:lpstr>Manage Supplier Requests</vt:lpstr>
      <vt:lpstr>Supplier Request Workflow and Review</vt:lpstr>
      <vt:lpstr>Workflow Step </vt:lpstr>
      <vt:lpstr>Frequently Asked Questions</vt:lpstr>
      <vt:lpstr>Frequently Asked Questions</vt:lpstr>
      <vt:lpstr>Overview</vt:lpstr>
      <vt:lpstr>Total Supplier Manager</vt:lpstr>
      <vt:lpstr>Group Questions and Answers</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User Procedures</dc:title>
  <dc:creator>Ashley, Kristy</dc:creator>
  <cp:lastModifiedBy>Davis, Teresa A</cp:lastModifiedBy>
  <cp:revision>181</cp:revision>
  <cp:lastPrinted>2016-07-19T21:00:34Z</cp:lastPrinted>
  <dcterms:created xsi:type="dcterms:W3CDTF">2016-06-02T15:02:56Z</dcterms:created>
  <dcterms:modified xsi:type="dcterms:W3CDTF">2019-11-19T15:14:39Z</dcterms:modified>
</cp:coreProperties>
</file>