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69" r:id="rId2"/>
    <p:sldId id="263" r:id="rId3"/>
    <p:sldId id="264" r:id="rId4"/>
    <p:sldId id="257" r:id="rId5"/>
    <p:sldId id="261" r:id="rId6"/>
    <p:sldId id="268" r:id="rId7"/>
    <p:sldId id="302" r:id="rId8"/>
    <p:sldId id="299" r:id="rId9"/>
    <p:sldId id="284" r:id="rId10"/>
    <p:sldId id="285" r:id="rId11"/>
    <p:sldId id="286" r:id="rId12"/>
    <p:sldId id="266" r:id="rId13"/>
    <p:sldId id="288" r:id="rId14"/>
    <p:sldId id="290" r:id="rId15"/>
    <p:sldId id="270" r:id="rId16"/>
    <p:sldId id="298" r:id="rId17"/>
    <p:sldId id="259" r:id="rId18"/>
    <p:sldId id="258" r:id="rId19"/>
    <p:sldId id="271" r:id="rId20"/>
    <p:sldId id="294" r:id="rId21"/>
    <p:sldId id="267" r:id="rId22"/>
    <p:sldId id="295" r:id="rId23"/>
    <p:sldId id="262" r:id="rId24"/>
    <p:sldId id="301"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00080"/>
    <a:srgbClr val="FEC923"/>
    <a:srgbClr val="592A8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264" autoAdjust="0"/>
    <p:restoredTop sz="94712" autoAdjust="0"/>
  </p:normalViewPr>
  <p:slideViewPr>
    <p:cSldViewPr snapToGrid="0" snapToObjects="1">
      <p:cViewPr varScale="1">
        <p:scale>
          <a:sx n="108" d="100"/>
          <a:sy n="108" d="100"/>
        </p:scale>
        <p:origin x="138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B91368-4FC4-47B5-8A0D-96FFF0D9B0B6}" type="datetimeFigureOut">
              <a:rPr lang="en-US" smtClean="0"/>
              <a:t>8/23/2023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EBB332-E6D6-46BA-8E39-5FC97D1727EA}" type="slidenum">
              <a:rPr lang="en-US" smtClean="0"/>
              <a:t>‹#›</a:t>
            </a:fld>
            <a:endParaRPr lang="en-US"/>
          </a:p>
        </p:txBody>
      </p:sp>
    </p:spTree>
    <p:extLst>
      <p:ext uri="{BB962C8B-B14F-4D97-AF65-F5344CB8AC3E}">
        <p14:creationId xmlns:p14="http://schemas.microsoft.com/office/powerpoint/2010/main" val="136674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81370F0-F46B-2C43-A4A2-64FBD76BAE36}" type="datetimeFigureOut">
              <a:rPr lang="en-US" smtClean="0"/>
              <a:t>8/23/2023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247F49-15E3-AF47-9628-BAF668941D01}" type="slidenum">
              <a:rPr lang="en-US" smtClean="0"/>
              <a:t>‹#›</a:t>
            </a:fld>
            <a:endParaRPr lang="en-US"/>
          </a:p>
        </p:txBody>
      </p:sp>
    </p:spTree>
    <p:extLst>
      <p:ext uri="{BB962C8B-B14F-4D97-AF65-F5344CB8AC3E}">
        <p14:creationId xmlns:p14="http://schemas.microsoft.com/office/powerpoint/2010/main" val="3142065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1370F0-F46B-2C43-A4A2-64FBD76BAE36}" type="datetimeFigureOut">
              <a:rPr lang="en-US" smtClean="0"/>
              <a:t>8/23/2023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247F49-15E3-AF47-9628-BAF668941D01}" type="slidenum">
              <a:rPr lang="en-US" smtClean="0"/>
              <a:t>‹#›</a:t>
            </a:fld>
            <a:endParaRPr lang="en-US"/>
          </a:p>
        </p:txBody>
      </p:sp>
    </p:spTree>
    <p:extLst>
      <p:ext uri="{BB962C8B-B14F-4D97-AF65-F5344CB8AC3E}">
        <p14:creationId xmlns:p14="http://schemas.microsoft.com/office/powerpoint/2010/main" val="2468972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1370F0-F46B-2C43-A4A2-64FBD76BAE36}" type="datetimeFigureOut">
              <a:rPr lang="en-US" smtClean="0"/>
              <a:t>8/23/2023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247F49-15E3-AF47-9628-BAF668941D01}" type="slidenum">
              <a:rPr lang="en-US" smtClean="0"/>
              <a:t>‹#›</a:t>
            </a:fld>
            <a:endParaRPr lang="en-US"/>
          </a:p>
        </p:txBody>
      </p:sp>
    </p:spTree>
    <p:extLst>
      <p:ext uri="{BB962C8B-B14F-4D97-AF65-F5344CB8AC3E}">
        <p14:creationId xmlns:p14="http://schemas.microsoft.com/office/powerpoint/2010/main" val="2536212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1370F0-F46B-2C43-A4A2-64FBD76BAE36}" type="datetimeFigureOut">
              <a:rPr lang="en-US" smtClean="0"/>
              <a:t>8/23/2023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247F49-15E3-AF47-9628-BAF668941D01}" type="slidenum">
              <a:rPr lang="en-US" smtClean="0"/>
              <a:t>‹#›</a:t>
            </a:fld>
            <a:endParaRPr lang="en-US"/>
          </a:p>
        </p:txBody>
      </p:sp>
    </p:spTree>
    <p:extLst>
      <p:ext uri="{BB962C8B-B14F-4D97-AF65-F5344CB8AC3E}">
        <p14:creationId xmlns:p14="http://schemas.microsoft.com/office/powerpoint/2010/main" val="3071269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81370F0-F46B-2C43-A4A2-64FBD76BAE36}" type="datetimeFigureOut">
              <a:rPr lang="en-US" smtClean="0"/>
              <a:t>8/23/2023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247F49-15E3-AF47-9628-BAF668941D01}" type="slidenum">
              <a:rPr lang="en-US" smtClean="0"/>
              <a:t>‹#›</a:t>
            </a:fld>
            <a:endParaRPr lang="en-US"/>
          </a:p>
        </p:txBody>
      </p:sp>
    </p:spTree>
    <p:extLst>
      <p:ext uri="{BB962C8B-B14F-4D97-AF65-F5344CB8AC3E}">
        <p14:creationId xmlns:p14="http://schemas.microsoft.com/office/powerpoint/2010/main" val="1789982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81370F0-F46B-2C43-A4A2-64FBD76BAE36}" type="datetimeFigureOut">
              <a:rPr lang="en-US" smtClean="0"/>
              <a:t>8/23/2023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247F49-15E3-AF47-9628-BAF668941D01}" type="slidenum">
              <a:rPr lang="en-US" smtClean="0"/>
              <a:t>‹#›</a:t>
            </a:fld>
            <a:endParaRPr lang="en-US"/>
          </a:p>
        </p:txBody>
      </p:sp>
    </p:spTree>
    <p:extLst>
      <p:ext uri="{BB962C8B-B14F-4D97-AF65-F5344CB8AC3E}">
        <p14:creationId xmlns:p14="http://schemas.microsoft.com/office/powerpoint/2010/main" val="7154961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81370F0-F46B-2C43-A4A2-64FBD76BAE36}" type="datetimeFigureOut">
              <a:rPr lang="en-US" smtClean="0"/>
              <a:t>8/23/2023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247F49-15E3-AF47-9628-BAF668941D01}" type="slidenum">
              <a:rPr lang="en-US" smtClean="0"/>
              <a:t>‹#›</a:t>
            </a:fld>
            <a:endParaRPr lang="en-US"/>
          </a:p>
        </p:txBody>
      </p:sp>
    </p:spTree>
    <p:extLst>
      <p:ext uri="{BB962C8B-B14F-4D97-AF65-F5344CB8AC3E}">
        <p14:creationId xmlns:p14="http://schemas.microsoft.com/office/powerpoint/2010/main" val="2152364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81370F0-F46B-2C43-A4A2-64FBD76BAE36}" type="datetimeFigureOut">
              <a:rPr lang="en-US" smtClean="0"/>
              <a:t>8/23/2023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247F49-15E3-AF47-9628-BAF668941D01}" type="slidenum">
              <a:rPr lang="en-US" smtClean="0"/>
              <a:t>‹#›</a:t>
            </a:fld>
            <a:endParaRPr lang="en-US"/>
          </a:p>
        </p:txBody>
      </p:sp>
    </p:spTree>
    <p:extLst>
      <p:ext uri="{BB962C8B-B14F-4D97-AF65-F5344CB8AC3E}">
        <p14:creationId xmlns:p14="http://schemas.microsoft.com/office/powerpoint/2010/main" val="713131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1370F0-F46B-2C43-A4A2-64FBD76BAE36}" type="datetimeFigureOut">
              <a:rPr lang="en-US" smtClean="0"/>
              <a:t>8/23/2023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247F49-15E3-AF47-9628-BAF668941D01}" type="slidenum">
              <a:rPr lang="en-US" smtClean="0"/>
              <a:t>‹#›</a:t>
            </a:fld>
            <a:endParaRPr lang="en-US"/>
          </a:p>
        </p:txBody>
      </p:sp>
    </p:spTree>
    <p:extLst>
      <p:ext uri="{BB962C8B-B14F-4D97-AF65-F5344CB8AC3E}">
        <p14:creationId xmlns:p14="http://schemas.microsoft.com/office/powerpoint/2010/main" val="29567401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681370F0-F46B-2C43-A4A2-64FBD76BAE36}" type="datetimeFigureOut">
              <a:rPr lang="en-US" smtClean="0"/>
              <a:t>8/23/2023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247F49-15E3-AF47-9628-BAF668941D01}" type="slidenum">
              <a:rPr lang="en-US" smtClean="0"/>
              <a:t>‹#›</a:t>
            </a:fld>
            <a:endParaRPr lang="en-US"/>
          </a:p>
        </p:txBody>
      </p:sp>
    </p:spTree>
    <p:extLst>
      <p:ext uri="{BB962C8B-B14F-4D97-AF65-F5344CB8AC3E}">
        <p14:creationId xmlns:p14="http://schemas.microsoft.com/office/powerpoint/2010/main" val="20442021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681370F0-F46B-2C43-A4A2-64FBD76BAE36}" type="datetimeFigureOut">
              <a:rPr lang="en-US" smtClean="0"/>
              <a:t>8/23/2023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247F49-15E3-AF47-9628-BAF668941D01}" type="slidenum">
              <a:rPr lang="en-US" smtClean="0"/>
              <a:t>‹#›</a:t>
            </a:fld>
            <a:endParaRPr lang="en-US"/>
          </a:p>
        </p:txBody>
      </p:sp>
    </p:spTree>
    <p:extLst>
      <p:ext uri="{BB962C8B-B14F-4D97-AF65-F5344CB8AC3E}">
        <p14:creationId xmlns:p14="http://schemas.microsoft.com/office/powerpoint/2010/main" val="4717777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81370F0-F46B-2C43-A4A2-64FBD76BAE36}" type="datetimeFigureOut">
              <a:rPr lang="en-US" smtClean="0"/>
              <a:t>8/23/2023</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4247F49-15E3-AF47-9628-BAF668941D01}" type="slidenum">
              <a:rPr lang="en-US" smtClean="0"/>
              <a:t>‹#›</a:t>
            </a:fld>
            <a:endParaRPr lang="en-US"/>
          </a:p>
        </p:txBody>
      </p:sp>
    </p:spTree>
    <p:extLst>
      <p:ext uri="{BB962C8B-B14F-4D97-AF65-F5344CB8AC3E}">
        <p14:creationId xmlns:p14="http://schemas.microsoft.com/office/powerpoint/2010/main" val="34101440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tif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hyperlink" Target="https://financialservices.ecu.edu/cashier-tuition-payment-plans" TargetMode="External"/><Relationship Id="rId2" Type="http://schemas.openxmlformats.org/officeDocument/2006/relationships/image" Target="../media/image3.tiff"/><Relationship Id="rId1" Type="http://schemas.openxmlformats.org/officeDocument/2006/relationships/slideLayout" Target="../slideLayouts/slideLayout7.xml"/><Relationship Id="rId4" Type="http://schemas.openxmlformats.org/officeDocument/2006/relationships/image" Target="../media/image4.tiff"/></Relationships>
</file>

<file path=ppt/slides/_rels/slide18.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tif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financialservices.ecu.edu/cashier-credit-balance-authorizations-and-bookstore-deferrals/" TargetMode="External"/><Relationship Id="rId2" Type="http://schemas.openxmlformats.org/officeDocument/2006/relationships/image" Target="../media/image4.tiff"/><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hyperlink" Target="https://financialservices.ecu.edu/student-financial-services/cashiers-office/" TargetMode="External"/><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mailto:cashier@ecu.edu" TargetMode="External"/><Relationship Id="rId2" Type="http://schemas.openxmlformats.org/officeDocument/2006/relationships/image" Target="../media/image4.tiff"/><Relationship Id="rId1" Type="http://schemas.openxmlformats.org/officeDocument/2006/relationships/slideLayout" Target="../slideLayouts/slideLayout2.xml"/><Relationship Id="rId4" Type="http://schemas.openxmlformats.org/officeDocument/2006/relationships/hyperlink" Target="https://financialservices.ecu.edu/cashiers-office/"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studenthealth.ecu.edu/ship/" TargetMode="External"/><Relationship Id="rId2" Type="http://schemas.openxmlformats.org/officeDocument/2006/relationships/image" Target="../media/image3.tiff"/><Relationship Id="rId1" Type="http://schemas.openxmlformats.org/officeDocument/2006/relationships/slideLayout" Target="../slideLayouts/slideLayout2.xml"/><Relationship Id="rId4" Type="http://schemas.openxmlformats.org/officeDocument/2006/relationships/image" Target="../media/image4.tiff"/></Relationships>
</file>

<file path=ppt/slides/_rels/slide5.xml.rels><?xml version="1.0" encoding="UTF-8" standalone="yes"?>
<Relationships xmlns="http://schemas.openxmlformats.org/package/2006/relationships"><Relationship Id="rId3" Type="http://schemas.openxmlformats.org/officeDocument/2006/relationships/hyperlink" Target="https://studenthealth.ecu.edu/ship/" TargetMode="External"/><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ncresidency.org/" TargetMode="External"/><Relationship Id="rId2" Type="http://schemas.openxmlformats.org/officeDocument/2006/relationships/image" Target="../media/image4.tiff"/><Relationship Id="rId1" Type="http://schemas.openxmlformats.org/officeDocument/2006/relationships/slideLayout" Target="../slideLayouts/slideLayout2.xml"/><Relationship Id="rId4" Type="http://schemas.openxmlformats.org/officeDocument/2006/relationships/hyperlink" Target="mailto:rdsinfo@ncresidency.or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hyperlink" Target="http://www.ncresidency.org/"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_Slide_NewBrandWhit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1"/>
            <a:ext cx="9144000" cy="5143500"/>
          </a:xfrm>
          <a:prstGeom prst="rect">
            <a:avLst/>
          </a:prstGeom>
        </p:spPr>
      </p:pic>
      <p:pic>
        <p:nvPicPr>
          <p:cNvPr id="3" name="Picture 2" descr="A sunset over a body of water&#10;&#10;Description automatically generated with medium confidence">
            <a:extLst>
              <a:ext uri="{FF2B5EF4-FFF2-40B4-BE49-F238E27FC236}">
                <a16:creationId xmlns:a16="http://schemas.microsoft.com/office/drawing/2014/main" id="{D4688ED6-FDE3-0CEA-3123-0408D52D15A7}"/>
              </a:ext>
            </a:extLst>
          </p:cNvPr>
          <p:cNvPicPr>
            <a:picLocks noChangeAspect="1"/>
          </p:cNvPicPr>
          <p:nvPr/>
        </p:nvPicPr>
        <p:blipFill>
          <a:blip r:embed="rId3"/>
          <a:stretch>
            <a:fillRect/>
          </a:stretch>
        </p:blipFill>
        <p:spPr>
          <a:xfrm>
            <a:off x="0" y="857251"/>
            <a:ext cx="9144000" cy="5143500"/>
          </a:xfrm>
          <a:prstGeom prst="rect">
            <a:avLst/>
          </a:prstGeom>
        </p:spPr>
      </p:pic>
      <p:sp>
        <p:nvSpPr>
          <p:cNvPr id="2" name="TextBox 1">
            <a:extLst>
              <a:ext uri="{FF2B5EF4-FFF2-40B4-BE49-F238E27FC236}">
                <a16:creationId xmlns:a16="http://schemas.microsoft.com/office/drawing/2014/main" id="{DAD7281B-2D45-06DB-1A17-BEB8FF355884}"/>
              </a:ext>
            </a:extLst>
          </p:cNvPr>
          <p:cNvSpPr txBox="1"/>
          <p:nvPr/>
        </p:nvSpPr>
        <p:spPr>
          <a:xfrm>
            <a:off x="1908700" y="4912126"/>
            <a:ext cx="5399842" cy="830997"/>
          </a:xfrm>
          <a:prstGeom prst="rect">
            <a:avLst/>
          </a:prstGeom>
          <a:noFill/>
        </p:spPr>
        <p:txBody>
          <a:bodyPr wrap="square" rtlCol="0">
            <a:spAutoFit/>
          </a:bodyPr>
          <a:lstStyle/>
          <a:p>
            <a:pPr algn="ctr"/>
            <a:r>
              <a:rPr lang="en-US" sz="2400" b="1" dirty="0">
                <a:solidFill>
                  <a:srgbClr val="FFC000"/>
                </a:solidFill>
                <a:latin typeface="Garamond" panose="02020404030301010803" pitchFamily="18" charset="0"/>
              </a:rPr>
              <a:t>East Carolina University</a:t>
            </a:r>
          </a:p>
          <a:p>
            <a:pPr algn="ctr"/>
            <a:r>
              <a:rPr lang="en-US" sz="2400" b="1" dirty="0">
                <a:solidFill>
                  <a:srgbClr val="FFC000"/>
                </a:solidFill>
                <a:latin typeface="Garamond" panose="02020404030301010803" pitchFamily="18" charset="0"/>
              </a:rPr>
              <a:t>Cashier’s Office</a:t>
            </a:r>
          </a:p>
        </p:txBody>
      </p:sp>
    </p:spTree>
    <p:extLst>
      <p:ext uri="{BB962C8B-B14F-4D97-AF65-F5344CB8AC3E}">
        <p14:creationId xmlns:p14="http://schemas.microsoft.com/office/powerpoint/2010/main" val="15020484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339499" y="5976065"/>
            <a:ext cx="1483012" cy="542933"/>
          </a:xfrm>
          <a:prstGeom prst="rect">
            <a:avLst/>
          </a:prstGeom>
        </p:spPr>
      </p:pic>
      <p:sp>
        <p:nvSpPr>
          <p:cNvPr id="11" name="Title 1">
            <a:extLst>
              <a:ext uri="{FF2B5EF4-FFF2-40B4-BE49-F238E27FC236}">
                <a16:creationId xmlns:a16="http://schemas.microsoft.com/office/drawing/2014/main" id="{F6E3D315-C1B1-411B-9CAA-3E2682A49D97}"/>
              </a:ext>
            </a:extLst>
          </p:cNvPr>
          <p:cNvSpPr>
            <a:spLocks noGrp="1"/>
          </p:cNvSpPr>
          <p:nvPr>
            <p:ph type="title"/>
          </p:nvPr>
        </p:nvSpPr>
        <p:spPr>
          <a:xfrm>
            <a:off x="457200" y="274638"/>
            <a:ext cx="8229600" cy="1143000"/>
          </a:xfrm>
        </p:spPr>
        <p:txBody>
          <a:bodyPr>
            <a:normAutofit/>
          </a:bodyPr>
          <a:lstStyle/>
          <a:p>
            <a:r>
              <a:rPr lang="en-US" sz="3600" b="1" dirty="0">
                <a:solidFill>
                  <a:srgbClr val="400080"/>
                </a:solidFill>
                <a:latin typeface="Garamond" panose="02020404030301010803" pitchFamily="18" charset="0"/>
              </a:rPr>
              <a:t>Undergraduate Student Billing</a:t>
            </a:r>
          </a:p>
        </p:txBody>
      </p:sp>
      <p:sp>
        <p:nvSpPr>
          <p:cNvPr id="13" name="TextBox 12">
            <a:extLst>
              <a:ext uri="{FF2B5EF4-FFF2-40B4-BE49-F238E27FC236}">
                <a16:creationId xmlns:a16="http://schemas.microsoft.com/office/drawing/2014/main" id="{E43F7CD1-D78B-4168-AA03-4B720AFE3B06}"/>
              </a:ext>
            </a:extLst>
          </p:cNvPr>
          <p:cNvSpPr txBox="1"/>
          <p:nvPr/>
        </p:nvSpPr>
        <p:spPr>
          <a:xfrm>
            <a:off x="887766" y="1705423"/>
            <a:ext cx="7799033" cy="2246769"/>
          </a:xfrm>
          <a:prstGeom prst="rect">
            <a:avLst/>
          </a:prstGeom>
          <a:solidFill>
            <a:srgbClr val="FFFFFF"/>
          </a:solidFill>
        </p:spPr>
        <p:txBody>
          <a:bodyPr wrap="square" rtlCol="0" anchor="ctr">
            <a:spAutoFit/>
          </a:bodyPr>
          <a:lstStyle/>
          <a:p>
            <a:r>
              <a:rPr lang="en-US" sz="2000" b="1" dirty="0">
                <a:solidFill>
                  <a:srgbClr val="400080"/>
                </a:solidFill>
                <a:latin typeface="Garamond" panose="02020404030301010803" pitchFamily="18" charset="0"/>
              </a:rPr>
              <a:t>Required Fees for Undergraduate students are billed</a:t>
            </a:r>
          </a:p>
          <a:p>
            <a:r>
              <a:rPr lang="en-US" sz="2000" b="1" dirty="0">
                <a:solidFill>
                  <a:srgbClr val="400080"/>
                </a:solidFill>
                <a:latin typeface="Garamond" panose="02020404030301010803" pitchFamily="18" charset="0"/>
              </a:rPr>
              <a:t>based on:</a:t>
            </a:r>
          </a:p>
          <a:p>
            <a:r>
              <a:rPr lang="en-US" sz="2000" b="1" dirty="0">
                <a:solidFill>
                  <a:srgbClr val="400080"/>
                </a:solidFill>
                <a:latin typeface="Garamond" panose="02020404030301010803" pitchFamily="18" charset="0"/>
              </a:rPr>
              <a:t>	</a:t>
            </a:r>
          </a:p>
          <a:p>
            <a:r>
              <a:rPr lang="en-US" sz="2000" b="1" dirty="0">
                <a:solidFill>
                  <a:srgbClr val="400080"/>
                </a:solidFill>
                <a:latin typeface="Garamond" panose="02020404030301010803" pitchFamily="18" charset="0"/>
              </a:rPr>
              <a:t>	6 or more hours=full-time fee rate</a:t>
            </a:r>
          </a:p>
          <a:p>
            <a:r>
              <a:rPr lang="en-US" sz="2000" b="1" dirty="0">
                <a:solidFill>
                  <a:srgbClr val="400080"/>
                </a:solidFill>
                <a:latin typeface="Garamond" panose="02020404030301010803" pitchFamily="18" charset="0"/>
              </a:rPr>
              <a:t>	5 hours or less=50% of full-time fee rate</a:t>
            </a:r>
          </a:p>
          <a:p>
            <a:r>
              <a:rPr lang="en-US" sz="2000" b="1" dirty="0">
                <a:solidFill>
                  <a:srgbClr val="400080"/>
                </a:solidFill>
                <a:latin typeface="Garamond" panose="02020404030301010803" pitchFamily="18" charset="0"/>
              </a:rPr>
              <a:t>	Credit hour billing will be capped at 12 credit hours</a:t>
            </a:r>
          </a:p>
          <a:p>
            <a:endParaRPr lang="en-US" sz="2000" b="1" dirty="0">
              <a:solidFill>
                <a:srgbClr val="400080"/>
              </a:solidFill>
              <a:latin typeface="Garamond" panose="02020404030301010803" pitchFamily="18" charset="0"/>
            </a:endParaRPr>
          </a:p>
        </p:txBody>
      </p:sp>
      <p:sp>
        <p:nvSpPr>
          <p:cNvPr id="2" name="TextBox 1">
            <a:extLst>
              <a:ext uri="{FF2B5EF4-FFF2-40B4-BE49-F238E27FC236}">
                <a16:creationId xmlns:a16="http://schemas.microsoft.com/office/drawing/2014/main" id="{4663CD68-21DE-D05D-D9EF-197E1822AC7E}"/>
              </a:ext>
            </a:extLst>
          </p:cNvPr>
          <p:cNvSpPr txBox="1"/>
          <p:nvPr/>
        </p:nvSpPr>
        <p:spPr>
          <a:xfrm>
            <a:off x="757134" y="3959441"/>
            <a:ext cx="7357056"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solidFill>
                  <a:srgbClr val="400080"/>
                </a:solidFill>
                <a:effectLst/>
                <a:latin typeface="Garamond" panose="02020404030301010803" pitchFamily="18" charset="0"/>
                <a:ea typeface="Times New Roman" panose="02020603050405020304" pitchFamily="18" charset="0"/>
                <a:cs typeface="Times New Roman" panose="02020603050405020304" pitchFamily="18" charset="0"/>
              </a:rPr>
              <a:t>Students </a:t>
            </a:r>
            <a:r>
              <a:rPr lang="en-US" sz="2000" b="1" dirty="0">
                <a:solidFill>
                  <a:srgbClr val="400080"/>
                </a:solidFill>
                <a:latin typeface="Garamond" panose="02020404030301010803" pitchFamily="18" charset="0"/>
                <a:ea typeface="Times New Roman" panose="02020603050405020304" pitchFamily="18" charset="0"/>
                <a:cs typeface="Times New Roman" panose="02020603050405020304" pitchFamily="18" charset="0"/>
              </a:rPr>
              <a:t>that are in a Main Campus program will be billed at the Main Campus Tuition and Fee rate.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solidFill>
                  <a:srgbClr val="400080"/>
                </a:solidFill>
                <a:effectLst/>
                <a:latin typeface="Garamond" panose="02020404030301010803" pitchFamily="18" charset="0"/>
                <a:ea typeface="Times New Roman" panose="02020603050405020304" pitchFamily="18" charset="0"/>
                <a:cs typeface="Times New Roman" panose="02020603050405020304" pitchFamily="18" charset="0"/>
              </a:rPr>
              <a:t>Students that are in a DE program and are taking more than one Main Campus class will be billed fees at the Main Campus rate.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solidFill>
                  <a:srgbClr val="400080"/>
                </a:solidFill>
                <a:effectLst/>
                <a:latin typeface="Garamond" panose="02020404030301010803" pitchFamily="18" charset="0"/>
                <a:ea typeface="Times New Roman" panose="02020603050405020304" pitchFamily="18" charset="0"/>
                <a:cs typeface="Times New Roman" panose="02020603050405020304" pitchFamily="18" charset="0"/>
              </a:rPr>
              <a:t>Students living on campus who take Distance </a:t>
            </a:r>
            <a:r>
              <a:rPr lang="en-US" sz="2000" b="1" dirty="0">
                <a:solidFill>
                  <a:srgbClr val="400080"/>
                </a:solidFill>
                <a:latin typeface="Garamond" panose="02020404030301010803" pitchFamily="18" charset="0"/>
                <a:ea typeface="Times New Roman" panose="02020603050405020304" pitchFamily="18" charset="0"/>
                <a:cs typeface="Times New Roman" panose="02020603050405020304" pitchFamily="18" charset="0"/>
              </a:rPr>
              <a:t>E</a:t>
            </a:r>
            <a:r>
              <a:rPr lang="en-US" sz="2000" b="1" dirty="0">
                <a:solidFill>
                  <a:srgbClr val="400080"/>
                </a:solidFill>
                <a:effectLst/>
                <a:latin typeface="Garamond" panose="02020404030301010803" pitchFamily="18" charset="0"/>
                <a:ea typeface="Times New Roman" panose="02020603050405020304" pitchFamily="18" charset="0"/>
                <a:cs typeface="Times New Roman" panose="02020603050405020304" pitchFamily="18" charset="0"/>
              </a:rPr>
              <a:t>ducation courses will be billed at the Main </a:t>
            </a:r>
            <a:r>
              <a:rPr lang="en-US" sz="2000" b="1" dirty="0">
                <a:solidFill>
                  <a:srgbClr val="400080"/>
                </a:solidFill>
                <a:latin typeface="Garamond" panose="02020404030301010803" pitchFamily="18" charset="0"/>
                <a:ea typeface="Times New Roman" panose="02020603050405020304" pitchFamily="18" charset="0"/>
                <a:cs typeface="Times New Roman" panose="02020603050405020304" pitchFamily="18" charset="0"/>
              </a:rPr>
              <a:t>C</a:t>
            </a:r>
            <a:r>
              <a:rPr lang="en-US" sz="2000" b="1" dirty="0">
                <a:solidFill>
                  <a:srgbClr val="400080"/>
                </a:solidFill>
                <a:effectLst/>
                <a:latin typeface="Garamond" panose="02020404030301010803" pitchFamily="18" charset="0"/>
                <a:ea typeface="Times New Roman" panose="02020603050405020304" pitchFamily="18" charset="0"/>
                <a:cs typeface="Times New Roman" panose="02020603050405020304" pitchFamily="18" charset="0"/>
              </a:rPr>
              <a:t>ampus rate. </a:t>
            </a:r>
            <a:endParaRPr lang="en-US" sz="2000" b="1" dirty="0">
              <a:solidFill>
                <a:srgbClr val="400080"/>
              </a:solidFill>
              <a:effectLst/>
              <a:latin typeface="Garamond" panose="02020404030301010803"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430160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339499" y="5976065"/>
            <a:ext cx="1483012" cy="542933"/>
          </a:xfrm>
          <a:prstGeom prst="rect">
            <a:avLst/>
          </a:prstGeom>
        </p:spPr>
      </p:pic>
      <p:sp>
        <p:nvSpPr>
          <p:cNvPr id="10" name="Title 1">
            <a:extLst>
              <a:ext uri="{FF2B5EF4-FFF2-40B4-BE49-F238E27FC236}">
                <a16:creationId xmlns:a16="http://schemas.microsoft.com/office/drawing/2014/main" id="{CC67B96A-6B1F-4002-BB93-E4DE8BD226B7}"/>
              </a:ext>
            </a:extLst>
          </p:cNvPr>
          <p:cNvSpPr>
            <a:spLocks noGrp="1"/>
          </p:cNvSpPr>
          <p:nvPr>
            <p:ph type="title"/>
          </p:nvPr>
        </p:nvSpPr>
        <p:spPr>
          <a:xfrm>
            <a:off x="457200" y="274638"/>
            <a:ext cx="8229600" cy="1143000"/>
          </a:xfrm>
        </p:spPr>
        <p:txBody>
          <a:bodyPr>
            <a:normAutofit/>
          </a:bodyPr>
          <a:lstStyle/>
          <a:p>
            <a:r>
              <a:rPr lang="en-US" sz="3600" b="1" dirty="0">
                <a:solidFill>
                  <a:srgbClr val="592A8A"/>
                </a:solidFill>
                <a:latin typeface="Garamond" panose="02020404030301010803" pitchFamily="18" charset="0"/>
              </a:rPr>
              <a:t>Graduate Student Billing</a:t>
            </a:r>
          </a:p>
        </p:txBody>
      </p:sp>
      <p:sp>
        <p:nvSpPr>
          <p:cNvPr id="12" name="TextBox 11">
            <a:extLst>
              <a:ext uri="{FF2B5EF4-FFF2-40B4-BE49-F238E27FC236}">
                <a16:creationId xmlns:a16="http://schemas.microsoft.com/office/drawing/2014/main" id="{655F6507-3FF9-473F-B5CB-C9BC6C6CD767}"/>
              </a:ext>
            </a:extLst>
          </p:cNvPr>
          <p:cNvSpPr txBox="1"/>
          <p:nvPr/>
        </p:nvSpPr>
        <p:spPr>
          <a:xfrm>
            <a:off x="457199" y="1171853"/>
            <a:ext cx="7870055" cy="1569660"/>
          </a:xfrm>
          <a:prstGeom prst="rect">
            <a:avLst/>
          </a:prstGeom>
          <a:noFill/>
        </p:spPr>
        <p:txBody>
          <a:bodyPr wrap="square" rtlCol="0">
            <a:spAutoFit/>
          </a:bodyPr>
          <a:lstStyle/>
          <a:p>
            <a:r>
              <a:rPr lang="en-US" sz="2400" b="1" dirty="0">
                <a:solidFill>
                  <a:srgbClr val="400080"/>
                </a:solidFill>
                <a:latin typeface="Garamond" panose="02020404030301010803" pitchFamily="18" charset="0"/>
                <a:cs typeface="Arial" panose="020B0604020202020204" pitchFamily="34" charset="0"/>
              </a:rPr>
              <a:t>Required Fees for Graduate students are billed based on:</a:t>
            </a:r>
          </a:p>
          <a:p>
            <a:r>
              <a:rPr lang="en-US" sz="2400" b="1" dirty="0">
                <a:solidFill>
                  <a:srgbClr val="400080"/>
                </a:solidFill>
                <a:latin typeface="Garamond" panose="02020404030301010803" pitchFamily="18" charset="0"/>
                <a:cs typeface="Arial" panose="020B0604020202020204" pitchFamily="34" charset="0"/>
              </a:rPr>
              <a:t>	5 or more credit hours=full-time fee rate</a:t>
            </a:r>
          </a:p>
          <a:p>
            <a:r>
              <a:rPr lang="en-US" sz="2400" b="1" dirty="0">
                <a:solidFill>
                  <a:srgbClr val="400080"/>
                </a:solidFill>
                <a:latin typeface="Garamond" panose="02020404030301010803" pitchFamily="18" charset="0"/>
                <a:cs typeface="Arial" panose="020B0604020202020204" pitchFamily="34" charset="0"/>
              </a:rPr>
              <a:t>	4 hours or less=50% of full-time fee rate</a:t>
            </a:r>
          </a:p>
          <a:p>
            <a:r>
              <a:rPr lang="en-US" sz="2400" b="1" dirty="0">
                <a:solidFill>
                  <a:srgbClr val="400080"/>
                </a:solidFill>
                <a:latin typeface="Garamond" panose="02020404030301010803" pitchFamily="18" charset="0"/>
                <a:cs typeface="Arial" panose="020B0604020202020204" pitchFamily="34" charset="0"/>
              </a:rPr>
              <a:t>	Credit hour billing will be capped at 9 credit hours</a:t>
            </a:r>
          </a:p>
        </p:txBody>
      </p:sp>
      <p:sp>
        <p:nvSpPr>
          <p:cNvPr id="14" name="TextBox 13">
            <a:extLst>
              <a:ext uri="{FF2B5EF4-FFF2-40B4-BE49-F238E27FC236}">
                <a16:creationId xmlns:a16="http://schemas.microsoft.com/office/drawing/2014/main" id="{8347C1E4-8EC6-4A66-8957-17F661A4EDBE}"/>
              </a:ext>
            </a:extLst>
          </p:cNvPr>
          <p:cNvSpPr txBox="1"/>
          <p:nvPr/>
        </p:nvSpPr>
        <p:spPr>
          <a:xfrm>
            <a:off x="417635" y="2876366"/>
            <a:ext cx="7820843" cy="26776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400080"/>
                </a:solidFill>
                <a:effectLst/>
                <a:latin typeface="Garamond" panose="02020404030301010803" pitchFamily="18" charset="0"/>
                <a:ea typeface="Times New Roman" panose="02020603050405020304" pitchFamily="18" charset="0"/>
                <a:cs typeface="Times New Roman" panose="02020603050405020304" pitchFamily="18" charset="0"/>
              </a:rPr>
              <a:t>Students </a:t>
            </a:r>
            <a:r>
              <a:rPr lang="en-US" sz="2400" b="1" dirty="0">
                <a:solidFill>
                  <a:srgbClr val="400080"/>
                </a:solidFill>
                <a:latin typeface="Garamond" panose="02020404030301010803" pitchFamily="18" charset="0"/>
                <a:ea typeface="Times New Roman" panose="02020603050405020304" pitchFamily="18" charset="0"/>
                <a:cs typeface="Times New Roman" panose="02020603050405020304" pitchFamily="18" charset="0"/>
              </a:rPr>
              <a:t>that are in a Main Campus program will be billed at the Main Campus Tuition and Fee rate.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400080"/>
                </a:solidFill>
                <a:effectLst/>
                <a:latin typeface="Garamond" panose="02020404030301010803" pitchFamily="18" charset="0"/>
                <a:ea typeface="Times New Roman" panose="02020603050405020304" pitchFamily="18" charset="0"/>
                <a:cs typeface="Times New Roman" panose="02020603050405020304" pitchFamily="18" charset="0"/>
              </a:rPr>
              <a:t>Students that are in a DE program and are taking more than one Main Campus class will be billed fees at the Main Campus rate.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400080"/>
                </a:solidFill>
                <a:effectLst/>
                <a:latin typeface="Garamond" panose="02020404030301010803" pitchFamily="18" charset="0"/>
                <a:ea typeface="Times New Roman" panose="02020603050405020304" pitchFamily="18" charset="0"/>
                <a:cs typeface="Times New Roman" panose="02020603050405020304" pitchFamily="18" charset="0"/>
              </a:rPr>
              <a:t>Students living on campus who take Distance </a:t>
            </a:r>
            <a:r>
              <a:rPr lang="en-US" sz="2400" b="1" dirty="0">
                <a:solidFill>
                  <a:srgbClr val="400080"/>
                </a:solidFill>
                <a:latin typeface="Garamond" panose="02020404030301010803" pitchFamily="18" charset="0"/>
                <a:ea typeface="Times New Roman" panose="02020603050405020304" pitchFamily="18" charset="0"/>
                <a:cs typeface="Times New Roman" panose="02020603050405020304" pitchFamily="18" charset="0"/>
              </a:rPr>
              <a:t>E</a:t>
            </a:r>
            <a:r>
              <a:rPr lang="en-US" sz="2400" b="1" dirty="0">
                <a:solidFill>
                  <a:srgbClr val="400080"/>
                </a:solidFill>
                <a:effectLst/>
                <a:latin typeface="Garamond" panose="02020404030301010803" pitchFamily="18" charset="0"/>
                <a:ea typeface="Times New Roman" panose="02020603050405020304" pitchFamily="18" charset="0"/>
                <a:cs typeface="Times New Roman" panose="02020603050405020304" pitchFamily="18" charset="0"/>
              </a:rPr>
              <a:t>ducation courses will be billed at the Main </a:t>
            </a:r>
            <a:r>
              <a:rPr lang="en-US" sz="2400" b="1" dirty="0">
                <a:solidFill>
                  <a:srgbClr val="400080"/>
                </a:solidFill>
                <a:latin typeface="Garamond" panose="02020404030301010803" pitchFamily="18" charset="0"/>
                <a:ea typeface="Times New Roman" panose="02020603050405020304" pitchFamily="18" charset="0"/>
                <a:cs typeface="Times New Roman" panose="02020603050405020304" pitchFamily="18" charset="0"/>
              </a:rPr>
              <a:t>C</a:t>
            </a:r>
            <a:r>
              <a:rPr lang="en-US" sz="2400" b="1" dirty="0">
                <a:solidFill>
                  <a:srgbClr val="400080"/>
                </a:solidFill>
                <a:effectLst/>
                <a:latin typeface="Garamond" panose="02020404030301010803" pitchFamily="18" charset="0"/>
                <a:ea typeface="Times New Roman" panose="02020603050405020304" pitchFamily="18" charset="0"/>
                <a:cs typeface="Times New Roman" panose="02020603050405020304" pitchFamily="18" charset="0"/>
              </a:rPr>
              <a:t>ampus rate. </a:t>
            </a:r>
            <a:endParaRPr lang="en-US" sz="2400" b="1" dirty="0">
              <a:solidFill>
                <a:srgbClr val="400080"/>
              </a:solidFill>
              <a:effectLst/>
              <a:latin typeface="Garamond" panose="02020404030301010803"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675505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A4F4F87-AF1E-EDA8-7B8F-041AF2EAAF9B}"/>
              </a:ext>
            </a:extLst>
          </p:cNvPr>
          <p:cNvSpPr txBox="1"/>
          <p:nvPr/>
        </p:nvSpPr>
        <p:spPr>
          <a:xfrm>
            <a:off x="1748901" y="337351"/>
            <a:ext cx="5580912" cy="969496"/>
          </a:xfrm>
          <a:prstGeom prst="rect">
            <a:avLst/>
          </a:prstGeom>
          <a:noFill/>
        </p:spPr>
        <p:txBody>
          <a:bodyPr wrap="square" rtlCol="0">
            <a:spAutoFit/>
          </a:bodyPr>
          <a:lstStyle/>
          <a:p>
            <a:pPr algn="ctr"/>
            <a:r>
              <a:rPr lang="en-US" sz="3600" b="1" dirty="0">
                <a:solidFill>
                  <a:srgbClr val="400080"/>
                </a:solidFill>
                <a:latin typeface="Garamond" panose="02020404030301010803" pitchFamily="18" charset="0"/>
              </a:rPr>
              <a:t>TouchNet eBills</a:t>
            </a:r>
          </a:p>
          <a:p>
            <a:pPr algn="ctr"/>
            <a:endParaRPr lang="en-US" sz="2100" b="1" dirty="0">
              <a:solidFill>
                <a:srgbClr val="400080"/>
              </a:solidFill>
              <a:latin typeface="Garamond" panose="02020404030301010803" pitchFamily="18" charset="0"/>
            </a:endParaRPr>
          </a:p>
        </p:txBody>
      </p:sp>
      <p:sp>
        <p:nvSpPr>
          <p:cNvPr id="2" name="TextBox 1">
            <a:extLst>
              <a:ext uri="{FF2B5EF4-FFF2-40B4-BE49-F238E27FC236}">
                <a16:creationId xmlns:a16="http://schemas.microsoft.com/office/drawing/2014/main" id="{D55875F4-2737-1CCE-43FC-BDFAD0C452A3}"/>
              </a:ext>
            </a:extLst>
          </p:cNvPr>
          <p:cNvSpPr txBox="1"/>
          <p:nvPr/>
        </p:nvSpPr>
        <p:spPr>
          <a:xfrm>
            <a:off x="1003178" y="932155"/>
            <a:ext cx="7189801" cy="5632311"/>
          </a:xfrm>
          <a:prstGeom prst="rect">
            <a:avLst/>
          </a:prstGeom>
          <a:noFill/>
        </p:spPr>
        <p:txBody>
          <a:bodyPr wrap="square" rtlCol="0">
            <a:spAutoFit/>
          </a:bodyPr>
          <a:lstStyle/>
          <a:p>
            <a:r>
              <a:rPr lang="en-US" b="1" dirty="0">
                <a:solidFill>
                  <a:srgbClr val="400080"/>
                </a:solidFill>
                <a:latin typeface="Garamond" panose="02020404030301010803" pitchFamily="18" charset="0"/>
              </a:rPr>
              <a:t>Bill notifications for Tuition Statements will be sent to the students and/or authorized user(s) by EMAIL.  </a:t>
            </a:r>
          </a:p>
          <a:p>
            <a:endParaRPr lang="en-US" b="1" dirty="0">
              <a:solidFill>
                <a:srgbClr val="400080"/>
              </a:solidFill>
              <a:latin typeface="Garamond" panose="02020404030301010803" pitchFamily="18" charset="0"/>
            </a:endParaRPr>
          </a:p>
          <a:p>
            <a:r>
              <a:rPr lang="en-US" b="1" dirty="0">
                <a:solidFill>
                  <a:srgbClr val="400080"/>
                </a:solidFill>
                <a:latin typeface="Garamond" panose="02020404030301010803" pitchFamily="18" charset="0"/>
              </a:rPr>
              <a:t>Billing for Fall 2023 will begin on July 10, 2023. The Tuition and Fee Schedule for the Fall 2023 and Spring 2024 academic calendar will be posted, once the rates are approved, at the ECU Cashier website.  You must pay or make arrangements to pay your bill by August 10, 2023 or your classes may be cancelled.  Payment arrangements may include ECU payment plans, financial aid, 529 plans or 3</a:t>
            </a:r>
            <a:r>
              <a:rPr lang="en-US" b="1" baseline="30000" dirty="0">
                <a:solidFill>
                  <a:srgbClr val="400080"/>
                </a:solidFill>
                <a:latin typeface="Garamond" panose="02020404030301010803" pitchFamily="18" charset="0"/>
              </a:rPr>
              <a:t>rd</a:t>
            </a:r>
            <a:r>
              <a:rPr lang="en-US" b="1" dirty="0">
                <a:solidFill>
                  <a:srgbClr val="400080"/>
                </a:solidFill>
                <a:latin typeface="Garamond" panose="02020404030301010803" pitchFamily="18" charset="0"/>
              </a:rPr>
              <a:t> party billing plans like Veterans benefits.</a:t>
            </a:r>
          </a:p>
          <a:p>
            <a:endParaRPr lang="en-US" b="1" dirty="0">
              <a:solidFill>
                <a:srgbClr val="400080"/>
              </a:solidFill>
              <a:latin typeface="Garamond" panose="02020404030301010803" pitchFamily="18" charset="0"/>
            </a:endParaRPr>
          </a:p>
          <a:p>
            <a:r>
              <a:rPr lang="en-US" b="1" dirty="0">
                <a:solidFill>
                  <a:srgbClr val="400080"/>
                </a:solidFill>
                <a:latin typeface="Garamond" panose="02020404030301010803" pitchFamily="18" charset="0"/>
              </a:rPr>
              <a:t>Students can log into PiratePort and choose the “Tuition Statements, 1098-T Statements and Payments” link to access Touchnet.  Once in TouchNet, the student/authorized user can view the billing statement, installment payment plans and available financial aid.</a:t>
            </a:r>
          </a:p>
          <a:p>
            <a:endParaRPr lang="en-US" b="1" dirty="0">
              <a:solidFill>
                <a:srgbClr val="400080"/>
              </a:solidFill>
              <a:latin typeface="Garamond" panose="02020404030301010803" pitchFamily="18" charset="0"/>
            </a:endParaRPr>
          </a:p>
          <a:p>
            <a:r>
              <a:rPr lang="en-US" b="1" dirty="0">
                <a:solidFill>
                  <a:srgbClr val="400080"/>
                </a:solidFill>
                <a:latin typeface="Garamond" panose="02020404030301010803" pitchFamily="18" charset="0"/>
              </a:rPr>
              <a:t>Paper bills will NOT be mailed. </a:t>
            </a:r>
          </a:p>
          <a:p>
            <a:endParaRPr lang="en-US" b="1" dirty="0">
              <a:solidFill>
                <a:srgbClr val="400080"/>
              </a:solidFill>
            </a:endParaRPr>
          </a:p>
          <a:p>
            <a:r>
              <a:rPr lang="en-US" b="1" dirty="0">
                <a:solidFill>
                  <a:srgbClr val="400080"/>
                </a:solidFill>
              </a:rPr>
              <a:t> </a:t>
            </a:r>
          </a:p>
          <a:p>
            <a:r>
              <a:rPr lang="en-US" b="1" dirty="0">
                <a:solidFill>
                  <a:srgbClr val="400080"/>
                </a:solidFill>
              </a:rPr>
              <a:t> </a:t>
            </a:r>
          </a:p>
        </p:txBody>
      </p:sp>
      <p:pic>
        <p:nvPicPr>
          <p:cNvPr id="10" name="Picture 9">
            <a:extLst>
              <a:ext uri="{FF2B5EF4-FFF2-40B4-BE49-F238E27FC236}">
                <a16:creationId xmlns:a16="http://schemas.microsoft.com/office/drawing/2014/main" id="{D7611F5D-6246-BFB8-9BDF-91C11D92D25A}"/>
              </a:ext>
            </a:extLst>
          </p:cNvPr>
          <p:cNvPicPr>
            <a:picLocks noChangeAspect="1"/>
          </p:cNvPicPr>
          <p:nvPr/>
        </p:nvPicPr>
        <p:blipFill>
          <a:blip r:embed="rId2"/>
          <a:stretch>
            <a:fillRect/>
          </a:stretch>
        </p:blipFill>
        <p:spPr>
          <a:xfrm>
            <a:off x="1003178" y="5992427"/>
            <a:ext cx="958788" cy="397989"/>
          </a:xfrm>
          <a:prstGeom prst="rect">
            <a:avLst/>
          </a:prstGeom>
        </p:spPr>
      </p:pic>
    </p:spTree>
    <p:extLst>
      <p:ext uri="{BB962C8B-B14F-4D97-AF65-F5344CB8AC3E}">
        <p14:creationId xmlns:p14="http://schemas.microsoft.com/office/powerpoint/2010/main" val="18712347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339499" y="5976065"/>
            <a:ext cx="1483012" cy="542933"/>
          </a:xfrm>
          <a:prstGeom prst="rect">
            <a:avLst/>
          </a:prstGeom>
        </p:spPr>
      </p:pic>
      <p:sp>
        <p:nvSpPr>
          <p:cNvPr id="2" name="Title 1">
            <a:extLst>
              <a:ext uri="{FF2B5EF4-FFF2-40B4-BE49-F238E27FC236}">
                <a16:creationId xmlns:a16="http://schemas.microsoft.com/office/drawing/2014/main" id="{42DA4C44-6BDD-4C3D-8D0A-5C5FB577B640}"/>
              </a:ext>
            </a:extLst>
          </p:cNvPr>
          <p:cNvSpPr>
            <a:spLocks noGrp="1"/>
          </p:cNvSpPr>
          <p:nvPr>
            <p:ph type="title"/>
          </p:nvPr>
        </p:nvSpPr>
        <p:spPr>
          <a:xfrm>
            <a:off x="457200" y="274638"/>
            <a:ext cx="8229600" cy="1143000"/>
          </a:xfrm>
        </p:spPr>
        <p:txBody>
          <a:bodyPr>
            <a:normAutofit fontScale="90000"/>
          </a:bodyPr>
          <a:lstStyle/>
          <a:p>
            <a:r>
              <a:rPr lang="en-US" sz="4000" b="1" dirty="0">
                <a:solidFill>
                  <a:srgbClr val="400080"/>
                </a:solidFill>
                <a:latin typeface="Garamond" panose="02020404030301010803" pitchFamily="18" charset="0"/>
              </a:rPr>
              <a:t>TouchNet</a:t>
            </a:r>
            <a:r>
              <a:rPr lang="en-US" b="1" dirty="0">
                <a:solidFill>
                  <a:srgbClr val="400080"/>
                </a:solidFill>
                <a:latin typeface="Garamond" panose="02020404030301010803" pitchFamily="18" charset="0"/>
              </a:rPr>
              <a:t> eBills</a:t>
            </a:r>
            <a:br>
              <a:rPr lang="en-US" b="1" dirty="0">
                <a:solidFill>
                  <a:srgbClr val="400080"/>
                </a:solidFill>
              </a:rPr>
            </a:br>
            <a:endParaRPr lang="en-US" b="1" dirty="0">
              <a:solidFill>
                <a:srgbClr val="400080"/>
              </a:solidFill>
            </a:endParaRPr>
          </a:p>
        </p:txBody>
      </p:sp>
      <p:sp>
        <p:nvSpPr>
          <p:cNvPr id="3" name="TextBox 2">
            <a:extLst>
              <a:ext uri="{FF2B5EF4-FFF2-40B4-BE49-F238E27FC236}">
                <a16:creationId xmlns:a16="http://schemas.microsoft.com/office/drawing/2014/main" id="{D22B6432-62D7-4DC0-A6BA-1C42014A2323}"/>
              </a:ext>
            </a:extLst>
          </p:cNvPr>
          <p:cNvSpPr txBox="1"/>
          <p:nvPr/>
        </p:nvSpPr>
        <p:spPr>
          <a:xfrm>
            <a:off x="825623" y="1047565"/>
            <a:ext cx="7679186" cy="5078313"/>
          </a:xfrm>
          <a:prstGeom prst="rect">
            <a:avLst/>
          </a:prstGeom>
          <a:noFill/>
        </p:spPr>
        <p:txBody>
          <a:bodyPr wrap="square" rtlCol="0">
            <a:spAutoFit/>
          </a:bodyPr>
          <a:lstStyle/>
          <a:p>
            <a:r>
              <a:rPr lang="en-US" sz="2400" b="1" dirty="0">
                <a:solidFill>
                  <a:srgbClr val="400080"/>
                </a:solidFill>
                <a:latin typeface="Garamond" panose="02020404030301010803" pitchFamily="18" charset="0"/>
              </a:rPr>
              <a:t>Students use TouchNet to:</a:t>
            </a:r>
          </a:p>
          <a:p>
            <a:endParaRPr lang="en-US" sz="2000" b="1" dirty="0">
              <a:solidFill>
                <a:srgbClr val="400080"/>
              </a:solidFill>
              <a:latin typeface="Garamond" panose="02020404030301010803" pitchFamily="18" charset="0"/>
            </a:endParaRPr>
          </a:p>
          <a:p>
            <a:endParaRPr lang="en-US" sz="2000" b="1" dirty="0">
              <a:solidFill>
                <a:srgbClr val="400080"/>
              </a:solidFill>
              <a:latin typeface="Garamond" panose="02020404030301010803" pitchFamily="18" charset="0"/>
            </a:endParaRPr>
          </a:p>
          <a:p>
            <a:pPr marL="914400" lvl="1" indent="-457200">
              <a:buFont typeface="Arial" panose="020B0604020202020204" pitchFamily="34" charset="0"/>
              <a:buChar char="•"/>
            </a:pPr>
            <a:r>
              <a:rPr lang="en-US" sz="2000" b="1" dirty="0">
                <a:solidFill>
                  <a:srgbClr val="400080"/>
                </a:solidFill>
                <a:latin typeface="Garamond" panose="02020404030301010803" pitchFamily="18" charset="0"/>
              </a:rPr>
              <a:t>View Account information</a:t>
            </a:r>
          </a:p>
          <a:p>
            <a:pPr marL="914400" lvl="1" indent="-457200">
              <a:buFont typeface="Arial" panose="020B0604020202020204" pitchFamily="34" charset="0"/>
              <a:buChar char="•"/>
            </a:pPr>
            <a:r>
              <a:rPr lang="en-US" sz="2000" b="1" dirty="0">
                <a:solidFill>
                  <a:srgbClr val="400080"/>
                </a:solidFill>
                <a:latin typeface="Garamond" panose="02020404030301010803" pitchFamily="18" charset="0"/>
              </a:rPr>
              <a:t>View Billing Statements</a:t>
            </a:r>
          </a:p>
          <a:p>
            <a:pPr marL="914400" lvl="1" indent="-457200">
              <a:buFont typeface="Arial" panose="020B0604020202020204" pitchFamily="34" charset="0"/>
              <a:buChar char="•"/>
            </a:pPr>
            <a:r>
              <a:rPr lang="en-US" sz="2000" b="1" dirty="0">
                <a:solidFill>
                  <a:srgbClr val="400080"/>
                </a:solidFill>
                <a:latin typeface="Garamond" panose="02020404030301010803" pitchFamily="18" charset="0"/>
              </a:rPr>
              <a:t>View Tuition and 1098-T tax statements</a:t>
            </a:r>
          </a:p>
          <a:p>
            <a:pPr marL="914400" lvl="1" indent="-457200">
              <a:buFont typeface="Arial" panose="020B0604020202020204" pitchFamily="34" charset="0"/>
              <a:buChar char="•"/>
            </a:pPr>
            <a:r>
              <a:rPr lang="en-US" sz="2000" b="1" dirty="0">
                <a:solidFill>
                  <a:srgbClr val="400080"/>
                </a:solidFill>
                <a:latin typeface="Garamond" panose="02020404030301010803" pitchFamily="18" charset="0"/>
              </a:rPr>
              <a:t>Make payments and sign up for payment plans</a:t>
            </a:r>
          </a:p>
          <a:p>
            <a:pPr marL="914400" lvl="1" indent="-457200">
              <a:buFont typeface="Arial" panose="020B0604020202020204" pitchFamily="34" charset="0"/>
              <a:buChar char="•"/>
            </a:pPr>
            <a:r>
              <a:rPr lang="en-US" sz="2000" b="1" dirty="0">
                <a:solidFill>
                  <a:srgbClr val="400080"/>
                </a:solidFill>
                <a:latin typeface="Garamond" panose="02020404030301010803" pitchFamily="18" charset="0"/>
              </a:rPr>
              <a:t>Set up an eRefunds profile</a:t>
            </a:r>
          </a:p>
          <a:p>
            <a:pPr marL="914400" lvl="1" indent="-457200">
              <a:buFont typeface="Arial" panose="020B0604020202020204" pitchFamily="34" charset="0"/>
              <a:buChar char="•"/>
            </a:pPr>
            <a:r>
              <a:rPr lang="en-US" sz="2000" b="1" dirty="0">
                <a:solidFill>
                  <a:srgbClr val="400080"/>
                </a:solidFill>
                <a:latin typeface="Garamond" panose="02020404030301010803" pitchFamily="18" charset="0"/>
              </a:rPr>
              <a:t>Add an Authorized User(s). (Note: This authorization is separate from the Buckley/FERPA Authorization).</a:t>
            </a:r>
          </a:p>
          <a:p>
            <a:pPr marL="914400" lvl="1" indent="-457200">
              <a:buFont typeface="Arial" panose="020B0604020202020204" pitchFamily="34" charset="0"/>
              <a:buChar char="•"/>
            </a:pPr>
            <a:r>
              <a:rPr lang="en-US" sz="2000" b="1" dirty="0">
                <a:solidFill>
                  <a:srgbClr val="400080"/>
                </a:solidFill>
                <a:latin typeface="Garamond" panose="02020404030301010803" pitchFamily="18" charset="0"/>
              </a:rPr>
              <a:t>Once the Authorized User(s) has been set up by the student, the Authorized User(s) will receive an email with login instructions.</a:t>
            </a:r>
          </a:p>
          <a:p>
            <a:pPr marL="285750" indent="-285750">
              <a:buFont typeface="Wingdings" panose="05000000000000000000" pitchFamily="2" charset="2"/>
              <a:buChar char="v"/>
            </a:pPr>
            <a:endParaRPr lang="en-US" sz="2000" b="1" dirty="0">
              <a:solidFill>
                <a:srgbClr val="400080"/>
              </a:solidFill>
              <a:latin typeface="Garamond" panose="02020404030301010803" pitchFamily="18" charset="0"/>
            </a:endParaRPr>
          </a:p>
          <a:p>
            <a:r>
              <a:rPr lang="en-US" sz="2000" b="1" dirty="0">
                <a:solidFill>
                  <a:srgbClr val="400080"/>
                </a:solidFill>
                <a:latin typeface="Garamond" panose="02020404030301010803" pitchFamily="18" charset="0"/>
              </a:rPr>
              <a:t>	</a:t>
            </a:r>
          </a:p>
          <a:p>
            <a:endParaRPr lang="en-US" sz="2000" b="1" dirty="0">
              <a:solidFill>
                <a:srgbClr val="400080"/>
              </a:solidFill>
              <a:latin typeface="Garamond" panose="02020404030301010803" pitchFamily="18" charset="0"/>
            </a:endParaRPr>
          </a:p>
        </p:txBody>
      </p:sp>
    </p:spTree>
    <p:extLst>
      <p:ext uri="{BB962C8B-B14F-4D97-AF65-F5344CB8AC3E}">
        <p14:creationId xmlns:p14="http://schemas.microsoft.com/office/powerpoint/2010/main" val="41430171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339499" y="5976065"/>
            <a:ext cx="1483012" cy="542933"/>
          </a:xfrm>
          <a:prstGeom prst="rect">
            <a:avLst/>
          </a:prstGeom>
        </p:spPr>
      </p:pic>
      <p:sp>
        <p:nvSpPr>
          <p:cNvPr id="12" name="Title 11">
            <a:extLst>
              <a:ext uri="{FF2B5EF4-FFF2-40B4-BE49-F238E27FC236}">
                <a16:creationId xmlns:a16="http://schemas.microsoft.com/office/drawing/2014/main" id="{D9B41EC7-4817-49A6-A18E-6EAE2182285E}"/>
              </a:ext>
            </a:extLst>
          </p:cNvPr>
          <p:cNvSpPr txBox="1">
            <a:spLocks noGrp="1"/>
          </p:cNvSpPr>
          <p:nvPr>
            <p:ph type="title"/>
          </p:nvPr>
        </p:nvSpPr>
        <p:spPr>
          <a:xfrm>
            <a:off x="457200" y="522972"/>
            <a:ext cx="8229600" cy="646331"/>
          </a:xfrm>
          <a:prstGeom prst="rect">
            <a:avLst/>
          </a:prstGeom>
          <a:noFill/>
        </p:spPr>
        <p:txBody>
          <a:bodyPr wrap="square" rtlCol="0">
            <a:spAutoFit/>
          </a:bodyPr>
          <a:lstStyle/>
          <a:p>
            <a:pPr algn="ctr"/>
            <a:r>
              <a:rPr lang="en-US" sz="3600" b="1" dirty="0">
                <a:solidFill>
                  <a:srgbClr val="7030A0"/>
                </a:solidFill>
                <a:latin typeface="Garamond" panose="02020404030301010803" pitchFamily="18" charset="0"/>
              </a:rPr>
              <a:t>Withdrawal</a:t>
            </a:r>
            <a:r>
              <a:rPr lang="en-US" sz="3200" b="1" dirty="0">
                <a:solidFill>
                  <a:srgbClr val="7030A0"/>
                </a:solidFill>
                <a:latin typeface="Garamond" panose="02020404030301010803" pitchFamily="18" charset="0"/>
              </a:rPr>
              <a:t> Refunds</a:t>
            </a:r>
          </a:p>
        </p:txBody>
      </p:sp>
      <p:sp>
        <p:nvSpPr>
          <p:cNvPr id="13" name="TextBox 12">
            <a:extLst>
              <a:ext uri="{FF2B5EF4-FFF2-40B4-BE49-F238E27FC236}">
                <a16:creationId xmlns:a16="http://schemas.microsoft.com/office/drawing/2014/main" id="{D79999EF-D794-4C44-A03E-835E13119CC5}"/>
              </a:ext>
            </a:extLst>
          </p:cNvPr>
          <p:cNvSpPr txBox="1"/>
          <p:nvPr/>
        </p:nvSpPr>
        <p:spPr>
          <a:xfrm>
            <a:off x="213063" y="1482572"/>
            <a:ext cx="8629095" cy="4154984"/>
          </a:xfrm>
          <a:prstGeom prst="rect">
            <a:avLst/>
          </a:prstGeom>
          <a:solidFill>
            <a:srgbClr val="FFFFFF"/>
          </a:solidFill>
        </p:spPr>
        <p:txBody>
          <a:bodyPr wrap="square" rtlCol="0">
            <a:spAutoFit/>
          </a:bodyPr>
          <a:lstStyle/>
          <a:p>
            <a:pPr algn="just" eaLnBrk="1" hangingPunct="1"/>
            <a:r>
              <a:rPr lang="en-US" sz="1800" b="1" dirty="0">
                <a:solidFill>
                  <a:srgbClr val="7030A0"/>
                </a:solidFill>
                <a:latin typeface="Garamond" panose="02020404030301010803" pitchFamily="18" charset="0"/>
              </a:rPr>
              <a:t>The FINANCIAL refund policy </a:t>
            </a:r>
            <a:r>
              <a:rPr lang="en-US" sz="1800" b="1" u="sng" dirty="0">
                <a:solidFill>
                  <a:srgbClr val="7030A0"/>
                </a:solidFill>
                <a:latin typeface="Garamond" panose="02020404030301010803" pitchFamily="18" charset="0"/>
              </a:rPr>
              <a:t>does not</a:t>
            </a:r>
            <a:r>
              <a:rPr lang="en-US" sz="1800" b="1" dirty="0">
                <a:solidFill>
                  <a:srgbClr val="7030A0"/>
                </a:solidFill>
                <a:latin typeface="Garamond" panose="02020404030301010803" pitchFamily="18" charset="0"/>
              </a:rPr>
              <a:t> coincide with the ACADEMIC withdrawal policy.</a:t>
            </a:r>
          </a:p>
          <a:p>
            <a:pPr algn="just" eaLnBrk="1" hangingPunct="1"/>
            <a:endParaRPr lang="en-US" sz="600" b="1" dirty="0">
              <a:solidFill>
                <a:srgbClr val="7030A0"/>
              </a:solidFill>
              <a:latin typeface="Garamond" panose="02020404030301010803" pitchFamily="18" charset="0"/>
            </a:endParaRPr>
          </a:p>
          <a:p>
            <a:pPr algn="just" eaLnBrk="1" hangingPunct="1"/>
            <a:r>
              <a:rPr lang="en-US" sz="1800" b="1" dirty="0">
                <a:solidFill>
                  <a:srgbClr val="7030A0"/>
                </a:solidFill>
                <a:latin typeface="Garamond" panose="02020404030301010803" pitchFamily="18" charset="0"/>
              </a:rPr>
              <a:t>The refund period starts with the first official day of class and ends on the 20th consecutive class day for each Fall, Spring and 11-week Summer term.</a:t>
            </a:r>
          </a:p>
          <a:p>
            <a:pPr algn="just" eaLnBrk="1" hangingPunct="1"/>
            <a:endParaRPr lang="en-US" b="1" dirty="0">
              <a:solidFill>
                <a:srgbClr val="7030A0"/>
              </a:solidFill>
              <a:latin typeface="Garamond" panose="02020404030301010803" pitchFamily="18" charset="0"/>
            </a:endParaRPr>
          </a:p>
          <a:p>
            <a:pPr algn="just" eaLnBrk="1" hangingPunct="1"/>
            <a:endParaRPr lang="en-US" sz="1800" b="1" dirty="0">
              <a:solidFill>
                <a:srgbClr val="7030A0"/>
              </a:solidFill>
              <a:latin typeface="Garamond" panose="02020404030301010803" pitchFamily="18" charset="0"/>
            </a:endParaRPr>
          </a:p>
          <a:p>
            <a:pPr algn="just" eaLnBrk="1" hangingPunct="1"/>
            <a:endParaRPr lang="en-US" b="1" dirty="0">
              <a:solidFill>
                <a:srgbClr val="7030A0"/>
              </a:solidFill>
              <a:latin typeface="Garamond" panose="02020404030301010803" pitchFamily="18" charset="0"/>
            </a:endParaRPr>
          </a:p>
          <a:p>
            <a:pPr algn="just" eaLnBrk="1" hangingPunct="1"/>
            <a:endParaRPr lang="en-US" sz="1800" b="1" dirty="0">
              <a:solidFill>
                <a:srgbClr val="7030A0"/>
              </a:solidFill>
              <a:latin typeface="Garamond" panose="02020404030301010803" pitchFamily="18" charset="0"/>
            </a:endParaRPr>
          </a:p>
          <a:p>
            <a:pPr algn="just" eaLnBrk="1" hangingPunct="1"/>
            <a:endParaRPr lang="en-US" b="1" dirty="0">
              <a:solidFill>
                <a:srgbClr val="7030A0"/>
              </a:solidFill>
              <a:latin typeface="Garamond" panose="02020404030301010803" pitchFamily="18" charset="0"/>
            </a:endParaRPr>
          </a:p>
          <a:p>
            <a:pPr algn="just" eaLnBrk="1" hangingPunct="1"/>
            <a:endParaRPr lang="en-US" sz="1800" b="1" dirty="0">
              <a:solidFill>
                <a:srgbClr val="7030A0"/>
              </a:solidFill>
              <a:latin typeface="Garamond" panose="02020404030301010803" pitchFamily="18" charset="0"/>
            </a:endParaRPr>
          </a:p>
          <a:p>
            <a:pPr algn="just" eaLnBrk="1" hangingPunct="1"/>
            <a:endParaRPr lang="en-US" sz="1800" b="1" dirty="0">
              <a:solidFill>
                <a:srgbClr val="7030A0"/>
              </a:solidFill>
              <a:latin typeface="Garamond" panose="02020404030301010803" pitchFamily="18" charset="0"/>
            </a:endParaRPr>
          </a:p>
          <a:p>
            <a:pPr algn="just" eaLnBrk="1" hangingPunct="1"/>
            <a:endParaRPr lang="en-US" sz="1800" b="1" dirty="0">
              <a:solidFill>
                <a:srgbClr val="7030A0"/>
              </a:solidFill>
              <a:latin typeface="Garamond" panose="02020404030301010803" pitchFamily="18" charset="0"/>
            </a:endParaRPr>
          </a:p>
          <a:p>
            <a:pPr algn="just" eaLnBrk="1" hangingPunct="1"/>
            <a:endParaRPr lang="en-US" sz="1800" b="1" dirty="0">
              <a:solidFill>
                <a:srgbClr val="7030A0"/>
              </a:solidFill>
              <a:latin typeface="Garamond" panose="02020404030301010803" pitchFamily="18" charset="0"/>
            </a:endParaRPr>
          </a:p>
          <a:p>
            <a:pPr algn="just" eaLnBrk="1" hangingPunct="1"/>
            <a:endParaRPr lang="en-US" sz="600" b="1" dirty="0">
              <a:solidFill>
                <a:srgbClr val="7030A0"/>
              </a:solidFill>
              <a:latin typeface="Garamond" panose="02020404030301010803" pitchFamily="18" charset="0"/>
            </a:endParaRPr>
          </a:p>
          <a:p>
            <a:pPr algn="l" eaLnBrk="1" hangingPunct="1"/>
            <a:r>
              <a:rPr lang="en-US" sz="1800" b="1" dirty="0">
                <a:solidFill>
                  <a:srgbClr val="7030A0"/>
                </a:solidFill>
                <a:latin typeface="Garamond" panose="02020404030301010803" pitchFamily="18" charset="0"/>
              </a:rPr>
              <a:t>No refunds will be issued starting with the 21st day of class.</a:t>
            </a:r>
          </a:p>
        </p:txBody>
      </p:sp>
      <p:pic>
        <p:nvPicPr>
          <p:cNvPr id="6" name="Picture 5">
            <a:extLst>
              <a:ext uri="{FF2B5EF4-FFF2-40B4-BE49-F238E27FC236}">
                <a16:creationId xmlns:a16="http://schemas.microsoft.com/office/drawing/2014/main" id="{97A823C6-8296-4887-91EB-AD66CED4C69C}"/>
              </a:ext>
            </a:extLst>
          </p:cNvPr>
          <p:cNvPicPr>
            <a:picLocks noChangeAspect="1"/>
          </p:cNvPicPr>
          <p:nvPr/>
        </p:nvPicPr>
        <p:blipFill>
          <a:blip r:embed="rId3"/>
          <a:stretch>
            <a:fillRect/>
          </a:stretch>
        </p:blipFill>
        <p:spPr>
          <a:xfrm>
            <a:off x="1899821" y="2792382"/>
            <a:ext cx="5624940" cy="1894550"/>
          </a:xfrm>
          <a:prstGeom prst="rect">
            <a:avLst/>
          </a:prstGeom>
          <a:solidFill>
            <a:srgbClr val="F6F6F6"/>
          </a:solidFill>
          <a:ln>
            <a:solidFill>
              <a:schemeClr val="bg1"/>
            </a:solidFill>
          </a:ln>
        </p:spPr>
      </p:pic>
    </p:spTree>
    <p:extLst>
      <p:ext uri="{BB962C8B-B14F-4D97-AF65-F5344CB8AC3E}">
        <p14:creationId xmlns:p14="http://schemas.microsoft.com/office/powerpoint/2010/main" val="34585324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339499" y="5976065"/>
            <a:ext cx="1483012" cy="542933"/>
          </a:xfrm>
          <a:prstGeom prst="rect">
            <a:avLst/>
          </a:prstGeom>
        </p:spPr>
      </p:pic>
      <p:sp>
        <p:nvSpPr>
          <p:cNvPr id="5" name="Title 4">
            <a:extLst>
              <a:ext uri="{FF2B5EF4-FFF2-40B4-BE49-F238E27FC236}">
                <a16:creationId xmlns:a16="http://schemas.microsoft.com/office/drawing/2014/main" id="{F256B551-5015-4F6D-B68C-2F22549F2B3B}"/>
              </a:ext>
            </a:extLst>
          </p:cNvPr>
          <p:cNvSpPr>
            <a:spLocks noGrp="1"/>
          </p:cNvSpPr>
          <p:nvPr>
            <p:ph type="title"/>
          </p:nvPr>
        </p:nvSpPr>
        <p:spPr>
          <a:xfrm>
            <a:off x="457200" y="31751"/>
            <a:ext cx="8229600" cy="1143000"/>
          </a:xfrm>
        </p:spPr>
        <p:txBody>
          <a:bodyPr>
            <a:normAutofit/>
          </a:bodyPr>
          <a:lstStyle/>
          <a:p>
            <a:r>
              <a:rPr lang="en-US" sz="3600" b="1" dirty="0">
                <a:solidFill>
                  <a:srgbClr val="592A8A"/>
                </a:solidFill>
                <a:latin typeface="Garamond" panose="02020404030301010803" pitchFamily="18" charset="0"/>
              </a:rPr>
              <a:t>Refunds</a:t>
            </a:r>
          </a:p>
        </p:txBody>
      </p:sp>
      <p:sp>
        <p:nvSpPr>
          <p:cNvPr id="10" name="TextBox 9">
            <a:extLst>
              <a:ext uri="{FF2B5EF4-FFF2-40B4-BE49-F238E27FC236}">
                <a16:creationId xmlns:a16="http://schemas.microsoft.com/office/drawing/2014/main" id="{1F126C45-BF4A-4B71-B483-3A29DB1697D3}"/>
              </a:ext>
            </a:extLst>
          </p:cNvPr>
          <p:cNvSpPr txBox="1"/>
          <p:nvPr/>
        </p:nvSpPr>
        <p:spPr>
          <a:xfrm>
            <a:off x="683581" y="1162975"/>
            <a:ext cx="8218630" cy="5632311"/>
          </a:xfrm>
          <a:prstGeom prst="rect">
            <a:avLst/>
          </a:prstGeom>
          <a:noFill/>
        </p:spPr>
        <p:txBody>
          <a:bodyPr wrap="square">
            <a:spAutoFit/>
          </a:bodyPr>
          <a:lstStyle/>
          <a:p>
            <a:r>
              <a:rPr lang="en-US" sz="2000" b="1" dirty="0">
                <a:solidFill>
                  <a:srgbClr val="592A8A"/>
                </a:solidFill>
                <a:latin typeface="Garamond" panose="02020404030301010803" pitchFamily="18" charset="0"/>
              </a:rPr>
              <a:t>Student refunds can include excess Financial Aid, credits for dropping class or withdrawing, and housing credits and/or dining credits, etc.</a:t>
            </a:r>
          </a:p>
          <a:p>
            <a:endParaRPr lang="en-US" sz="2000" b="1" dirty="0">
              <a:solidFill>
                <a:srgbClr val="592A8A"/>
              </a:solidFill>
              <a:latin typeface="Garamond" panose="02020404030301010803" pitchFamily="18" charset="0"/>
            </a:endParaRPr>
          </a:p>
          <a:p>
            <a:r>
              <a:rPr lang="en-US" sz="2000" b="1" dirty="0">
                <a:solidFill>
                  <a:srgbClr val="592A8A"/>
                </a:solidFill>
                <a:latin typeface="Garamond" panose="02020404030301010803" pitchFamily="18" charset="0"/>
              </a:rPr>
              <a:t>TouchNet eRefunds</a:t>
            </a:r>
          </a:p>
          <a:p>
            <a:endParaRPr lang="en-US" sz="2000" b="1" dirty="0">
              <a:solidFill>
                <a:srgbClr val="592A8A"/>
              </a:solidFill>
              <a:latin typeface="Garamond" panose="02020404030301010803" pitchFamily="18" charset="0"/>
            </a:endParaRPr>
          </a:p>
          <a:p>
            <a:pPr marL="285750" indent="-285750">
              <a:buFont typeface="Arial" panose="020B0604020202020204" pitchFamily="34" charset="0"/>
              <a:buChar char="•"/>
            </a:pPr>
            <a:r>
              <a:rPr lang="en-US" sz="2000" b="1" dirty="0">
                <a:solidFill>
                  <a:srgbClr val="592A8A"/>
                </a:solidFill>
                <a:latin typeface="Garamond" panose="02020404030301010803" pitchFamily="18" charset="0"/>
              </a:rPr>
              <a:t>	All students are asked to set up an eRefunds profile in order to allow 	refunds to be directly deposited into their bank account.</a:t>
            </a:r>
          </a:p>
          <a:p>
            <a:pPr marL="285750" indent="-285750">
              <a:buFont typeface="Arial" panose="020B0604020202020204" pitchFamily="34" charset="0"/>
              <a:buChar char="•"/>
            </a:pPr>
            <a:endParaRPr lang="en-US" sz="2000" b="1" dirty="0">
              <a:solidFill>
                <a:srgbClr val="592A8A"/>
              </a:solidFill>
              <a:latin typeface="Garamond" panose="02020404030301010803" pitchFamily="18" charset="0"/>
            </a:endParaRPr>
          </a:p>
          <a:p>
            <a:pPr marL="285750" indent="-285750">
              <a:buFont typeface="Arial" panose="020B0604020202020204" pitchFamily="34" charset="0"/>
              <a:buChar char="•"/>
            </a:pPr>
            <a:r>
              <a:rPr lang="en-US" sz="2000" b="1" dirty="0">
                <a:solidFill>
                  <a:srgbClr val="592A8A"/>
                </a:solidFill>
                <a:latin typeface="Garamond" panose="02020404030301010803" pitchFamily="18" charset="0"/>
              </a:rPr>
              <a:t>	Students will need to know their checking or savings account number 	&amp; routing number.</a:t>
            </a:r>
          </a:p>
          <a:p>
            <a:endParaRPr lang="en-US" sz="2000" b="1" dirty="0">
              <a:solidFill>
                <a:srgbClr val="592A8A"/>
              </a:solidFill>
              <a:latin typeface="Garamond" panose="02020404030301010803" pitchFamily="18" charset="0"/>
            </a:endParaRPr>
          </a:p>
          <a:p>
            <a:pPr marL="285750" indent="-285750">
              <a:buFont typeface="Arial" panose="020B0604020202020204" pitchFamily="34" charset="0"/>
              <a:buChar char="•"/>
            </a:pPr>
            <a:r>
              <a:rPr lang="en-US" sz="2000" b="1" dirty="0">
                <a:solidFill>
                  <a:srgbClr val="592A8A"/>
                </a:solidFill>
                <a:latin typeface="Garamond" panose="02020404030301010803" pitchFamily="18" charset="0"/>
              </a:rPr>
              <a:t>	Please verify with your financial institution that your account is 	allowed to receive ACH deposits prior to setting up your eRefund 	account.</a:t>
            </a:r>
          </a:p>
          <a:p>
            <a:r>
              <a:rPr lang="en-US" sz="2000" b="1" dirty="0">
                <a:solidFill>
                  <a:srgbClr val="592A8A"/>
                </a:solidFill>
                <a:latin typeface="Garamond" panose="02020404030301010803" pitchFamily="18" charset="0"/>
              </a:rPr>
              <a:t>	</a:t>
            </a:r>
          </a:p>
          <a:p>
            <a:pPr marL="285750" indent="-285750">
              <a:buFont typeface="Arial" panose="020B0604020202020204" pitchFamily="34" charset="0"/>
              <a:buChar char="•"/>
            </a:pPr>
            <a:endParaRPr lang="en-US" sz="2000" b="1" dirty="0">
              <a:solidFill>
                <a:srgbClr val="592A8A"/>
              </a:solidFill>
              <a:latin typeface="Garamond" panose="02020404030301010803" pitchFamily="18" charset="0"/>
            </a:endParaRPr>
          </a:p>
          <a:p>
            <a:pPr marL="285750" indent="-285750">
              <a:buFont typeface="Arial" panose="020B0604020202020204" pitchFamily="34" charset="0"/>
              <a:buChar char="•"/>
            </a:pPr>
            <a:endParaRPr lang="en-US" sz="2000" b="1" dirty="0">
              <a:solidFill>
                <a:srgbClr val="592A8A"/>
              </a:solidFill>
              <a:latin typeface="Garamond" panose="02020404030301010803" pitchFamily="18" charset="0"/>
            </a:endParaRPr>
          </a:p>
          <a:p>
            <a:pPr algn="ctr"/>
            <a:r>
              <a:rPr lang="en-US" sz="2000" b="1" dirty="0">
                <a:solidFill>
                  <a:srgbClr val="592A8A"/>
                </a:solidFill>
                <a:latin typeface="Garamond" panose="02020404030301010803" pitchFamily="18" charset="0"/>
              </a:rPr>
              <a:t> </a:t>
            </a:r>
          </a:p>
        </p:txBody>
      </p:sp>
    </p:spTree>
    <p:extLst>
      <p:ext uri="{BB962C8B-B14F-4D97-AF65-F5344CB8AC3E}">
        <p14:creationId xmlns:p14="http://schemas.microsoft.com/office/powerpoint/2010/main" val="4878822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339499" y="5976065"/>
            <a:ext cx="1483012" cy="542933"/>
          </a:xfrm>
          <a:prstGeom prst="rect">
            <a:avLst/>
          </a:prstGeom>
        </p:spPr>
      </p:pic>
      <p:sp>
        <p:nvSpPr>
          <p:cNvPr id="5" name="Title 4">
            <a:extLst>
              <a:ext uri="{FF2B5EF4-FFF2-40B4-BE49-F238E27FC236}">
                <a16:creationId xmlns:a16="http://schemas.microsoft.com/office/drawing/2014/main" id="{F256B551-5015-4F6D-B68C-2F22549F2B3B}"/>
              </a:ext>
            </a:extLst>
          </p:cNvPr>
          <p:cNvSpPr>
            <a:spLocks noGrp="1"/>
          </p:cNvSpPr>
          <p:nvPr>
            <p:ph type="title"/>
          </p:nvPr>
        </p:nvSpPr>
        <p:spPr>
          <a:xfrm>
            <a:off x="457200" y="295060"/>
            <a:ext cx="8229600" cy="1140902"/>
          </a:xfrm>
        </p:spPr>
        <p:txBody>
          <a:bodyPr>
            <a:noAutofit/>
          </a:bodyPr>
          <a:lstStyle/>
          <a:p>
            <a:r>
              <a:rPr lang="en-US" sz="3600" b="1" dirty="0">
                <a:solidFill>
                  <a:srgbClr val="592A8A"/>
                </a:solidFill>
                <a:latin typeface="Garamond" panose="02020404030301010803" pitchFamily="18" charset="0"/>
              </a:rPr>
              <a:t>Refunds</a:t>
            </a:r>
            <a:br>
              <a:rPr lang="en-US" sz="3600" b="1" dirty="0">
                <a:solidFill>
                  <a:srgbClr val="592A8A"/>
                </a:solidFill>
                <a:latin typeface="Garamond" panose="02020404030301010803" pitchFamily="18" charset="0"/>
              </a:rPr>
            </a:br>
            <a:r>
              <a:rPr lang="en-US" sz="3600" b="1" dirty="0">
                <a:solidFill>
                  <a:srgbClr val="592A8A"/>
                </a:solidFill>
                <a:latin typeface="Garamond" panose="02020404030301010803" pitchFamily="18" charset="0"/>
              </a:rPr>
              <a:t>(cont’d)</a:t>
            </a:r>
          </a:p>
        </p:txBody>
      </p:sp>
      <p:sp>
        <p:nvSpPr>
          <p:cNvPr id="10" name="TextBox 9">
            <a:extLst>
              <a:ext uri="{FF2B5EF4-FFF2-40B4-BE49-F238E27FC236}">
                <a16:creationId xmlns:a16="http://schemas.microsoft.com/office/drawing/2014/main" id="{1F126C45-BF4A-4B71-B483-3A29DB1697D3}"/>
              </a:ext>
            </a:extLst>
          </p:cNvPr>
          <p:cNvSpPr txBox="1"/>
          <p:nvPr/>
        </p:nvSpPr>
        <p:spPr>
          <a:xfrm>
            <a:off x="672611" y="1697172"/>
            <a:ext cx="8128931" cy="4401205"/>
          </a:xfrm>
          <a:prstGeom prst="rect">
            <a:avLst/>
          </a:prstGeom>
          <a:noFill/>
        </p:spPr>
        <p:txBody>
          <a:bodyPr wrap="square">
            <a:spAutoFit/>
          </a:bodyPr>
          <a:lstStyle/>
          <a:p>
            <a:endParaRPr lang="en-US" sz="2000" b="1" dirty="0">
              <a:solidFill>
                <a:srgbClr val="592A8A"/>
              </a:solidFill>
              <a:latin typeface="Garamond" panose="02020404030301010803" pitchFamily="18" charset="0"/>
            </a:endParaRPr>
          </a:p>
          <a:p>
            <a:endParaRPr lang="en-US" sz="2000" b="1" dirty="0">
              <a:solidFill>
                <a:srgbClr val="592A8A"/>
              </a:solidFill>
              <a:latin typeface="Garamond" panose="02020404030301010803" pitchFamily="18" charset="0"/>
            </a:endParaRPr>
          </a:p>
          <a:p>
            <a:pPr marL="342900" indent="-342900">
              <a:buFont typeface="Arial" panose="020B0604020202020204" pitchFamily="34" charset="0"/>
              <a:buChar char="•"/>
            </a:pPr>
            <a:r>
              <a:rPr lang="en-US" sz="2000" b="1" dirty="0">
                <a:solidFill>
                  <a:srgbClr val="592A8A"/>
                </a:solidFill>
                <a:latin typeface="Garamond" panose="02020404030301010803" pitchFamily="18" charset="0"/>
              </a:rPr>
              <a:t>The eRefund account is validated in Touchnet by the Account Validation Rule of NACHA before the account can be used to receive refunds.  Verification is based upon the routing number and the bank account number submitted by the student.</a:t>
            </a:r>
          </a:p>
          <a:p>
            <a:pPr marL="342900" indent="-342900">
              <a:buFont typeface="Arial" panose="020B0604020202020204" pitchFamily="34" charset="0"/>
              <a:buChar char="•"/>
            </a:pPr>
            <a:endParaRPr lang="en-US" sz="2000" b="1" dirty="0">
              <a:solidFill>
                <a:srgbClr val="592A8A"/>
              </a:solidFill>
              <a:latin typeface="Garamond" panose="02020404030301010803" pitchFamily="18" charset="0"/>
            </a:endParaRPr>
          </a:p>
          <a:p>
            <a:pPr marL="342900" indent="-342900">
              <a:buFont typeface="Arial" panose="020B0604020202020204" pitchFamily="34" charset="0"/>
              <a:buChar char="•"/>
            </a:pPr>
            <a:r>
              <a:rPr lang="en-US" sz="2000" b="1" dirty="0">
                <a:solidFill>
                  <a:srgbClr val="592A8A"/>
                </a:solidFill>
                <a:latin typeface="Garamond" panose="02020404030301010803" pitchFamily="18" charset="0"/>
              </a:rPr>
              <a:t>If an eRefund profile is not set up, all refunds will be issued as a paper check by mail to the student’s address on file. Students are responsible for ensuring their contact information is up to date.  To update your student mailing address please contact the ECU Registrar’s office.</a:t>
            </a:r>
          </a:p>
          <a:p>
            <a:endParaRPr lang="en-US" sz="2000" b="1" dirty="0">
              <a:solidFill>
                <a:srgbClr val="592A8A"/>
              </a:solidFill>
              <a:latin typeface="Garamond" panose="02020404030301010803" pitchFamily="18" charset="0"/>
            </a:endParaRPr>
          </a:p>
          <a:p>
            <a:pPr algn="ctr"/>
            <a:r>
              <a:rPr lang="en-US" sz="2000" b="1" dirty="0">
                <a:solidFill>
                  <a:srgbClr val="592A8A"/>
                </a:solidFill>
                <a:latin typeface="Garamond" panose="02020404030301010803" pitchFamily="18" charset="0"/>
              </a:rPr>
              <a:t> </a:t>
            </a:r>
          </a:p>
          <a:p>
            <a:pPr algn="ctr"/>
            <a:endParaRPr lang="en-US" sz="2000" b="1" dirty="0">
              <a:solidFill>
                <a:srgbClr val="592A8A"/>
              </a:solidFill>
              <a:latin typeface="Garamond" panose="02020404030301010803" pitchFamily="18" charset="0"/>
            </a:endParaRPr>
          </a:p>
        </p:txBody>
      </p:sp>
    </p:spTree>
    <p:extLst>
      <p:ext uri="{BB962C8B-B14F-4D97-AF65-F5344CB8AC3E}">
        <p14:creationId xmlns:p14="http://schemas.microsoft.com/office/powerpoint/2010/main" val="19770984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909416" y="5593473"/>
            <a:ext cx="959072" cy="351118"/>
          </a:xfrm>
          <a:prstGeom prst="rect">
            <a:avLst/>
          </a:prstGeom>
        </p:spPr>
      </p:pic>
      <p:sp>
        <p:nvSpPr>
          <p:cNvPr id="2" name="TextBox 1">
            <a:extLst>
              <a:ext uri="{FF2B5EF4-FFF2-40B4-BE49-F238E27FC236}">
                <a16:creationId xmlns:a16="http://schemas.microsoft.com/office/drawing/2014/main" id="{8D5D3A01-B0CB-4208-BE5E-E760CE2A2F33}"/>
              </a:ext>
            </a:extLst>
          </p:cNvPr>
          <p:cNvSpPr txBox="1"/>
          <p:nvPr/>
        </p:nvSpPr>
        <p:spPr>
          <a:xfrm>
            <a:off x="3391270" y="568171"/>
            <a:ext cx="3595856" cy="646331"/>
          </a:xfrm>
          <a:prstGeom prst="rect">
            <a:avLst/>
          </a:prstGeom>
          <a:noFill/>
        </p:spPr>
        <p:txBody>
          <a:bodyPr wrap="none" rtlCol="0">
            <a:spAutoFit/>
          </a:bodyPr>
          <a:lstStyle/>
          <a:p>
            <a:pPr algn="ctr"/>
            <a:r>
              <a:rPr lang="en-US" sz="3600" b="1" dirty="0">
                <a:solidFill>
                  <a:srgbClr val="400080"/>
                </a:solidFill>
                <a:latin typeface="Garamond" panose="02020404030301010803" pitchFamily="18" charset="0"/>
              </a:rPr>
              <a:t>Payment Options</a:t>
            </a:r>
          </a:p>
        </p:txBody>
      </p:sp>
      <p:sp>
        <p:nvSpPr>
          <p:cNvPr id="3" name="TextBox 2">
            <a:extLst>
              <a:ext uri="{FF2B5EF4-FFF2-40B4-BE49-F238E27FC236}">
                <a16:creationId xmlns:a16="http://schemas.microsoft.com/office/drawing/2014/main" id="{2DA28309-FFD3-B692-859B-8F2B2475FA4E}"/>
              </a:ext>
            </a:extLst>
          </p:cNvPr>
          <p:cNvSpPr txBox="1"/>
          <p:nvPr/>
        </p:nvSpPr>
        <p:spPr>
          <a:xfrm>
            <a:off x="1074198" y="1214502"/>
            <a:ext cx="7368466" cy="4662815"/>
          </a:xfrm>
          <a:prstGeom prst="rect">
            <a:avLst/>
          </a:prstGeom>
          <a:noFill/>
        </p:spPr>
        <p:txBody>
          <a:bodyPr wrap="square" rtlCol="0">
            <a:spAutoFit/>
          </a:bodyPr>
          <a:lstStyle/>
          <a:p>
            <a:pPr marL="0" indent="0" algn="ctr">
              <a:buNone/>
            </a:pPr>
            <a:r>
              <a:rPr lang="en-US" b="1" dirty="0">
                <a:solidFill>
                  <a:srgbClr val="400080"/>
                </a:solidFill>
                <a:latin typeface="Garamond" panose="02020404030301010803" pitchFamily="18" charset="0"/>
              </a:rPr>
              <a:t>PAYMENT PLANS</a:t>
            </a:r>
          </a:p>
          <a:p>
            <a:pPr marL="342900" lvl="1" indent="-342900" eaLnBrk="1" hangingPunct="1">
              <a:lnSpc>
                <a:spcPct val="150000"/>
              </a:lnSpc>
              <a:spcBef>
                <a:spcPts val="24"/>
              </a:spcBef>
              <a:buFont typeface="Arial" panose="020B0604020202020204" pitchFamily="34" charset="0"/>
              <a:buChar char="•"/>
            </a:pPr>
            <a:r>
              <a:rPr lang="en-US" b="1" dirty="0">
                <a:solidFill>
                  <a:srgbClr val="400080"/>
                </a:solidFill>
                <a:latin typeface="Garamond" panose="02020404030301010803" pitchFamily="18" charset="0"/>
              </a:rPr>
              <a:t>ECU offers interest free installment payment plans</a:t>
            </a:r>
          </a:p>
          <a:p>
            <a:pPr marL="628650" lvl="3" indent="0">
              <a:spcBef>
                <a:spcPts val="24"/>
              </a:spcBef>
              <a:buNone/>
            </a:pPr>
            <a:r>
              <a:rPr lang="en-US" b="1" dirty="0">
                <a:solidFill>
                  <a:srgbClr val="400080"/>
                </a:solidFill>
                <a:latin typeface="Garamond" panose="02020404030301010803" pitchFamily="18" charset="0"/>
              </a:rPr>
              <a:t>	4 Different Payment Plan Options for the Fall 2023 Term			4 Different Payment Plan Options for the Spring 2024 Term		</a:t>
            </a:r>
          </a:p>
          <a:p>
            <a:pPr marL="628650" lvl="3" indent="0">
              <a:spcBef>
                <a:spcPts val="24"/>
              </a:spcBef>
              <a:buNone/>
            </a:pPr>
            <a:r>
              <a:rPr lang="en-US" b="1" u="sng" dirty="0">
                <a:solidFill>
                  <a:srgbClr val="400080"/>
                </a:solidFill>
                <a:latin typeface="Garamond" panose="02020404030301010803" pitchFamily="18" charset="0"/>
              </a:rPr>
              <a:t>NOTE:</a:t>
            </a:r>
            <a:r>
              <a:rPr lang="en-US" b="1" dirty="0">
                <a:solidFill>
                  <a:srgbClr val="400080"/>
                </a:solidFill>
                <a:latin typeface="Garamond" panose="02020404030301010803" pitchFamily="18" charset="0"/>
              </a:rPr>
              <a:t> Each payment plan has different enrollment beginning and ending dates. Once an enrollment period has ended, that payment plan cannot be reopened to students.  Payment plans are updated per semester.</a:t>
            </a:r>
          </a:p>
          <a:p>
            <a:pPr marL="628650" lvl="3" indent="0">
              <a:spcBef>
                <a:spcPts val="24"/>
              </a:spcBef>
              <a:buNone/>
            </a:pPr>
            <a:endParaRPr lang="en-US" b="1" dirty="0">
              <a:solidFill>
                <a:srgbClr val="400080"/>
              </a:solidFill>
              <a:latin typeface="Garamond" panose="02020404030301010803" pitchFamily="18" charset="0"/>
            </a:endParaRPr>
          </a:p>
          <a:p>
            <a:pPr marL="342900" lvl="1" indent="-342900" eaLnBrk="1" hangingPunct="1">
              <a:spcBef>
                <a:spcPts val="24"/>
              </a:spcBef>
              <a:buFont typeface="Arial" panose="020B0604020202020204" pitchFamily="34" charset="0"/>
              <a:buChar char="•"/>
            </a:pPr>
            <a:r>
              <a:rPr lang="en-US" b="1" dirty="0">
                <a:solidFill>
                  <a:srgbClr val="400080"/>
                </a:solidFill>
                <a:latin typeface="Garamond" panose="02020404030301010803" pitchFamily="18" charset="0"/>
              </a:rPr>
              <a:t>Students and Authorized Users can set up plans.</a:t>
            </a:r>
          </a:p>
          <a:p>
            <a:pPr marL="342900" lvl="1" indent="-342900" eaLnBrk="1" hangingPunct="1">
              <a:spcBef>
                <a:spcPts val="24"/>
              </a:spcBef>
              <a:buFont typeface="Arial" panose="020B0604020202020204" pitchFamily="34" charset="0"/>
              <a:buChar char="•"/>
            </a:pPr>
            <a:endParaRPr lang="en-US" b="1" dirty="0">
              <a:solidFill>
                <a:srgbClr val="400080"/>
              </a:solidFill>
              <a:latin typeface="Garamond" panose="02020404030301010803" pitchFamily="18" charset="0"/>
            </a:endParaRPr>
          </a:p>
          <a:p>
            <a:pPr marL="342900" lvl="1" indent="-342900" eaLnBrk="1" hangingPunct="1">
              <a:spcBef>
                <a:spcPts val="24"/>
              </a:spcBef>
              <a:buFont typeface="Arial" panose="020B0604020202020204" pitchFamily="34" charset="0"/>
              <a:buChar char="•"/>
            </a:pPr>
            <a:r>
              <a:rPr lang="en-US" b="1" dirty="0">
                <a:solidFill>
                  <a:srgbClr val="400080"/>
                </a:solidFill>
                <a:latin typeface="Garamond" panose="02020404030301010803" pitchFamily="18" charset="0"/>
              </a:rPr>
              <a:t>$20 payment plan enrollment fee is charged per semester to set up a plan.</a:t>
            </a:r>
          </a:p>
          <a:p>
            <a:pPr marL="0" lvl="1" indent="0" algn="ctr" eaLnBrk="1" hangingPunct="1">
              <a:spcBef>
                <a:spcPts val="24"/>
              </a:spcBef>
              <a:buNone/>
            </a:pPr>
            <a:r>
              <a:rPr lang="en-US" b="1" dirty="0">
                <a:solidFill>
                  <a:srgbClr val="400080"/>
                </a:solidFill>
                <a:latin typeface="Garamond" panose="02020404030301010803" pitchFamily="18" charset="0"/>
              </a:rPr>
              <a:t>For more information visit:  </a:t>
            </a:r>
            <a:r>
              <a:rPr lang="en-US" sz="1800" b="1" u="sng" dirty="0">
                <a:solidFill>
                  <a:srgbClr val="7030A0"/>
                </a:solidFill>
                <a:effectLst/>
                <a:latin typeface="Garamond" panose="02020404030301010803" pitchFamily="18" charset="0"/>
                <a:ea typeface="Calibri" panose="020F0502020204030204" pitchFamily="34" charset="0"/>
                <a:hlinkClick r:id="rId3">
                  <a:extLst>
                    <a:ext uri="{A12FA001-AC4F-418D-AE19-62706E023703}">
                      <ahyp:hlinkClr xmlns:ahyp="http://schemas.microsoft.com/office/drawing/2018/hyperlinkcolor" val="tx"/>
                    </a:ext>
                  </a:extLst>
                </a:hlinkClick>
              </a:rPr>
              <a:t>Payment Plan Information</a:t>
            </a:r>
            <a:r>
              <a:rPr lang="en-US" b="1" dirty="0">
                <a:solidFill>
                  <a:srgbClr val="400080"/>
                </a:solidFill>
                <a:latin typeface="Garamond" panose="02020404030301010803" pitchFamily="18" charset="0"/>
              </a:rPr>
              <a:t> located in the ECU Cashier Website.</a:t>
            </a:r>
          </a:p>
        </p:txBody>
      </p:sp>
      <p:pic>
        <p:nvPicPr>
          <p:cNvPr id="5" name="Picture 4">
            <a:extLst>
              <a:ext uri="{FF2B5EF4-FFF2-40B4-BE49-F238E27FC236}">
                <a16:creationId xmlns:a16="http://schemas.microsoft.com/office/drawing/2014/main" id="{9DAC3D7E-F60E-1F3C-5BE3-67D439550DA2}"/>
              </a:ext>
            </a:extLst>
          </p:cNvPr>
          <p:cNvPicPr>
            <a:picLocks noChangeAspect="1"/>
          </p:cNvPicPr>
          <p:nvPr/>
        </p:nvPicPr>
        <p:blipFill>
          <a:blip r:embed="rId4"/>
          <a:stretch>
            <a:fillRect/>
          </a:stretch>
        </p:blipFill>
        <p:spPr>
          <a:xfrm>
            <a:off x="339499" y="5976065"/>
            <a:ext cx="1483012" cy="542933"/>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CB3350B-544A-C5C4-FA08-7C4CBF903935}"/>
              </a:ext>
            </a:extLst>
          </p:cNvPr>
          <p:cNvSpPr txBox="1"/>
          <p:nvPr/>
        </p:nvSpPr>
        <p:spPr>
          <a:xfrm>
            <a:off x="523783" y="541538"/>
            <a:ext cx="7345807" cy="646331"/>
          </a:xfrm>
          <a:prstGeom prst="rect">
            <a:avLst/>
          </a:prstGeom>
          <a:noFill/>
        </p:spPr>
        <p:txBody>
          <a:bodyPr wrap="square" rtlCol="0">
            <a:spAutoFit/>
          </a:bodyPr>
          <a:lstStyle/>
          <a:p>
            <a:pPr algn="ctr"/>
            <a:r>
              <a:rPr lang="en-US" sz="3600" b="1" dirty="0">
                <a:solidFill>
                  <a:srgbClr val="400080"/>
                </a:solidFill>
                <a:latin typeface="Garamond" panose="02020404030301010803" pitchFamily="18" charset="0"/>
              </a:rPr>
              <a:t>Payment Methods</a:t>
            </a:r>
          </a:p>
        </p:txBody>
      </p:sp>
      <p:sp>
        <p:nvSpPr>
          <p:cNvPr id="4" name="TextBox 3">
            <a:extLst>
              <a:ext uri="{FF2B5EF4-FFF2-40B4-BE49-F238E27FC236}">
                <a16:creationId xmlns:a16="http://schemas.microsoft.com/office/drawing/2014/main" id="{1A822380-FAFA-3750-FBDA-7969D1F181FE}"/>
              </a:ext>
            </a:extLst>
          </p:cNvPr>
          <p:cNvSpPr txBox="1"/>
          <p:nvPr/>
        </p:nvSpPr>
        <p:spPr>
          <a:xfrm>
            <a:off x="523783" y="1269508"/>
            <a:ext cx="8167456" cy="4801314"/>
          </a:xfrm>
          <a:prstGeom prst="rect">
            <a:avLst/>
          </a:prstGeom>
          <a:noFill/>
        </p:spPr>
        <p:txBody>
          <a:bodyPr wrap="square" rtlCol="0">
            <a:spAutoFit/>
          </a:bodyPr>
          <a:lstStyle/>
          <a:p>
            <a:r>
              <a:rPr lang="en-US" sz="1800" b="1" u="sng" dirty="0">
                <a:solidFill>
                  <a:srgbClr val="400080"/>
                </a:solidFill>
                <a:latin typeface="Garamond" panose="02020404030301010803" pitchFamily="18" charset="0"/>
              </a:rPr>
              <a:t>In Person</a:t>
            </a:r>
            <a:r>
              <a:rPr lang="en-US" sz="1800" b="1" dirty="0">
                <a:solidFill>
                  <a:srgbClr val="400080"/>
                </a:solidFill>
                <a:latin typeface="Garamond" panose="02020404030301010803" pitchFamily="18" charset="0"/>
              </a:rPr>
              <a:t>			Cash, Check and Pin-Based Debit Cards</a:t>
            </a:r>
          </a:p>
          <a:p>
            <a:endParaRPr lang="en-US" sz="1800" b="1" dirty="0">
              <a:solidFill>
                <a:srgbClr val="400080"/>
              </a:solidFill>
              <a:latin typeface="Garamond" panose="02020404030301010803" pitchFamily="18" charset="0"/>
            </a:endParaRPr>
          </a:p>
          <a:p>
            <a:r>
              <a:rPr lang="en-US" sz="1800" b="1" u="sng" dirty="0">
                <a:solidFill>
                  <a:srgbClr val="400080"/>
                </a:solidFill>
                <a:latin typeface="Garamond" panose="02020404030301010803" pitchFamily="18" charset="0"/>
              </a:rPr>
              <a:t>By Mail</a:t>
            </a:r>
            <a:r>
              <a:rPr lang="en-US" sz="1800" b="1" dirty="0">
                <a:solidFill>
                  <a:srgbClr val="400080"/>
                </a:solidFill>
                <a:latin typeface="Garamond" panose="02020404030301010803" pitchFamily="18" charset="0"/>
              </a:rPr>
              <a:t>				Check must be postmarked by August 3, 2023</a:t>
            </a:r>
          </a:p>
          <a:p>
            <a:endParaRPr lang="en-US" sz="1800" b="1" dirty="0">
              <a:solidFill>
                <a:srgbClr val="400080"/>
              </a:solidFill>
              <a:latin typeface="Garamond" panose="02020404030301010803" pitchFamily="18" charset="0"/>
            </a:endParaRPr>
          </a:p>
          <a:p>
            <a:r>
              <a:rPr lang="en-US" sz="1800" b="1" u="sng" dirty="0">
                <a:solidFill>
                  <a:srgbClr val="400080"/>
                </a:solidFill>
                <a:latin typeface="Garamond" panose="02020404030301010803" pitchFamily="18" charset="0"/>
              </a:rPr>
              <a:t>By Wire Transfer</a:t>
            </a:r>
            <a:r>
              <a:rPr lang="en-US" sz="1800" b="1" dirty="0">
                <a:solidFill>
                  <a:srgbClr val="400080"/>
                </a:solidFill>
                <a:latin typeface="Garamond" panose="02020404030301010803" pitchFamily="18" charset="0"/>
              </a:rPr>
              <a:t>		Contact the Cashier’s Office for more details</a:t>
            </a:r>
          </a:p>
          <a:p>
            <a:endParaRPr lang="en-US" sz="1800" b="1" dirty="0">
              <a:solidFill>
                <a:srgbClr val="400080"/>
              </a:solidFill>
              <a:latin typeface="Garamond" panose="02020404030301010803" pitchFamily="18" charset="0"/>
            </a:endParaRPr>
          </a:p>
          <a:p>
            <a:r>
              <a:rPr lang="en-US" sz="1800" b="1" u="sng" dirty="0">
                <a:solidFill>
                  <a:srgbClr val="400080"/>
                </a:solidFill>
                <a:latin typeface="Garamond" panose="02020404030301010803" pitchFamily="18" charset="0"/>
              </a:rPr>
              <a:t>Online</a:t>
            </a:r>
            <a:r>
              <a:rPr lang="en-US" sz="1800" b="1" dirty="0">
                <a:solidFill>
                  <a:srgbClr val="400080"/>
                </a:solidFill>
                <a:latin typeface="Garamond" panose="02020404030301010803" pitchFamily="18" charset="0"/>
              </a:rPr>
              <a:t>				Electronic Check from a US financial institution (no fee) 					please verify with your bank that the account is valid 						and 	can be used for ACH payments.</a:t>
            </a:r>
          </a:p>
          <a:p>
            <a:endParaRPr lang="en-US" sz="1800" b="1" dirty="0">
              <a:solidFill>
                <a:srgbClr val="400080"/>
              </a:solidFill>
              <a:latin typeface="Garamond" panose="02020404030301010803" pitchFamily="18" charset="0"/>
            </a:endParaRPr>
          </a:p>
          <a:p>
            <a:pPr marL="0" indent="0">
              <a:buNone/>
            </a:pPr>
            <a:r>
              <a:rPr lang="en-US" sz="1800" b="1" dirty="0">
                <a:solidFill>
                  <a:srgbClr val="400080"/>
                </a:solidFill>
                <a:latin typeface="Garamond" panose="02020404030301010803" pitchFamily="18" charset="0"/>
              </a:rPr>
              <a:t>					Credit Cards-Visa, MasterCard, American Express and 						Discover (with a 2.95% convenience fee processed by 						the payment vendor)</a:t>
            </a:r>
          </a:p>
          <a:p>
            <a:pPr marL="0" indent="0">
              <a:buNone/>
            </a:pPr>
            <a:endParaRPr lang="en-US" sz="1800" b="1" dirty="0">
              <a:solidFill>
                <a:srgbClr val="400080"/>
              </a:solidFill>
              <a:latin typeface="Garamond" panose="02020404030301010803" pitchFamily="18" charset="0"/>
            </a:endParaRPr>
          </a:p>
          <a:p>
            <a:pPr marL="0" indent="0">
              <a:buNone/>
            </a:pPr>
            <a:r>
              <a:rPr lang="en-US" sz="1800" b="1" u="sng" dirty="0">
                <a:solidFill>
                  <a:srgbClr val="400080"/>
                </a:solidFill>
                <a:latin typeface="Garamond" panose="02020404030301010803" pitchFamily="18" charset="0"/>
              </a:rPr>
              <a:t>International Pymts</a:t>
            </a:r>
            <a:r>
              <a:rPr lang="en-US" b="1" dirty="0">
                <a:solidFill>
                  <a:srgbClr val="400080"/>
                </a:solidFill>
                <a:latin typeface="Garamond" panose="02020404030301010803" pitchFamily="18" charset="0"/>
              </a:rPr>
              <a:t>	</a:t>
            </a:r>
            <a:r>
              <a:rPr lang="en-US" sz="1800" b="1" dirty="0">
                <a:solidFill>
                  <a:srgbClr val="400080"/>
                </a:solidFill>
                <a:latin typeface="Garamond" panose="02020404030301010803" pitchFamily="18" charset="0"/>
              </a:rPr>
              <a:t>Accepted through the TransferMate online payment 						system in TouchNet from nearly any country using your 						local currency.</a:t>
            </a:r>
            <a:endParaRPr lang="en-US" sz="1800" b="1" u="sng" dirty="0">
              <a:solidFill>
                <a:srgbClr val="400080"/>
              </a:solidFill>
              <a:latin typeface="Garamond" panose="02020404030301010803" pitchFamily="18" charset="0"/>
            </a:endParaRPr>
          </a:p>
        </p:txBody>
      </p:sp>
      <p:pic>
        <p:nvPicPr>
          <p:cNvPr id="5" name="Picture 4">
            <a:extLst>
              <a:ext uri="{FF2B5EF4-FFF2-40B4-BE49-F238E27FC236}">
                <a16:creationId xmlns:a16="http://schemas.microsoft.com/office/drawing/2014/main" id="{22547EF2-6C88-6593-0586-E9188E42BF85}"/>
              </a:ext>
            </a:extLst>
          </p:cNvPr>
          <p:cNvPicPr>
            <a:picLocks noChangeAspect="1"/>
          </p:cNvPicPr>
          <p:nvPr/>
        </p:nvPicPr>
        <p:blipFill>
          <a:blip r:embed="rId2"/>
          <a:stretch>
            <a:fillRect/>
          </a:stretch>
        </p:blipFill>
        <p:spPr>
          <a:xfrm>
            <a:off x="452761" y="6017530"/>
            <a:ext cx="1369750" cy="501468"/>
          </a:xfrm>
          <a:prstGeom prst="rect">
            <a:avLst/>
          </a:prstGeom>
        </p:spPr>
      </p:pic>
    </p:spTree>
    <p:extLst>
      <p:ext uri="{BB962C8B-B14F-4D97-AF65-F5344CB8AC3E}">
        <p14:creationId xmlns:p14="http://schemas.microsoft.com/office/powerpoint/2010/main" val="41430454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339499" y="5976065"/>
            <a:ext cx="1483012" cy="542933"/>
          </a:xfrm>
          <a:prstGeom prst="rect">
            <a:avLst/>
          </a:prstGeom>
        </p:spPr>
      </p:pic>
      <p:sp>
        <p:nvSpPr>
          <p:cNvPr id="5" name="Title 4">
            <a:extLst>
              <a:ext uri="{FF2B5EF4-FFF2-40B4-BE49-F238E27FC236}">
                <a16:creationId xmlns:a16="http://schemas.microsoft.com/office/drawing/2014/main" id="{F256B551-5015-4F6D-B68C-2F22549F2B3B}"/>
              </a:ext>
            </a:extLst>
          </p:cNvPr>
          <p:cNvSpPr>
            <a:spLocks noGrp="1"/>
          </p:cNvSpPr>
          <p:nvPr>
            <p:ph type="title"/>
          </p:nvPr>
        </p:nvSpPr>
        <p:spPr/>
        <p:txBody>
          <a:bodyPr>
            <a:normAutofit/>
          </a:bodyPr>
          <a:lstStyle/>
          <a:p>
            <a:r>
              <a:rPr lang="en-US" b="1" dirty="0">
                <a:solidFill>
                  <a:srgbClr val="7030A0"/>
                </a:solidFill>
                <a:latin typeface="Garamond" panose="02020404030301010803" pitchFamily="18" charset="0"/>
              </a:rPr>
              <a:t>Federal (Title IV)</a:t>
            </a:r>
            <a:br>
              <a:rPr lang="en-US" b="1" dirty="0">
                <a:solidFill>
                  <a:srgbClr val="7030A0"/>
                </a:solidFill>
                <a:latin typeface="Garamond" panose="02020404030301010803" pitchFamily="18" charset="0"/>
              </a:rPr>
            </a:br>
            <a:r>
              <a:rPr lang="en-US" b="1" dirty="0">
                <a:solidFill>
                  <a:srgbClr val="7030A0"/>
                </a:solidFill>
                <a:latin typeface="Garamond" panose="02020404030301010803" pitchFamily="18" charset="0"/>
              </a:rPr>
              <a:t>Financial Aid Authorization</a:t>
            </a:r>
          </a:p>
        </p:txBody>
      </p:sp>
      <p:sp>
        <p:nvSpPr>
          <p:cNvPr id="2" name="TextBox 1">
            <a:extLst>
              <a:ext uri="{FF2B5EF4-FFF2-40B4-BE49-F238E27FC236}">
                <a16:creationId xmlns:a16="http://schemas.microsoft.com/office/drawing/2014/main" id="{80C91041-9DF6-4804-B0C6-272F13DB5C26}"/>
              </a:ext>
            </a:extLst>
          </p:cNvPr>
          <p:cNvSpPr txBox="1"/>
          <p:nvPr/>
        </p:nvSpPr>
        <p:spPr>
          <a:xfrm>
            <a:off x="199176" y="1917577"/>
            <a:ext cx="8785026" cy="2031325"/>
          </a:xfrm>
          <a:prstGeom prst="rect">
            <a:avLst/>
          </a:prstGeom>
          <a:noFill/>
        </p:spPr>
        <p:txBody>
          <a:bodyPr wrap="square" rtlCol="0">
            <a:spAutoFit/>
          </a:bodyPr>
          <a:lstStyle/>
          <a:p>
            <a:pPr marL="342900" indent="-342900" algn="l" eaLnBrk="1" hangingPunct="1">
              <a:buFont typeface="Arial" panose="020B0604020202020204" pitchFamily="34" charset="0"/>
              <a:buChar char="•"/>
            </a:pPr>
            <a:r>
              <a:rPr lang="en-US" sz="1800" b="1" dirty="0">
                <a:solidFill>
                  <a:srgbClr val="7030A0"/>
                </a:solidFill>
                <a:latin typeface="Garamond" panose="02020404030301010803" pitchFamily="18" charset="0"/>
              </a:rPr>
              <a:t>Consent is required in order to allow the University to pay non-institutional charges on a student’s account such as bookstore deferrals, student health insurance, library fines, etc.</a:t>
            </a:r>
          </a:p>
          <a:p>
            <a:pPr marL="342900" indent="-342900" algn="l" eaLnBrk="1" hangingPunct="1">
              <a:buFont typeface="Arial" panose="020B0604020202020204" pitchFamily="34" charset="0"/>
              <a:buChar char="•"/>
            </a:pPr>
            <a:r>
              <a:rPr lang="en-US" sz="1800" b="1" dirty="0">
                <a:solidFill>
                  <a:srgbClr val="7030A0"/>
                </a:solidFill>
                <a:latin typeface="Garamond" panose="02020404030301010803" pitchFamily="18" charset="0"/>
              </a:rPr>
              <a:t>Consent only needs to be given once.  </a:t>
            </a:r>
            <a:r>
              <a:rPr lang="en-US" b="1" dirty="0">
                <a:solidFill>
                  <a:srgbClr val="7030A0"/>
                </a:solidFill>
                <a:latin typeface="Garamond" panose="02020404030301010803" pitchFamily="18" charset="0"/>
              </a:rPr>
              <a:t>S</a:t>
            </a:r>
            <a:r>
              <a:rPr lang="en-US" sz="1800" b="1" dirty="0">
                <a:solidFill>
                  <a:srgbClr val="7030A0"/>
                </a:solidFill>
                <a:latin typeface="Garamond" panose="02020404030301010803" pitchFamily="18" charset="0"/>
              </a:rPr>
              <a:t>tudents may contact the Cashier’s Office to revoke this consent.</a:t>
            </a:r>
          </a:p>
          <a:p>
            <a:pPr marL="342900" indent="-342900" algn="l" eaLnBrk="1" hangingPunct="1">
              <a:buFont typeface="Arial" panose="020B0604020202020204" pitchFamily="34" charset="0"/>
              <a:buChar char="•"/>
            </a:pPr>
            <a:r>
              <a:rPr lang="en-US" sz="1800" b="1" dirty="0">
                <a:solidFill>
                  <a:srgbClr val="7030A0"/>
                </a:solidFill>
                <a:latin typeface="Garamond" panose="02020404030301010803" pitchFamily="18" charset="0"/>
              </a:rPr>
              <a:t>A student can provide a Financial Aid Authorization through their Pirate Port account under Banner Self Service.</a:t>
            </a:r>
          </a:p>
        </p:txBody>
      </p:sp>
      <p:pic>
        <p:nvPicPr>
          <p:cNvPr id="11" name="Picture 10">
            <a:extLst>
              <a:ext uri="{FF2B5EF4-FFF2-40B4-BE49-F238E27FC236}">
                <a16:creationId xmlns:a16="http://schemas.microsoft.com/office/drawing/2014/main" id="{13F9A7FC-E8EE-4A2F-8AF9-49AAA7CA11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799" y="4119238"/>
            <a:ext cx="8602462" cy="18568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984393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43000" y="857250"/>
            <a:ext cx="6858000" cy="5143500"/>
          </a:xfrm>
          <a:prstGeom prst="rect">
            <a:avLst/>
          </a:prstGeom>
          <a:solidFill>
            <a:srgbClr val="592A8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t>  </a:t>
            </a:r>
          </a:p>
        </p:txBody>
      </p:sp>
      <p:pic>
        <p:nvPicPr>
          <p:cNvPr id="5" name="Picture 4"/>
          <p:cNvPicPr>
            <a:picLocks noChangeAspect="1"/>
          </p:cNvPicPr>
          <p:nvPr/>
        </p:nvPicPr>
        <p:blipFill>
          <a:blip r:embed="rId2"/>
          <a:stretch>
            <a:fillRect/>
          </a:stretch>
        </p:blipFill>
        <p:spPr>
          <a:xfrm>
            <a:off x="1397624" y="5344086"/>
            <a:ext cx="1107056" cy="405295"/>
          </a:xfrm>
          <a:prstGeom prst="rect">
            <a:avLst/>
          </a:prstGeom>
        </p:spPr>
      </p:pic>
      <p:cxnSp>
        <p:nvCxnSpPr>
          <p:cNvPr id="7" name="Straight Connector 6"/>
          <p:cNvCxnSpPr/>
          <p:nvPr/>
        </p:nvCxnSpPr>
        <p:spPr>
          <a:xfrm>
            <a:off x="1143001" y="5731115"/>
            <a:ext cx="313226" cy="0"/>
          </a:xfrm>
          <a:prstGeom prst="line">
            <a:avLst/>
          </a:prstGeom>
          <a:ln w="6350">
            <a:solidFill>
              <a:srgbClr val="FEC923"/>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1647459" y="5731115"/>
            <a:ext cx="6353541" cy="0"/>
          </a:xfrm>
          <a:prstGeom prst="line">
            <a:avLst/>
          </a:prstGeom>
          <a:ln w="6350">
            <a:solidFill>
              <a:srgbClr val="FEC923"/>
            </a:solidFill>
          </a:ln>
          <a:effectLst/>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94045D9A-4408-1C39-3D5D-8C6BF64BD176}"/>
              </a:ext>
            </a:extLst>
          </p:cNvPr>
          <p:cNvSpPr txBox="1"/>
          <p:nvPr/>
        </p:nvSpPr>
        <p:spPr>
          <a:xfrm>
            <a:off x="1961965" y="1270062"/>
            <a:ext cx="5353235" cy="646331"/>
          </a:xfrm>
          <a:prstGeom prst="rect">
            <a:avLst/>
          </a:prstGeom>
          <a:noFill/>
        </p:spPr>
        <p:txBody>
          <a:bodyPr wrap="square" rtlCol="0">
            <a:spAutoFit/>
          </a:bodyPr>
          <a:lstStyle/>
          <a:p>
            <a:pPr algn="ctr"/>
            <a:r>
              <a:rPr lang="en-US" sz="3600" dirty="0">
                <a:solidFill>
                  <a:srgbClr val="FFC000"/>
                </a:solidFill>
                <a:latin typeface="Garamond" panose="02020404030301010803" pitchFamily="18" charset="0"/>
              </a:rPr>
              <a:t>Orientation Topics </a:t>
            </a:r>
          </a:p>
        </p:txBody>
      </p:sp>
      <p:sp>
        <p:nvSpPr>
          <p:cNvPr id="4" name="TextBox 3">
            <a:extLst>
              <a:ext uri="{FF2B5EF4-FFF2-40B4-BE49-F238E27FC236}">
                <a16:creationId xmlns:a16="http://schemas.microsoft.com/office/drawing/2014/main" id="{19834BB6-14D1-DAE2-5016-493B12EC7877}"/>
              </a:ext>
            </a:extLst>
          </p:cNvPr>
          <p:cNvSpPr txBox="1"/>
          <p:nvPr/>
        </p:nvSpPr>
        <p:spPr>
          <a:xfrm>
            <a:off x="1766657" y="1890944"/>
            <a:ext cx="5681710" cy="3785652"/>
          </a:xfrm>
          <a:prstGeom prst="rect">
            <a:avLst/>
          </a:prstGeom>
          <a:noFill/>
        </p:spPr>
        <p:txBody>
          <a:bodyPr wrap="square" rtlCol="0">
            <a:spAutoFit/>
          </a:bodyPr>
          <a:lstStyle/>
          <a:p>
            <a:pPr algn="ctr"/>
            <a:endParaRPr lang="en-US" sz="2400" dirty="0">
              <a:solidFill>
                <a:srgbClr val="FFC000"/>
              </a:solidFill>
              <a:latin typeface="Garamond" panose="02020404030301010803" pitchFamily="18" charset="0"/>
            </a:endParaRPr>
          </a:p>
          <a:p>
            <a:pPr algn="ctr"/>
            <a:r>
              <a:rPr lang="en-US" sz="2400" dirty="0">
                <a:solidFill>
                  <a:srgbClr val="FFC000"/>
                </a:solidFill>
                <a:latin typeface="Garamond" panose="02020404030301010803" pitchFamily="18" charset="0"/>
              </a:rPr>
              <a:t>Student Account</a:t>
            </a:r>
          </a:p>
          <a:p>
            <a:pPr algn="ctr"/>
            <a:r>
              <a:rPr lang="en-US" sz="2400" dirty="0">
                <a:solidFill>
                  <a:srgbClr val="FFC000"/>
                </a:solidFill>
                <a:latin typeface="Garamond" panose="02020404030301010803" pitchFamily="18" charset="0"/>
              </a:rPr>
              <a:t>Student Health Insurance Plan</a:t>
            </a:r>
          </a:p>
          <a:p>
            <a:pPr algn="ctr"/>
            <a:r>
              <a:rPr lang="en-US" sz="2400" dirty="0">
                <a:solidFill>
                  <a:srgbClr val="FFC000"/>
                </a:solidFill>
                <a:latin typeface="Garamond" panose="02020404030301010803" pitchFamily="18" charset="0"/>
              </a:rPr>
              <a:t>Residency Determination</a:t>
            </a:r>
          </a:p>
          <a:p>
            <a:pPr algn="ctr"/>
            <a:r>
              <a:rPr lang="en-US" sz="2400" dirty="0">
                <a:solidFill>
                  <a:srgbClr val="FFC000"/>
                </a:solidFill>
                <a:latin typeface="Garamond" panose="02020404030301010803" pitchFamily="18" charset="0"/>
              </a:rPr>
              <a:t>Billing</a:t>
            </a:r>
          </a:p>
          <a:p>
            <a:pPr algn="ctr"/>
            <a:r>
              <a:rPr lang="en-US" sz="2400" dirty="0">
                <a:solidFill>
                  <a:srgbClr val="FFC000"/>
                </a:solidFill>
                <a:latin typeface="Garamond" panose="02020404030301010803" pitchFamily="18" charset="0"/>
              </a:rPr>
              <a:t>Refunds</a:t>
            </a:r>
          </a:p>
          <a:p>
            <a:pPr algn="ctr"/>
            <a:r>
              <a:rPr lang="en-US" sz="2400" dirty="0">
                <a:solidFill>
                  <a:srgbClr val="FFC000"/>
                </a:solidFill>
                <a:latin typeface="Garamond" panose="02020404030301010803" pitchFamily="18" charset="0"/>
              </a:rPr>
              <a:t>Payment Methods and Options</a:t>
            </a:r>
          </a:p>
          <a:p>
            <a:pPr algn="ctr"/>
            <a:r>
              <a:rPr lang="en-US" sz="2400" dirty="0">
                <a:solidFill>
                  <a:srgbClr val="FFC000"/>
                </a:solidFill>
                <a:latin typeface="Garamond" panose="02020404030301010803" pitchFamily="18" charset="0"/>
              </a:rPr>
              <a:t>Financial Aid Authorizations</a:t>
            </a:r>
          </a:p>
          <a:p>
            <a:pPr algn="ctr"/>
            <a:r>
              <a:rPr lang="en-US" sz="2400" dirty="0">
                <a:solidFill>
                  <a:srgbClr val="FFC000"/>
                </a:solidFill>
                <a:latin typeface="Garamond" panose="02020404030301010803" pitchFamily="18" charset="0"/>
              </a:rPr>
              <a:t>Important Notes</a:t>
            </a:r>
          </a:p>
          <a:p>
            <a:pPr algn="ctr"/>
            <a:endParaRPr lang="en-US" sz="2400" dirty="0">
              <a:solidFill>
                <a:srgbClr val="FFC000"/>
              </a:solidFill>
              <a:latin typeface="Garamond" panose="02020404030301010803" pitchFamily="18" charset="0"/>
            </a:endParaRPr>
          </a:p>
        </p:txBody>
      </p:sp>
    </p:spTree>
    <p:extLst>
      <p:ext uri="{BB962C8B-B14F-4D97-AF65-F5344CB8AC3E}">
        <p14:creationId xmlns:p14="http://schemas.microsoft.com/office/powerpoint/2010/main" val="12843464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339499" y="5976065"/>
            <a:ext cx="1483012" cy="542933"/>
          </a:xfrm>
          <a:prstGeom prst="rect">
            <a:avLst/>
          </a:prstGeom>
        </p:spPr>
      </p:pic>
      <p:sp>
        <p:nvSpPr>
          <p:cNvPr id="10" name="Title 1">
            <a:extLst>
              <a:ext uri="{FF2B5EF4-FFF2-40B4-BE49-F238E27FC236}">
                <a16:creationId xmlns:a16="http://schemas.microsoft.com/office/drawing/2014/main" id="{4E5FA8EF-163B-424A-9608-DC53DAF1CF68}"/>
              </a:ext>
            </a:extLst>
          </p:cNvPr>
          <p:cNvSpPr>
            <a:spLocks noGrp="1"/>
          </p:cNvSpPr>
          <p:nvPr>
            <p:ph type="title"/>
          </p:nvPr>
        </p:nvSpPr>
        <p:spPr>
          <a:xfrm>
            <a:off x="457200" y="274638"/>
            <a:ext cx="8229600" cy="1143000"/>
          </a:xfrm>
        </p:spPr>
        <p:txBody>
          <a:bodyPr>
            <a:noAutofit/>
          </a:bodyPr>
          <a:lstStyle/>
          <a:p>
            <a:r>
              <a:rPr lang="en-US" sz="3600" b="1" dirty="0">
                <a:solidFill>
                  <a:srgbClr val="400080"/>
                </a:solidFill>
                <a:latin typeface="Garamond" panose="02020404030301010803" pitchFamily="18" charset="0"/>
              </a:rPr>
              <a:t>Bookstore Deferrals and Credit</a:t>
            </a:r>
            <a:br>
              <a:rPr lang="en-US" sz="3600" b="1" dirty="0">
                <a:solidFill>
                  <a:srgbClr val="400080"/>
                </a:solidFill>
                <a:latin typeface="Garamond" panose="02020404030301010803" pitchFamily="18" charset="0"/>
              </a:rPr>
            </a:br>
            <a:r>
              <a:rPr lang="en-US" sz="3600" b="1" dirty="0">
                <a:solidFill>
                  <a:srgbClr val="400080"/>
                </a:solidFill>
                <a:latin typeface="Garamond" panose="02020404030301010803" pitchFamily="18" charset="0"/>
              </a:rPr>
              <a:t>Balance Authorization</a:t>
            </a:r>
          </a:p>
        </p:txBody>
      </p:sp>
      <p:sp>
        <p:nvSpPr>
          <p:cNvPr id="13" name="TextBox 12">
            <a:extLst>
              <a:ext uri="{FF2B5EF4-FFF2-40B4-BE49-F238E27FC236}">
                <a16:creationId xmlns:a16="http://schemas.microsoft.com/office/drawing/2014/main" id="{ABF10455-CD02-4103-9D06-597C07CD024E}"/>
              </a:ext>
            </a:extLst>
          </p:cNvPr>
          <p:cNvSpPr txBox="1"/>
          <p:nvPr/>
        </p:nvSpPr>
        <p:spPr>
          <a:xfrm>
            <a:off x="532659" y="2006352"/>
            <a:ext cx="8154141" cy="3054362"/>
          </a:xfrm>
          <a:prstGeom prst="rect">
            <a:avLst/>
          </a:prstGeom>
          <a:noFill/>
        </p:spPr>
        <p:txBody>
          <a:bodyPr wrap="square" rtlCol="0">
            <a:spAutoFit/>
          </a:bodyPr>
          <a:lstStyle/>
          <a:p>
            <a:pPr marL="342900" indent="-342900" algn="l" eaLnBrk="1" hangingPunct="1">
              <a:lnSpc>
                <a:spcPct val="80000"/>
              </a:lnSpc>
              <a:buFont typeface="Arial" panose="020B0604020202020204" pitchFamily="34" charset="0"/>
              <a:buChar char="•"/>
            </a:pPr>
            <a:r>
              <a:rPr lang="en-US" sz="2400" b="1" kern="0" dirty="0">
                <a:solidFill>
                  <a:srgbClr val="400080"/>
                </a:solidFill>
                <a:latin typeface="Garamond" panose="02020404030301010803" pitchFamily="18" charset="0"/>
              </a:rPr>
              <a:t>Students can request for a portion of their anticipated financial aid credit balance to be transferred to the ECU Dowdy bookstore account.</a:t>
            </a:r>
          </a:p>
          <a:p>
            <a:pPr marL="342900" indent="-342900" algn="l" eaLnBrk="1" hangingPunct="1">
              <a:lnSpc>
                <a:spcPct val="80000"/>
              </a:lnSpc>
              <a:buFont typeface="Arial" panose="020B0604020202020204" pitchFamily="34" charset="0"/>
              <a:buChar char="•"/>
            </a:pPr>
            <a:r>
              <a:rPr lang="en-US" sz="2400" b="1" kern="0" dirty="0">
                <a:solidFill>
                  <a:srgbClr val="400080"/>
                </a:solidFill>
                <a:latin typeface="Garamond" panose="02020404030301010803" pitchFamily="18" charset="0"/>
              </a:rPr>
              <a:t>ECU is required to obtain a student’s consent to hold, all or a portion of, the credit balance related to your financial aid award.</a:t>
            </a:r>
          </a:p>
          <a:p>
            <a:pPr marL="342900" indent="-342900" algn="l" eaLnBrk="1" hangingPunct="1">
              <a:lnSpc>
                <a:spcPct val="80000"/>
              </a:lnSpc>
              <a:buFont typeface="Arial" panose="020B0604020202020204" pitchFamily="34" charset="0"/>
              <a:buChar char="•"/>
            </a:pPr>
            <a:r>
              <a:rPr lang="en-US" sz="2400" b="1" kern="0" dirty="0">
                <a:solidFill>
                  <a:srgbClr val="400080"/>
                </a:solidFill>
                <a:latin typeface="Garamond" panose="02020404030301010803" pitchFamily="18" charset="0"/>
              </a:rPr>
              <a:t>Students must submit a Title IV Federal Funds authorization through Pirate PORT account to complete a bookstore deferral.  </a:t>
            </a:r>
          </a:p>
          <a:p>
            <a:pPr algn="l" eaLnBrk="1" hangingPunct="1">
              <a:lnSpc>
                <a:spcPct val="80000"/>
              </a:lnSpc>
            </a:pPr>
            <a:endParaRPr lang="en-US" sz="2400" b="1" kern="0" dirty="0">
              <a:solidFill>
                <a:srgbClr val="400080"/>
              </a:solidFill>
              <a:latin typeface="Garamond" panose="02020404030301010803" pitchFamily="18" charset="0"/>
            </a:endParaRPr>
          </a:p>
        </p:txBody>
      </p:sp>
      <p:sp>
        <p:nvSpPr>
          <p:cNvPr id="14" name="TextBox 13">
            <a:extLst>
              <a:ext uri="{FF2B5EF4-FFF2-40B4-BE49-F238E27FC236}">
                <a16:creationId xmlns:a16="http://schemas.microsoft.com/office/drawing/2014/main" id="{787366FF-DDF2-436B-931A-E4475BA76995}"/>
              </a:ext>
            </a:extLst>
          </p:cNvPr>
          <p:cNvSpPr txBox="1"/>
          <p:nvPr/>
        </p:nvSpPr>
        <p:spPr>
          <a:xfrm>
            <a:off x="417635" y="5194824"/>
            <a:ext cx="8229600" cy="595228"/>
          </a:xfrm>
          <a:prstGeom prst="rect">
            <a:avLst/>
          </a:prstGeom>
          <a:noFill/>
        </p:spPr>
        <p:txBody>
          <a:bodyPr wrap="square" rtlCol="0">
            <a:spAutoFit/>
          </a:bodyPr>
          <a:lstStyle/>
          <a:p>
            <a:pPr marL="0" marR="0" lvl="0" indent="0" algn="ctr" defTabSz="457200" rtl="0" eaLnBrk="1" fontAlgn="auto" latinLnBrk="0" hangingPunct="1">
              <a:lnSpc>
                <a:spcPct val="8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400080"/>
                </a:solidFill>
                <a:effectLst/>
                <a:uLnTx/>
                <a:uFillTx/>
                <a:latin typeface="Garamond" panose="02020404030301010803" pitchFamily="18" charset="0"/>
              </a:rPr>
              <a:t>For more information and how to submit a deferral request visit:</a:t>
            </a:r>
          </a:p>
          <a:p>
            <a:pPr marL="0" marR="0" lvl="0" indent="0" algn="ctr" defTabSz="457200" rtl="0" eaLnBrk="1" fontAlgn="auto" latinLnBrk="0" hangingPunct="1">
              <a:lnSpc>
                <a:spcPct val="80000"/>
              </a:lnSpc>
              <a:spcBef>
                <a:spcPts val="0"/>
              </a:spcBef>
              <a:spcAft>
                <a:spcPts val="0"/>
              </a:spcAft>
              <a:buClrTx/>
              <a:buSzTx/>
              <a:buFontTx/>
              <a:buNone/>
              <a:tabLst/>
              <a:defRPr/>
            </a:pPr>
            <a:r>
              <a:rPr kumimoji="0" lang="en-US" sz="2000" b="1" i="0" u="sng" strike="noStrike" kern="0" cap="none" spc="0" normalizeH="0" baseline="0" noProof="0" dirty="0">
                <a:ln>
                  <a:noFill/>
                </a:ln>
                <a:solidFill>
                  <a:srgbClr val="400080"/>
                </a:solidFill>
                <a:effectLst/>
                <a:uLnTx/>
                <a:uFillTx/>
                <a:latin typeface="Garamond" panose="02020404030301010803" pitchFamily="18" charset="0"/>
                <a:hlinkClick r:id="rId3">
                  <a:extLst>
                    <a:ext uri="{A12FA001-AC4F-418D-AE19-62706E023703}">
                      <ahyp:hlinkClr xmlns:ahyp="http://schemas.microsoft.com/office/drawing/2018/hyperlinkcolor" val="tx"/>
                    </a:ext>
                  </a:extLst>
                </a:hlinkClick>
              </a:rPr>
              <a:t>Credit Balance Authorizations and Bookstore Deferrals </a:t>
            </a:r>
            <a:endParaRPr kumimoji="0" lang="en-US" sz="2000" b="1" i="0" u="sng" strike="noStrike" kern="0" cap="none" spc="0" normalizeH="0" baseline="0" noProof="0" dirty="0">
              <a:ln>
                <a:noFill/>
              </a:ln>
              <a:solidFill>
                <a:srgbClr val="400080"/>
              </a:solidFill>
              <a:effectLst/>
              <a:uLnTx/>
              <a:uFillTx/>
              <a:latin typeface="Garamond" panose="02020404030301010803" pitchFamily="18" charset="0"/>
            </a:endParaRPr>
          </a:p>
        </p:txBody>
      </p:sp>
    </p:spTree>
    <p:extLst>
      <p:ext uri="{BB962C8B-B14F-4D97-AF65-F5344CB8AC3E}">
        <p14:creationId xmlns:p14="http://schemas.microsoft.com/office/powerpoint/2010/main" val="31227419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43000" y="857250"/>
            <a:ext cx="6858000" cy="5143500"/>
          </a:xfrm>
          <a:prstGeom prst="rect">
            <a:avLst/>
          </a:prstGeom>
          <a:solidFill>
            <a:srgbClr val="592A8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t>  </a:t>
            </a:r>
          </a:p>
        </p:txBody>
      </p:sp>
      <p:pic>
        <p:nvPicPr>
          <p:cNvPr id="5" name="Picture 4"/>
          <p:cNvPicPr>
            <a:picLocks noChangeAspect="1"/>
          </p:cNvPicPr>
          <p:nvPr/>
        </p:nvPicPr>
        <p:blipFill>
          <a:blip r:embed="rId2"/>
          <a:stretch>
            <a:fillRect/>
          </a:stretch>
        </p:blipFill>
        <p:spPr>
          <a:xfrm>
            <a:off x="1397624" y="5344086"/>
            <a:ext cx="1107056" cy="405295"/>
          </a:xfrm>
          <a:prstGeom prst="rect">
            <a:avLst/>
          </a:prstGeom>
        </p:spPr>
      </p:pic>
      <p:cxnSp>
        <p:nvCxnSpPr>
          <p:cNvPr id="7" name="Straight Connector 6"/>
          <p:cNvCxnSpPr/>
          <p:nvPr/>
        </p:nvCxnSpPr>
        <p:spPr>
          <a:xfrm>
            <a:off x="1143001" y="5731115"/>
            <a:ext cx="313226" cy="0"/>
          </a:xfrm>
          <a:prstGeom prst="line">
            <a:avLst/>
          </a:prstGeom>
          <a:ln w="6350">
            <a:solidFill>
              <a:srgbClr val="FEC923"/>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1647459" y="5731115"/>
            <a:ext cx="6353541" cy="0"/>
          </a:xfrm>
          <a:prstGeom prst="line">
            <a:avLst/>
          </a:prstGeom>
          <a:ln w="6350">
            <a:solidFill>
              <a:srgbClr val="FEC923"/>
            </a:solidFill>
          </a:ln>
          <a:effectLst/>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F4A147B7-8C04-FFDB-3028-0D5645FEFF97}"/>
              </a:ext>
            </a:extLst>
          </p:cNvPr>
          <p:cNvSpPr txBox="1"/>
          <p:nvPr/>
        </p:nvSpPr>
        <p:spPr>
          <a:xfrm>
            <a:off x="2504680" y="1331650"/>
            <a:ext cx="4561945" cy="646331"/>
          </a:xfrm>
          <a:prstGeom prst="rect">
            <a:avLst/>
          </a:prstGeom>
          <a:noFill/>
        </p:spPr>
        <p:txBody>
          <a:bodyPr wrap="square" rtlCol="0">
            <a:spAutoFit/>
          </a:bodyPr>
          <a:lstStyle/>
          <a:p>
            <a:pPr algn="ctr"/>
            <a:r>
              <a:rPr lang="en-US" sz="3600" dirty="0">
                <a:solidFill>
                  <a:srgbClr val="FEC923"/>
                </a:solidFill>
                <a:latin typeface="Garamond" panose="02020404030301010803" pitchFamily="18" charset="0"/>
              </a:rPr>
              <a:t>Important Information</a:t>
            </a:r>
          </a:p>
        </p:txBody>
      </p:sp>
      <p:sp>
        <p:nvSpPr>
          <p:cNvPr id="6" name="TextBox 5">
            <a:extLst>
              <a:ext uri="{FF2B5EF4-FFF2-40B4-BE49-F238E27FC236}">
                <a16:creationId xmlns:a16="http://schemas.microsoft.com/office/drawing/2014/main" id="{0118CCF3-80E6-1D7B-F9B2-856BC2160B7B}"/>
              </a:ext>
            </a:extLst>
          </p:cNvPr>
          <p:cNvSpPr txBox="1"/>
          <p:nvPr/>
        </p:nvSpPr>
        <p:spPr>
          <a:xfrm>
            <a:off x="1535837" y="2452380"/>
            <a:ext cx="6210538" cy="2308324"/>
          </a:xfrm>
          <a:prstGeom prst="rect">
            <a:avLst/>
          </a:prstGeom>
          <a:noFill/>
        </p:spPr>
        <p:txBody>
          <a:bodyPr wrap="square" rtlCol="0">
            <a:spAutoFit/>
          </a:bodyPr>
          <a:lstStyle/>
          <a:p>
            <a:pPr marL="457200" indent="-457200">
              <a:buFont typeface="Arial" panose="020B0604020202020204" pitchFamily="34" charset="0"/>
              <a:buChar char="•"/>
            </a:pPr>
            <a:r>
              <a:rPr lang="en-US" sz="1800" b="1" dirty="0">
                <a:solidFill>
                  <a:srgbClr val="FEC923"/>
                </a:solidFill>
                <a:latin typeface="Garamond" panose="02020404030301010803" pitchFamily="18" charset="0"/>
              </a:rPr>
              <a:t>ECU e-mail is the official means of communication to the student.  </a:t>
            </a:r>
          </a:p>
          <a:p>
            <a:pPr marL="457200" indent="-457200">
              <a:buFont typeface="Arial" panose="020B0604020202020204" pitchFamily="34" charset="0"/>
              <a:buChar char="•"/>
            </a:pPr>
            <a:endParaRPr lang="en-US" sz="1800" b="1" dirty="0">
              <a:solidFill>
                <a:srgbClr val="FEC923"/>
              </a:solidFill>
              <a:latin typeface="Garamond" panose="02020404030301010803" pitchFamily="18" charset="0"/>
            </a:endParaRPr>
          </a:p>
          <a:p>
            <a:pPr marL="457200" indent="-457200">
              <a:buFont typeface="Arial" panose="020B0604020202020204" pitchFamily="34" charset="0"/>
              <a:buChar char="•"/>
            </a:pPr>
            <a:endParaRPr lang="en-US" sz="1800" b="1" dirty="0">
              <a:solidFill>
                <a:srgbClr val="FEC923"/>
              </a:solidFill>
              <a:latin typeface="Garamond" panose="02020404030301010803" pitchFamily="18" charset="0"/>
            </a:endParaRPr>
          </a:p>
          <a:p>
            <a:pPr marL="457200" indent="-457200">
              <a:buFont typeface="Arial" panose="020B0604020202020204" pitchFamily="34" charset="0"/>
              <a:buChar char="•"/>
            </a:pPr>
            <a:r>
              <a:rPr lang="en-US" sz="1800" b="1" dirty="0">
                <a:solidFill>
                  <a:srgbClr val="FEC923"/>
                </a:solidFill>
                <a:latin typeface="Garamond" panose="02020404030301010803" pitchFamily="18" charset="0"/>
              </a:rPr>
              <a:t>Students can review the Cashier webpage at </a:t>
            </a:r>
            <a:r>
              <a:rPr lang="en-US" b="1" dirty="0">
                <a:solidFill>
                  <a:srgbClr val="FEC923"/>
                </a:solidFill>
                <a:latin typeface="Garamond" panose="02020404030301010803" pitchFamily="18" charset="0"/>
                <a:hlinkClick r:id="rId3">
                  <a:extLst>
                    <a:ext uri="{A12FA001-AC4F-418D-AE19-62706E023703}">
                      <ahyp:hlinkClr xmlns:ahyp="http://schemas.microsoft.com/office/drawing/2018/hyperlinkcolor" val="tx"/>
                    </a:ext>
                  </a:extLst>
                </a:hlinkClick>
              </a:rPr>
              <a:t>Cashier's Office </a:t>
            </a:r>
            <a:r>
              <a:rPr lang="en-US" sz="1800" b="1" dirty="0">
                <a:solidFill>
                  <a:srgbClr val="FEC923"/>
                </a:solidFill>
                <a:latin typeface="Garamond" panose="02020404030301010803" pitchFamily="18" charset="0"/>
              </a:rPr>
              <a:t>for important dates concerning billing, late fees and schedule cancellation.</a:t>
            </a:r>
          </a:p>
          <a:p>
            <a:pPr marL="457200" indent="-457200">
              <a:buFont typeface="Arial" panose="020B0604020202020204" pitchFamily="34" charset="0"/>
              <a:buChar char="•"/>
            </a:pPr>
            <a:endParaRPr lang="en-US" sz="1800" b="1" dirty="0">
              <a:solidFill>
                <a:srgbClr val="FEC923"/>
              </a:solidFill>
              <a:latin typeface="Garamond" panose="02020404030301010803" pitchFamily="18" charset="0"/>
            </a:endParaRPr>
          </a:p>
        </p:txBody>
      </p:sp>
    </p:spTree>
    <p:extLst>
      <p:ext uri="{BB962C8B-B14F-4D97-AF65-F5344CB8AC3E}">
        <p14:creationId xmlns:p14="http://schemas.microsoft.com/office/powerpoint/2010/main" val="18241417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1136343" y="5976065"/>
            <a:ext cx="1198484" cy="415857"/>
          </a:xfrm>
          <a:prstGeom prst="rect">
            <a:avLst/>
          </a:prstGeom>
        </p:spPr>
      </p:pic>
      <p:sp>
        <p:nvSpPr>
          <p:cNvPr id="10" name="Title 1">
            <a:extLst>
              <a:ext uri="{FF2B5EF4-FFF2-40B4-BE49-F238E27FC236}">
                <a16:creationId xmlns:a16="http://schemas.microsoft.com/office/drawing/2014/main" id="{D5C95F48-302F-434B-BD3A-1984E9661EB4}"/>
              </a:ext>
            </a:extLst>
          </p:cNvPr>
          <p:cNvSpPr>
            <a:spLocks noGrp="1"/>
          </p:cNvSpPr>
          <p:nvPr>
            <p:ph type="title"/>
          </p:nvPr>
        </p:nvSpPr>
        <p:spPr>
          <a:xfrm>
            <a:off x="457200" y="274638"/>
            <a:ext cx="8229600" cy="1143000"/>
          </a:xfrm>
        </p:spPr>
        <p:txBody>
          <a:bodyPr/>
          <a:lstStyle/>
          <a:p>
            <a:r>
              <a:rPr lang="en-US" b="1" dirty="0">
                <a:solidFill>
                  <a:srgbClr val="400080"/>
                </a:solidFill>
                <a:latin typeface="Garamond" panose="02020404030301010803" pitchFamily="18" charset="0"/>
              </a:rPr>
              <a:t>More Important Information</a:t>
            </a:r>
          </a:p>
        </p:txBody>
      </p:sp>
      <p:sp>
        <p:nvSpPr>
          <p:cNvPr id="13" name="TextBox 12">
            <a:extLst>
              <a:ext uri="{FF2B5EF4-FFF2-40B4-BE49-F238E27FC236}">
                <a16:creationId xmlns:a16="http://schemas.microsoft.com/office/drawing/2014/main" id="{35C5A8B2-F2D3-4A62-BEC5-A599DCD7119C}"/>
              </a:ext>
            </a:extLst>
          </p:cNvPr>
          <p:cNvSpPr txBox="1"/>
          <p:nvPr/>
        </p:nvSpPr>
        <p:spPr>
          <a:xfrm>
            <a:off x="1136343" y="1731146"/>
            <a:ext cx="7351486" cy="3970318"/>
          </a:xfrm>
          <a:prstGeom prst="rect">
            <a:avLst/>
          </a:prstGeom>
          <a:noFill/>
        </p:spPr>
        <p:txBody>
          <a:bodyPr wrap="square" rtlCol="0">
            <a:spAutoFit/>
          </a:bodyPr>
          <a:lstStyle/>
          <a:p>
            <a:pPr marL="457200" indent="-457200" algn="l">
              <a:buFont typeface="Arial" pitchFamily="34" charset="0"/>
              <a:buChar char="•"/>
            </a:pPr>
            <a:r>
              <a:rPr lang="en-US" sz="2800" b="1" dirty="0">
                <a:solidFill>
                  <a:srgbClr val="400080"/>
                </a:solidFill>
                <a:latin typeface="Garamond" panose="02020404030301010803" pitchFamily="18" charset="0"/>
              </a:rPr>
              <a:t>Students with previous term balances are not able to register for future terms.</a:t>
            </a:r>
          </a:p>
          <a:p>
            <a:pPr algn="l"/>
            <a:endParaRPr lang="en-US" sz="2800" b="1" dirty="0">
              <a:solidFill>
                <a:srgbClr val="400080"/>
              </a:solidFill>
              <a:latin typeface="Garamond" panose="02020404030301010803" pitchFamily="18" charset="0"/>
            </a:endParaRPr>
          </a:p>
          <a:p>
            <a:pPr marL="457200" indent="-457200" algn="l">
              <a:buFont typeface="Arial" pitchFamily="34" charset="0"/>
              <a:buChar char="•"/>
            </a:pPr>
            <a:r>
              <a:rPr lang="en-US" sz="2800" b="1" dirty="0">
                <a:solidFill>
                  <a:srgbClr val="400080"/>
                </a:solidFill>
                <a:latin typeface="Garamond" panose="02020404030301010803" pitchFamily="18" charset="0"/>
              </a:rPr>
              <a:t>If schedule changes are made after the initial billing, students should review their account before the late fee assessment and/or schedule cancel date for the semester to ensure class schedule is not cancelled.</a:t>
            </a:r>
          </a:p>
        </p:txBody>
      </p:sp>
    </p:spTree>
    <p:extLst>
      <p:ext uri="{BB962C8B-B14F-4D97-AF65-F5344CB8AC3E}">
        <p14:creationId xmlns:p14="http://schemas.microsoft.com/office/powerpoint/2010/main" val="29704800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2D99D75-B8F1-A1BC-39EF-F630DDA416CE}"/>
              </a:ext>
            </a:extLst>
          </p:cNvPr>
          <p:cNvSpPr txBox="1"/>
          <p:nvPr/>
        </p:nvSpPr>
        <p:spPr>
          <a:xfrm>
            <a:off x="861134" y="292964"/>
            <a:ext cx="7422555" cy="1015663"/>
          </a:xfrm>
          <a:prstGeom prst="rect">
            <a:avLst/>
          </a:prstGeom>
          <a:noFill/>
        </p:spPr>
        <p:txBody>
          <a:bodyPr wrap="square" rtlCol="0">
            <a:spAutoFit/>
          </a:bodyPr>
          <a:lstStyle/>
          <a:p>
            <a:pPr algn="ctr"/>
            <a:r>
              <a:rPr lang="en-US" sz="2000" b="1" dirty="0">
                <a:solidFill>
                  <a:srgbClr val="400080"/>
                </a:solidFill>
                <a:latin typeface="Garamond" panose="02020404030301010803" pitchFamily="18" charset="0"/>
              </a:rPr>
              <a:t>ECU Student Financial Services</a:t>
            </a:r>
          </a:p>
          <a:p>
            <a:pPr algn="ctr"/>
            <a:r>
              <a:rPr lang="en-US" sz="2000" b="1" dirty="0">
                <a:solidFill>
                  <a:srgbClr val="400080"/>
                </a:solidFill>
                <a:latin typeface="Garamond" panose="02020404030301010803" pitchFamily="18" charset="0"/>
              </a:rPr>
              <a:t>Extended Hours</a:t>
            </a:r>
          </a:p>
          <a:p>
            <a:pPr algn="ctr"/>
            <a:r>
              <a:rPr lang="en-US" sz="2000" b="1" dirty="0">
                <a:solidFill>
                  <a:srgbClr val="400080"/>
                </a:solidFill>
                <a:latin typeface="Garamond" panose="02020404030301010803" pitchFamily="18" charset="0"/>
              </a:rPr>
              <a:t>(Cashier, Student Accounting, Collections)</a:t>
            </a:r>
          </a:p>
        </p:txBody>
      </p:sp>
      <p:sp>
        <p:nvSpPr>
          <p:cNvPr id="6" name="TextBox 5">
            <a:extLst>
              <a:ext uri="{FF2B5EF4-FFF2-40B4-BE49-F238E27FC236}">
                <a16:creationId xmlns:a16="http://schemas.microsoft.com/office/drawing/2014/main" id="{4F38695A-7DE1-0541-9344-A3BBEDD8991C}"/>
              </a:ext>
            </a:extLst>
          </p:cNvPr>
          <p:cNvSpPr txBox="1"/>
          <p:nvPr/>
        </p:nvSpPr>
        <p:spPr>
          <a:xfrm>
            <a:off x="1189607" y="1376040"/>
            <a:ext cx="6430566" cy="646331"/>
          </a:xfrm>
          <a:prstGeom prst="rect">
            <a:avLst/>
          </a:prstGeom>
          <a:noFill/>
        </p:spPr>
        <p:txBody>
          <a:bodyPr wrap="square" rtlCol="0">
            <a:spAutoFit/>
          </a:bodyPr>
          <a:lstStyle/>
          <a:p>
            <a:pPr algn="ctr"/>
            <a:r>
              <a:rPr lang="en-US" sz="1800" b="1" i="0" u="none" strike="noStrike" dirty="0">
                <a:solidFill>
                  <a:srgbClr val="400080"/>
                </a:solidFill>
                <a:effectLst/>
                <a:latin typeface="Garamond" panose="02020404030301010803" pitchFamily="18" charset="0"/>
              </a:rPr>
              <a:t>To better serve our customers Student Financial Services will have extended hours from July 10, 2023 – September 8, 2023.</a:t>
            </a:r>
            <a:r>
              <a:rPr lang="en-US" b="1" dirty="0">
                <a:solidFill>
                  <a:srgbClr val="400080"/>
                </a:solidFill>
              </a:rPr>
              <a:t> </a:t>
            </a:r>
          </a:p>
        </p:txBody>
      </p:sp>
      <p:graphicFrame>
        <p:nvGraphicFramePr>
          <p:cNvPr id="13" name="Table 13">
            <a:extLst>
              <a:ext uri="{FF2B5EF4-FFF2-40B4-BE49-F238E27FC236}">
                <a16:creationId xmlns:a16="http://schemas.microsoft.com/office/drawing/2014/main" id="{DD58204B-DD18-525C-5C87-7EA2E4FB961B}"/>
              </a:ext>
            </a:extLst>
          </p:cNvPr>
          <p:cNvGraphicFramePr>
            <a:graphicFrameLocks noGrp="1"/>
          </p:cNvGraphicFramePr>
          <p:nvPr>
            <p:extLst>
              <p:ext uri="{D42A27DB-BD31-4B8C-83A1-F6EECF244321}">
                <p14:modId xmlns:p14="http://schemas.microsoft.com/office/powerpoint/2010/main" val="232173315"/>
              </p:ext>
            </p:extLst>
          </p:nvPr>
        </p:nvGraphicFramePr>
        <p:xfrm>
          <a:off x="1740022" y="2166152"/>
          <a:ext cx="5983549" cy="4023360"/>
        </p:xfrm>
        <a:graphic>
          <a:graphicData uri="http://schemas.openxmlformats.org/drawingml/2006/table">
            <a:tbl>
              <a:tblPr firstRow="1" bandRow="1">
                <a:tableStyleId>{00A15C55-8517-42AA-B614-E9B94910E393}</a:tableStyleId>
              </a:tblPr>
              <a:tblGrid>
                <a:gridCol w="1443190">
                  <a:extLst>
                    <a:ext uri="{9D8B030D-6E8A-4147-A177-3AD203B41FA5}">
                      <a16:colId xmlns:a16="http://schemas.microsoft.com/office/drawing/2014/main" val="3980733190"/>
                    </a:ext>
                  </a:extLst>
                </a:gridCol>
                <a:gridCol w="1513453">
                  <a:extLst>
                    <a:ext uri="{9D8B030D-6E8A-4147-A177-3AD203B41FA5}">
                      <a16:colId xmlns:a16="http://schemas.microsoft.com/office/drawing/2014/main" val="4151852256"/>
                    </a:ext>
                  </a:extLst>
                </a:gridCol>
                <a:gridCol w="1513453">
                  <a:extLst>
                    <a:ext uri="{9D8B030D-6E8A-4147-A177-3AD203B41FA5}">
                      <a16:colId xmlns:a16="http://schemas.microsoft.com/office/drawing/2014/main" val="1052896850"/>
                    </a:ext>
                  </a:extLst>
                </a:gridCol>
                <a:gridCol w="1513453">
                  <a:extLst>
                    <a:ext uri="{9D8B030D-6E8A-4147-A177-3AD203B41FA5}">
                      <a16:colId xmlns:a16="http://schemas.microsoft.com/office/drawing/2014/main" val="2065766356"/>
                    </a:ext>
                  </a:extLst>
                </a:gridCol>
              </a:tblGrid>
              <a:tr h="577654">
                <a:tc>
                  <a:txBody>
                    <a:bodyPr/>
                    <a:lstStyle/>
                    <a:p>
                      <a:r>
                        <a:rPr lang="en-US" sz="1800" b="1" dirty="0">
                          <a:solidFill>
                            <a:srgbClr val="FEC923"/>
                          </a:solidFill>
                          <a:latin typeface="Garamond" panose="02020404030301010803" pitchFamily="18" charset="0"/>
                        </a:rPr>
                        <a:t>Dates</a:t>
                      </a:r>
                    </a:p>
                  </a:txBody>
                  <a:tcPr/>
                </a:tc>
                <a:tc>
                  <a:txBody>
                    <a:bodyPr/>
                    <a:lstStyle/>
                    <a:p>
                      <a:r>
                        <a:rPr lang="en-US" sz="1800" b="1" dirty="0">
                          <a:solidFill>
                            <a:srgbClr val="FEC923"/>
                          </a:solidFill>
                          <a:latin typeface="Garamond" panose="02020404030301010803" pitchFamily="18" charset="0"/>
                        </a:rPr>
                        <a:t>Days</a:t>
                      </a:r>
                    </a:p>
                  </a:txBody>
                  <a:tcPr/>
                </a:tc>
                <a:tc>
                  <a:txBody>
                    <a:bodyPr/>
                    <a:lstStyle/>
                    <a:p>
                      <a:r>
                        <a:rPr lang="en-US" sz="1800" b="1" dirty="0">
                          <a:solidFill>
                            <a:srgbClr val="FEC923"/>
                          </a:solidFill>
                          <a:latin typeface="Garamond" panose="02020404030301010803" pitchFamily="18" charset="0"/>
                        </a:rPr>
                        <a:t>Times</a:t>
                      </a:r>
                    </a:p>
                  </a:txBody>
                  <a:tcPr/>
                </a:tc>
                <a:tc>
                  <a:txBody>
                    <a:bodyPr/>
                    <a:lstStyle/>
                    <a:p>
                      <a:r>
                        <a:rPr lang="en-US" sz="1800" b="1" dirty="0">
                          <a:solidFill>
                            <a:srgbClr val="FEC923"/>
                          </a:solidFill>
                          <a:latin typeface="Garamond" panose="02020404030301010803" pitchFamily="18" charset="0"/>
                        </a:rPr>
                        <a:t>Services</a:t>
                      </a:r>
                      <a:r>
                        <a:rPr lang="en-US" sz="1800" b="1" dirty="0">
                          <a:latin typeface="Garamond" panose="02020404030301010803" pitchFamily="18" charset="0"/>
                        </a:rPr>
                        <a:t> </a:t>
                      </a:r>
                      <a:r>
                        <a:rPr lang="en-US" sz="1800" b="1" dirty="0">
                          <a:solidFill>
                            <a:srgbClr val="FEC923"/>
                          </a:solidFill>
                          <a:latin typeface="Garamond" panose="02020404030301010803" pitchFamily="18" charset="0"/>
                        </a:rPr>
                        <a:t>Offered</a:t>
                      </a:r>
                    </a:p>
                  </a:txBody>
                  <a:tcPr/>
                </a:tc>
                <a:extLst>
                  <a:ext uri="{0D108BD9-81ED-4DB2-BD59-A6C34878D82A}">
                    <a16:rowId xmlns:a16="http://schemas.microsoft.com/office/drawing/2014/main" val="1573574536"/>
                  </a:ext>
                </a:extLst>
              </a:tr>
              <a:tr h="825220">
                <a:tc>
                  <a:txBody>
                    <a:bodyPr/>
                    <a:lstStyle/>
                    <a:p>
                      <a:r>
                        <a:rPr lang="en-US" sz="1800" b="1" dirty="0">
                          <a:latin typeface="Garamond" panose="02020404030301010803" pitchFamily="18" charset="0"/>
                        </a:rPr>
                        <a:t>July 10-July 31, 2023</a:t>
                      </a:r>
                    </a:p>
                  </a:txBody>
                  <a:tcPr/>
                </a:tc>
                <a:tc>
                  <a:txBody>
                    <a:bodyPr/>
                    <a:lstStyle/>
                    <a:p>
                      <a:r>
                        <a:rPr lang="en-US" sz="1800" b="1" dirty="0">
                          <a:latin typeface="Garamond" panose="02020404030301010803" pitchFamily="18" charset="0"/>
                        </a:rPr>
                        <a:t>Monday-Friday</a:t>
                      </a:r>
                    </a:p>
                  </a:txBody>
                  <a:tcPr/>
                </a:tc>
                <a:tc>
                  <a:txBody>
                    <a:bodyPr/>
                    <a:lstStyle/>
                    <a:p>
                      <a:r>
                        <a:rPr lang="en-US" sz="1800" b="1" dirty="0">
                          <a:latin typeface="Garamond" panose="02020404030301010803" pitchFamily="18" charset="0"/>
                        </a:rPr>
                        <a:t>8:00am-5:00pm</a:t>
                      </a:r>
                    </a:p>
                  </a:txBody>
                  <a:tcPr/>
                </a:tc>
                <a:tc>
                  <a:txBody>
                    <a:bodyPr/>
                    <a:lstStyle/>
                    <a:p>
                      <a:r>
                        <a:rPr lang="en-US" sz="1800" b="1" dirty="0">
                          <a:latin typeface="Garamond" panose="02020404030301010803" pitchFamily="18" charset="0"/>
                        </a:rPr>
                        <a:t>In-Person</a:t>
                      </a:r>
                    </a:p>
                    <a:p>
                      <a:r>
                        <a:rPr lang="en-US" sz="1800" b="1" dirty="0">
                          <a:latin typeface="Garamond" panose="02020404030301010803" pitchFamily="18" charset="0"/>
                        </a:rPr>
                        <a:t>Emails</a:t>
                      </a:r>
                    </a:p>
                    <a:p>
                      <a:r>
                        <a:rPr lang="en-US" sz="1800" b="1" dirty="0">
                          <a:latin typeface="Garamond" panose="02020404030301010803" pitchFamily="18" charset="0"/>
                        </a:rPr>
                        <a:t>Phone calls</a:t>
                      </a:r>
                    </a:p>
                  </a:txBody>
                  <a:tcPr/>
                </a:tc>
                <a:extLst>
                  <a:ext uri="{0D108BD9-81ED-4DB2-BD59-A6C34878D82A}">
                    <a16:rowId xmlns:a16="http://schemas.microsoft.com/office/drawing/2014/main" val="3972709062"/>
                  </a:ext>
                </a:extLst>
              </a:tr>
              <a:tr h="577654">
                <a:tc>
                  <a:txBody>
                    <a:bodyPr/>
                    <a:lstStyle/>
                    <a:p>
                      <a:r>
                        <a:rPr lang="en-US" sz="1800" b="1" dirty="0">
                          <a:latin typeface="Garamond" panose="02020404030301010803" pitchFamily="18" charset="0"/>
                        </a:rPr>
                        <a:t>July 10-July 31, 2023</a:t>
                      </a:r>
                    </a:p>
                  </a:txBody>
                  <a:tcPr/>
                </a:tc>
                <a:tc>
                  <a:txBody>
                    <a:bodyPr/>
                    <a:lstStyle/>
                    <a:p>
                      <a:r>
                        <a:rPr lang="en-US" sz="1800" b="1" dirty="0">
                          <a:latin typeface="Garamond" panose="02020404030301010803" pitchFamily="18" charset="0"/>
                        </a:rPr>
                        <a:t>Monday-Thursday</a:t>
                      </a:r>
                    </a:p>
                  </a:txBody>
                  <a:tcPr/>
                </a:tc>
                <a:tc>
                  <a:txBody>
                    <a:bodyPr/>
                    <a:lstStyle/>
                    <a:p>
                      <a:r>
                        <a:rPr lang="en-US" sz="1800" b="1" dirty="0">
                          <a:latin typeface="Garamond" panose="02020404030301010803" pitchFamily="18" charset="0"/>
                        </a:rPr>
                        <a:t>5:00-7:00pm</a:t>
                      </a:r>
                    </a:p>
                  </a:txBody>
                  <a:tcPr/>
                </a:tc>
                <a:tc>
                  <a:txBody>
                    <a:bodyPr/>
                    <a:lstStyle/>
                    <a:p>
                      <a:r>
                        <a:rPr lang="en-US" sz="1800" b="1" dirty="0">
                          <a:latin typeface="Garamond" panose="02020404030301010803" pitchFamily="18" charset="0"/>
                        </a:rPr>
                        <a:t>Emails</a:t>
                      </a:r>
                    </a:p>
                    <a:p>
                      <a:r>
                        <a:rPr lang="en-US" sz="1800" b="1" dirty="0">
                          <a:latin typeface="Garamond" panose="02020404030301010803" pitchFamily="18" charset="0"/>
                        </a:rPr>
                        <a:t>Phone calls</a:t>
                      </a:r>
                    </a:p>
                  </a:txBody>
                  <a:tcPr/>
                </a:tc>
                <a:extLst>
                  <a:ext uri="{0D108BD9-81ED-4DB2-BD59-A6C34878D82A}">
                    <a16:rowId xmlns:a16="http://schemas.microsoft.com/office/drawing/2014/main" val="777935078"/>
                  </a:ext>
                </a:extLst>
              </a:tr>
              <a:tr h="825220">
                <a:tc>
                  <a:txBody>
                    <a:bodyPr/>
                    <a:lstStyle/>
                    <a:p>
                      <a:r>
                        <a:rPr lang="en-US" sz="1800" b="1" dirty="0">
                          <a:latin typeface="Garamond" panose="02020404030301010803" pitchFamily="18" charset="0"/>
                        </a:rPr>
                        <a:t>August 1- September 8, 2023</a:t>
                      </a:r>
                    </a:p>
                  </a:txBody>
                  <a:tcPr/>
                </a:tc>
                <a:tc>
                  <a:txBody>
                    <a:bodyPr/>
                    <a:lstStyle/>
                    <a:p>
                      <a:r>
                        <a:rPr lang="en-US" sz="1800" b="1" dirty="0">
                          <a:latin typeface="Garamond" panose="02020404030301010803" pitchFamily="18" charset="0"/>
                        </a:rPr>
                        <a:t>Monday-Friday</a:t>
                      </a:r>
                    </a:p>
                  </a:txBody>
                  <a:tcPr/>
                </a:tc>
                <a:tc>
                  <a:txBody>
                    <a:bodyPr/>
                    <a:lstStyle/>
                    <a:p>
                      <a:r>
                        <a:rPr lang="en-US" sz="1800" b="1" dirty="0">
                          <a:latin typeface="Garamond" panose="02020404030301010803" pitchFamily="18" charset="0"/>
                        </a:rPr>
                        <a:t>8:00am-5:00pm</a:t>
                      </a:r>
                    </a:p>
                  </a:txBody>
                  <a:tcPr/>
                </a:tc>
                <a:tc>
                  <a:txBody>
                    <a:bodyPr/>
                    <a:lstStyle/>
                    <a:p>
                      <a:r>
                        <a:rPr lang="en-US" sz="1800" b="1" dirty="0">
                          <a:latin typeface="Garamond" panose="02020404030301010803" pitchFamily="18" charset="0"/>
                        </a:rPr>
                        <a:t>In-Person</a:t>
                      </a:r>
                    </a:p>
                    <a:p>
                      <a:r>
                        <a:rPr lang="en-US" sz="1800" b="1" dirty="0">
                          <a:latin typeface="Garamond" panose="02020404030301010803" pitchFamily="18" charset="0"/>
                        </a:rPr>
                        <a:t>Emails</a:t>
                      </a:r>
                    </a:p>
                    <a:p>
                      <a:r>
                        <a:rPr lang="en-US" sz="1800" b="1" dirty="0">
                          <a:latin typeface="Garamond" panose="02020404030301010803" pitchFamily="18" charset="0"/>
                        </a:rPr>
                        <a:t>Phone Calls</a:t>
                      </a:r>
                    </a:p>
                  </a:txBody>
                  <a:tcPr/>
                </a:tc>
                <a:extLst>
                  <a:ext uri="{0D108BD9-81ED-4DB2-BD59-A6C34878D82A}">
                    <a16:rowId xmlns:a16="http://schemas.microsoft.com/office/drawing/2014/main" val="3753382724"/>
                  </a:ext>
                </a:extLst>
              </a:tr>
              <a:tr h="825220">
                <a:tc>
                  <a:txBody>
                    <a:bodyPr/>
                    <a:lstStyle/>
                    <a:p>
                      <a:r>
                        <a:rPr lang="en-US" sz="1800" b="1" dirty="0">
                          <a:latin typeface="Garamond" panose="02020404030301010803" pitchFamily="18" charset="0"/>
                        </a:rPr>
                        <a:t>August 1-September 7, 2023</a:t>
                      </a:r>
                    </a:p>
                  </a:txBody>
                  <a:tcPr/>
                </a:tc>
                <a:tc>
                  <a:txBody>
                    <a:bodyPr/>
                    <a:lstStyle/>
                    <a:p>
                      <a:r>
                        <a:rPr lang="en-US" sz="1800" b="1" dirty="0">
                          <a:latin typeface="Garamond" panose="02020404030301010803" pitchFamily="18" charset="0"/>
                        </a:rPr>
                        <a:t>Monday-Thursday</a:t>
                      </a:r>
                    </a:p>
                  </a:txBody>
                  <a:tcPr/>
                </a:tc>
                <a:tc>
                  <a:txBody>
                    <a:bodyPr/>
                    <a:lstStyle/>
                    <a:p>
                      <a:r>
                        <a:rPr lang="en-US" sz="1800" b="1" dirty="0">
                          <a:latin typeface="Garamond" panose="02020404030301010803" pitchFamily="18" charset="0"/>
                        </a:rPr>
                        <a:t>5:00-7:00pm</a:t>
                      </a:r>
                    </a:p>
                  </a:txBody>
                  <a:tcPr/>
                </a:tc>
                <a:tc>
                  <a:txBody>
                    <a:bodyPr/>
                    <a:lstStyle/>
                    <a:p>
                      <a:r>
                        <a:rPr lang="en-US" sz="1800" b="1" dirty="0">
                          <a:latin typeface="Garamond" panose="02020404030301010803" pitchFamily="18" charset="0"/>
                        </a:rPr>
                        <a:t>In-Person</a:t>
                      </a:r>
                    </a:p>
                    <a:p>
                      <a:r>
                        <a:rPr lang="en-US" sz="1800" b="1" dirty="0">
                          <a:latin typeface="Garamond" panose="02020404030301010803" pitchFamily="18" charset="0"/>
                        </a:rPr>
                        <a:t>Emails</a:t>
                      </a:r>
                    </a:p>
                    <a:p>
                      <a:r>
                        <a:rPr lang="en-US" sz="1800" b="1" dirty="0">
                          <a:latin typeface="Garamond" panose="02020404030301010803" pitchFamily="18" charset="0"/>
                        </a:rPr>
                        <a:t>Phone Calls</a:t>
                      </a:r>
                    </a:p>
                  </a:txBody>
                  <a:tcPr/>
                </a:tc>
                <a:extLst>
                  <a:ext uri="{0D108BD9-81ED-4DB2-BD59-A6C34878D82A}">
                    <a16:rowId xmlns:a16="http://schemas.microsoft.com/office/drawing/2014/main" val="2396714301"/>
                  </a:ext>
                </a:extLst>
              </a:tr>
            </a:tbl>
          </a:graphicData>
        </a:graphic>
      </p:graphicFrame>
    </p:spTree>
    <p:extLst>
      <p:ext uri="{BB962C8B-B14F-4D97-AF65-F5344CB8AC3E}">
        <p14:creationId xmlns:p14="http://schemas.microsoft.com/office/powerpoint/2010/main" val="17963761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145219" y="5930671"/>
            <a:ext cx="1106862" cy="405224"/>
          </a:xfrm>
          <a:prstGeom prst="rect">
            <a:avLst/>
          </a:prstGeom>
        </p:spPr>
      </p:pic>
      <p:sp>
        <p:nvSpPr>
          <p:cNvPr id="2" name="TextBox 1">
            <a:extLst>
              <a:ext uri="{FF2B5EF4-FFF2-40B4-BE49-F238E27FC236}">
                <a16:creationId xmlns:a16="http://schemas.microsoft.com/office/drawing/2014/main" id="{B3B60892-6321-87BB-E519-713100FC8D0C}"/>
              </a:ext>
            </a:extLst>
          </p:cNvPr>
          <p:cNvSpPr txBox="1"/>
          <p:nvPr/>
        </p:nvSpPr>
        <p:spPr>
          <a:xfrm>
            <a:off x="1293009" y="550416"/>
            <a:ext cx="6110968" cy="584775"/>
          </a:xfrm>
          <a:prstGeom prst="rect">
            <a:avLst/>
          </a:prstGeom>
          <a:noFill/>
        </p:spPr>
        <p:txBody>
          <a:bodyPr wrap="square" rtlCol="0">
            <a:spAutoFit/>
          </a:bodyPr>
          <a:lstStyle/>
          <a:p>
            <a:pPr algn="ctr"/>
            <a:r>
              <a:rPr lang="en-US" sz="3200" b="1" dirty="0">
                <a:solidFill>
                  <a:srgbClr val="400080"/>
                </a:solidFill>
                <a:latin typeface="Garamond" panose="02020404030301010803" pitchFamily="18" charset="0"/>
              </a:rPr>
              <a:t>Contact Information</a:t>
            </a:r>
          </a:p>
        </p:txBody>
      </p:sp>
      <p:sp>
        <p:nvSpPr>
          <p:cNvPr id="4" name="TextBox 3">
            <a:extLst>
              <a:ext uri="{FF2B5EF4-FFF2-40B4-BE49-F238E27FC236}">
                <a16:creationId xmlns:a16="http://schemas.microsoft.com/office/drawing/2014/main" id="{8601E5D4-A3C8-30ED-9C3B-D3FA10E6567D}"/>
              </a:ext>
            </a:extLst>
          </p:cNvPr>
          <p:cNvSpPr txBox="1"/>
          <p:nvPr/>
        </p:nvSpPr>
        <p:spPr>
          <a:xfrm>
            <a:off x="1384916" y="1383878"/>
            <a:ext cx="6110968" cy="2862322"/>
          </a:xfrm>
          <a:prstGeom prst="rect">
            <a:avLst/>
          </a:prstGeom>
          <a:noFill/>
        </p:spPr>
        <p:txBody>
          <a:bodyPr wrap="square" rtlCol="0">
            <a:spAutoFit/>
          </a:bodyPr>
          <a:lstStyle/>
          <a:p>
            <a:pPr algn="ctr"/>
            <a:r>
              <a:rPr lang="en-US" sz="2000" b="1" dirty="0">
                <a:solidFill>
                  <a:srgbClr val="400080"/>
                </a:solidFill>
                <a:latin typeface="Garamond" panose="02020404030301010803" pitchFamily="18" charset="0"/>
              </a:rPr>
              <a:t>Visit us at G120 Old Cafeteria Complex</a:t>
            </a:r>
          </a:p>
          <a:p>
            <a:pPr algn="ctr"/>
            <a:r>
              <a:rPr lang="en-US" sz="2000" b="1" dirty="0">
                <a:solidFill>
                  <a:srgbClr val="400080"/>
                </a:solidFill>
                <a:latin typeface="Garamond" panose="02020404030301010803" pitchFamily="18" charset="0"/>
              </a:rPr>
              <a:t>Office Hours: 8:00AM to 5:00PM</a:t>
            </a:r>
          </a:p>
          <a:p>
            <a:pPr algn="ctr"/>
            <a:r>
              <a:rPr lang="en-US" sz="2000" b="1" dirty="0">
                <a:solidFill>
                  <a:srgbClr val="400080"/>
                </a:solidFill>
                <a:latin typeface="Garamond" panose="02020404030301010803" pitchFamily="18" charset="0"/>
              </a:rPr>
              <a:t>Monday-Friday</a:t>
            </a:r>
          </a:p>
          <a:p>
            <a:pPr algn="ctr"/>
            <a:endParaRPr lang="en-US" sz="2000" b="1" dirty="0">
              <a:solidFill>
                <a:srgbClr val="400080"/>
              </a:solidFill>
              <a:latin typeface="Garamond" panose="02020404030301010803" pitchFamily="18" charset="0"/>
            </a:endParaRPr>
          </a:p>
          <a:p>
            <a:pPr algn="ctr"/>
            <a:r>
              <a:rPr lang="en-US" sz="2000" b="1" dirty="0">
                <a:solidFill>
                  <a:srgbClr val="400080"/>
                </a:solidFill>
                <a:latin typeface="Garamond" panose="02020404030301010803" pitchFamily="18" charset="0"/>
              </a:rPr>
              <a:t>Extended In Person Hours </a:t>
            </a:r>
          </a:p>
          <a:p>
            <a:pPr algn="ctr"/>
            <a:r>
              <a:rPr lang="en-US" sz="2000" b="1" dirty="0">
                <a:solidFill>
                  <a:srgbClr val="400080"/>
                </a:solidFill>
                <a:latin typeface="Garamond" panose="02020404030301010803" pitchFamily="18" charset="0"/>
              </a:rPr>
              <a:t>Monday-Thursday</a:t>
            </a:r>
          </a:p>
          <a:p>
            <a:pPr algn="ctr"/>
            <a:r>
              <a:rPr lang="en-US" sz="2000" b="1" dirty="0">
                <a:solidFill>
                  <a:srgbClr val="400080"/>
                </a:solidFill>
                <a:latin typeface="Garamond" panose="02020404030301010803" pitchFamily="18" charset="0"/>
              </a:rPr>
              <a:t>August 1-September 7, 2023</a:t>
            </a:r>
          </a:p>
          <a:p>
            <a:pPr algn="ctr"/>
            <a:endParaRPr lang="en-US" sz="2000" b="1" dirty="0">
              <a:solidFill>
                <a:srgbClr val="400080"/>
              </a:solidFill>
              <a:latin typeface="Garamond" panose="02020404030301010803" pitchFamily="18" charset="0"/>
            </a:endParaRPr>
          </a:p>
          <a:p>
            <a:pPr algn="ctr"/>
            <a:endParaRPr lang="en-US" sz="2000" b="1" dirty="0">
              <a:solidFill>
                <a:srgbClr val="400080"/>
              </a:solidFill>
              <a:latin typeface="Garamond" panose="02020404030301010803" pitchFamily="18" charset="0"/>
            </a:endParaRPr>
          </a:p>
        </p:txBody>
      </p:sp>
      <p:sp>
        <p:nvSpPr>
          <p:cNvPr id="7" name="TextBox 6">
            <a:extLst>
              <a:ext uri="{FF2B5EF4-FFF2-40B4-BE49-F238E27FC236}">
                <a16:creationId xmlns:a16="http://schemas.microsoft.com/office/drawing/2014/main" id="{B997C723-32DC-D073-943C-1626A3196E16}"/>
              </a:ext>
            </a:extLst>
          </p:cNvPr>
          <p:cNvSpPr txBox="1"/>
          <p:nvPr/>
        </p:nvSpPr>
        <p:spPr>
          <a:xfrm>
            <a:off x="1553592" y="3950563"/>
            <a:ext cx="6516209" cy="1938992"/>
          </a:xfrm>
          <a:prstGeom prst="rect">
            <a:avLst/>
          </a:prstGeom>
          <a:noFill/>
        </p:spPr>
        <p:txBody>
          <a:bodyPr wrap="square" rtlCol="0">
            <a:spAutoFit/>
          </a:bodyPr>
          <a:lstStyle/>
          <a:p>
            <a:pPr algn="ctr"/>
            <a:r>
              <a:rPr lang="en-US" sz="2000" b="1" dirty="0">
                <a:solidFill>
                  <a:srgbClr val="400080"/>
                </a:solidFill>
                <a:latin typeface="Garamond" panose="02020404030301010803" pitchFamily="18" charset="0"/>
              </a:rPr>
              <a:t>Call us at (252) 737-6886 or 1 (888) 331-5328</a:t>
            </a:r>
          </a:p>
          <a:p>
            <a:endParaRPr lang="en-US" sz="2000" b="1" dirty="0">
              <a:solidFill>
                <a:srgbClr val="400080"/>
              </a:solidFill>
              <a:latin typeface="Garamond" panose="02020404030301010803" pitchFamily="18" charset="0"/>
            </a:endParaRPr>
          </a:p>
          <a:p>
            <a:pPr algn="ctr"/>
            <a:r>
              <a:rPr lang="en-US" sz="2000" b="1" dirty="0">
                <a:solidFill>
                  <a:srgbClr val="400080"/>
                </a:solidFill>
                <a:latin typeface="Garamond" panose="02020404030301010803" pitchFamily="18" charset="0"/>
              </a:rPr>
              <a:t>Email us at </a:t>
            </a:r>
            <a:r>
              <a:rPr lang="en-US" sz="2000" b="1" u="sng" dirty="0">
                <a:solidFill>
                  <a:srgbClr val="400080"/>
                </a:solidFill>
                <a:latin typeface="Garamond" panose="02020404030301010803" pitchFamily="18" charset="0"/>
                <a:hlinkClick r:id="rId3">
                  <a:extLst>
                    <a:ext uri="{A12FA001-AC4F-418D-AE19-62706E023703}">
                      <ahyp:hlinkClr xmlns:ahyp="http://schemas.microsoft.com/office/drawing/2018/hyperlinkcolor" val="tx"/>
                    </a:ext>
                  </a:extLst>
                </a:hlinkClick>
              </a:rPr>
              <a:t>Cashier</a:t>
            </a:r>
            <a:r>
              <a:rPr lang="en-US" sz="2000" b="1" u="sng" dirty="0">
                <a:solidFill>
                  <a:srgbClr val="400080"/>
                </a:solidFill>
                <a:latin typeface="Garamond" panose="02020404030301010803" pitchFamily="18" charset="0"/>
              </a:rPr>
              <a:t>@ecu.edu</a:t>
            </a:r>
            <a:endParaRPr lang="en-US" sz="2000" b="1" dirty="0">
              <a:solidFill>
                <a:srgbClr val="400080"/>
              </a:solidFill>
              <a:latin typeface="Garamond" panose="02020404030301010803" pitchFamily="18" charset="0"/>
            </a:endParaRPr>
          </a:p>
          <a:p>
            <a:pPr algn="ctr"/>
            <a:endParaRPr lang="en-US" sz="2000" b="1" dirty="0">
              <a:solidFill>
                <a:srgbClr val="400080"/>
              </a:solidFill>
              <a:latin typeface="Garamond" panose="02020404030301010803" pitchFamily="18" charset="0"/>
            </a:endParaRPr>
          </a:p>
          <a:p>
            <a:pPr algn="ctr"/>
            <a:r>
              <a:rPr lang="en-US" sz="2000" b="1" dirty="0">
                <a:solidFill>
                  <a:srgbClr val="400080"/>
                </a:solidFill>
                <a:latin typeface="Garamond" panose="02020404030301010803" pitchFamily="18" charset="0"/>
              </a:rPr>
              <a:t>For more information please visit:</a:t>
            </a:r>
          </a:p>
          <a:p>
            <a:pPr algn="ctr"/>
            <a:r>
              <a:rPr lang="en-US" sz="2000" b="1" u="sng" dirty="0">
                <a:solidFill>
                  <a:srgbClr val="400080"/>
                </a:solidFill>
                <a:effectLst/>
                <a:latin typeface="Garamond" panose="02020404030301010803" pitchFamily="18" charset="0"/>
                <a:ea typeface="Calibri" panose="020F0502020204030204" pitchFamily="34" charset="0"/>
                <a:hlinkClick r:id="rId4">
                  <a:extLst>
                    <a:ext uri="{A12FA001-AC4F-418D-AE19-62706E023703}">
                      <ahyp:hlinkClr xmlns:ahyp="http://schemas.microsoft.com/office/drawing/2018/hyperlinkcolor" val="tx"/>
                    </a:ext>
                  </a:extLst>
                </a:hlinkClick>
              </a:rPr>
              <a:t>Cashier's Office</a:t>
            </a:r>
            <a:endParaRPr lang="en-US" sz="2000" b="1" dirty="0">
              <a:solidFill>
                <a:srgbClr val="400080"/>
              </a:solidFill>
              <a:latin typeface="Garamond" panose="02020404030301010803" pitchFamily="18" charset="0"/>
            </a:endParaRPr>
          </a:p>
        </p:txBody>
      </p:sp>
    </p:spTree>
    <p:extLst>
      <p:ext uri="{BB962C8B-B14F-4D97-AF65-F5344CB8AC3E}">
        <p14:creationId xmlns:p14="http://schemas.microsoft.com/office/powerpoint/2010/main" val="17281546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1047566" y="5339299"/>
            <a:ext cx="896643" cy="546595"/>
          </a:xfrm>
          <a:prstGeom prst="rect">
            <a:avLst/>
          </a:prstGeom>
        </p:spPr>
      </p:pic>
      <p:sp>
        <p:nvSpPr>
          <p:cNvPr id="5" name="TextBox 4">
            <a:extLst>
              <a:ext uri="{FF2B5EF4-FFF2-40B4-BE49-F238E27FC236}">
                <a16:creationId xmlns:a16="http://schemas.microsoft.com/office/drawing/2014/main" id="{97755940-1B37-EC24-7586-F8F08BD41FA2}"/>
              </a:ext>
            </a:extLst>
          </p:cNvPr>
          <p:cNvSpPr txBox="1"/>
          <p:nvPr/>
        </p:nvSpPr>
        <p:spPr>
          <a:xfrm>
            <a:off x="1456228" y="577050"/>
            <a:ext cx="5512744" cy="646331"/>
          </a:xfrm>
          <a:prstGeom prst="rect">
            <a:avLst/>
          </a:prstGeom>
          <a:noFill/>
        </p:spPr>
        <p:txBody>
          <a:bodyPr wrap="square" rtlCol="0">
            <a:spAutoFit/>
          </a:bodyPr>
          <a:lstStyle/>
          <a:p>
            <a:pPr algn="ctr"/>
            <a:r>
              <a:rPr lang="en-US" sz="3600" b="1" dirty="0">
                <a:solidFill>
                  <a:srgbClr val="400080"/>
                </a:solidFill>
                <a:latin typeface="Garamond" panose="02020404030301010803" pitchFamily="18" charset="0"/>
              </a:rPr>
              <a:t>Student Account</a:t>
            </a:r>
          </a:p>
        </p:txBody>
      </p:sp>
      <p:sp>
        <p:nvSpPr>
          <p:cNvPr id="6" name="TextBox 5">
            <a:extLst>
              <a:ext uri="{FF2B5EF4-FFF2-40B4-BE49-F238E27FC236}">
                <a16:creationId xmlns:a16="http://schemas.microsoft.com/office/drawing/2014/main" id="{2090D970-037A-FFF6-85E7-ADD669E36489}"/>
              </a:ext>
            </a:extLst>
          </p:cNvPr>
          <p:cNvSpPr txBox="1"/>
          <p:nvPr/>
        </p:nvSpPr>
        <p:spPr>
          <a:xfrm>
            <a:off x="1353776" y="1676416"/>
            <a:ext cx="5728386" cy="1200329"/>
          </a:xfrm>
          <a:prstGeom prst="rect">
            <a:avLst/>
          </a:prstGeom>
          <a:noFill/>
        </p:spPr>
        <p:txBody>
          <a:bodyPr wrap="square" rtlCol="0">
            <a:spAutoFit/>
          </a:bodyPr>
          <a:lstStyle/>
          <a:p>
            <a:r>
              <a:rPr lang="en-US" sz="2400" b="1" dirty="0">
                <a:solidFill>
                  <a:srgbClr val="400080"/>
                </a:solidFill>
                <a:latin typeface="Garamond" panose="02020404030301010803" pitchFamily="18" charset="0"/>
              </a:rPr>
              <a:t>A student’s account in the Cashier’s Office may include charges for the following items:</a:t>
            </a:r>
          </a:p>
        </p:txBody>
      </p:sp>
      <p:sp>
        <p:nvSpPr>
          <p:cNvPr id="10" name="TextBox 9">
            <a:extLst>
              <a:ext uri="{FF2B5EF4-FFF2-40B4-BE49-F238E27FC236}">
                <a16:creationId xmlns:a16="http://schemas.microsoft.com/office/drawing/2014/main" id="{2A7A71D6-B48B-0F19-381E-6D46247C1036}"/>
              </a:ext>
            </a:extLst>
          </p:cNvPr>
          <p:cNvSpPr txBox="1"/>
          <p:nvPr/>
        </p:nvSpPr>
        <p:spPr>
          <a:xfrm>
            <a:off x="1855433" y="3219666"/>
            <a:ext cx="5226728" cy="1200329"/>
          </a:xfrm>
          <a:prstGeom prst="rect">
            <a:avLst/>
          </a:prstGeom>
          <a:noFill/>
        </p:spPr>
        <p:txBody>
          <a:bodyPr wrap="square" rtlCol="0">
            <a:spAutoFit/>
          </a:bodyPr>
          <a:lstStyle/>
          <a:p>
            <a:pPr marL="342900" indent="-342900">
              <a:buFont typeface="Arial" panose="020B0604020202020204" pitchFamily="34" charset="0"/>
              <a:buChar char="•"/>
            </a:pPr>
            <a:r>
              <a:rPr lang="en-US" sz="2400" b="1" dirty="0">
                <a:solidFill>
                  <a:srgbClr val="400080"/>
                </a:solidFill>
                <a:latin typeface="Garamond" panose="02020404030301010803" pitchFamily="18" charset="0"/>
              </a:rPr>
              <a:t>Tuition and Fees</a:t>
            </a:r>
          </a:p>
          <a:p>
            <a:pPr marL="342900" indent="-342900">
              <a:buFont typeface="Arial" panose="020B0604020202020204" pitchFamily="34" charset="0"/>
              <a:buChar char="•"/>
            </a:pPr>
            <a:r>
              <a:rPr lang="en-US" sz="2400" b="1" dirty="0">
                <a:solidFill>
                  <a:srgbClr val="400080"/>
                </a:solidFill>
                <a:latin typeface="Garamond" panose="02020404030301010803" pitchFamily="18" charset="0"/>
              </a:rPr>
              <a:t>Housing (optional)</a:t>
            </a:r>
          </a:p>
          <a:p>
            <a:pPr marL="342900" indent="-342900">
              <a:buFont typeface="Arial" panose="020B0604020202020204" pitchFamily="34" charset="0"/>
              <a:buChar char="•"/>
            </a:pPr>
            <a:r>
              <a:rPr lang="en-US" sz="2400" b="1" dirty="0">
                <a:solidFill>
                  <a:srgbClr val="400080"/>
                </a:solidFill>
                <a:latin typeface="Garamond" panose="02020404030301010803" pitchFamily="18" charset="0"/>
              </a:rPr>
              <a:t>Meal Plans</a:t>
            </a:r>
          </a:p>
        </p:txBody>
      </p:sp>
      <p:sp>
        <p:nvSpPr>
          <p:cNvPr id="2" name="TextBox 1">
            <a:extLst>
              <a:ext uri="{FF2B5EF4-FFF2-40B4-BE49-F238E27FC236}">
                <a16:creationId xmlns:a16="http://schemas.microsoft.com/office/drawing/2014/main" id="{D106E6DA-0A1F-FAE8-CE1D-C3B57749605B}"/>
              </a:ext>
            </a:extLst>
          </p:cNvPr>
          <p:cNvSpPr txBox="1"/>
          <p:nvPr/>
        </p:nvSpPr>
        <p:spPr>
          <a:xfrm>
            <a:off x="1944209" y="4634146"/>
            <a:ext cx="5639609" cy="715581"/>
          </a:xfrm>
          <a:prstGeom prst="rect">
            <a:avLst/>
          </a:prstGeom>
          <a:noFill/>
        </p:spPr>
        <p:txBody>
          <a:bodyPr wrap="square" rtlCol="0">
            <a:spAutoFit/>
          </a:bodyPr>
          <a:lstStyle/>
          <a:p>
            <a:r>
              <a:rPr lang="en-US" sz="1350" b="1" dirty="0">
                <a:solidFill>
                  <a:srgbClr val="400080"/>
                </a:solidFill>
                <a:latin typeface="Garamond" panose="02020404030301010803" pitchFamily="18" charset="0"/>
              </a:rPr>
              <a:t>Other items that may be included on the bill:</a:t>
            </a:r>
          </a:p>
          <a:p>
            <a:pPr marL="214313" indent="-214313">
              <a:buFontTx/>
              <a:buChar char="-"/>
            </a:pPr>
            <a:r>
              <a:rPr lang="en-US" sz="1350" b="1" dirty="0">
                <a:solidFill>
                  <a:srgbClr val="400080"/>
                </a:solidFill>
                <a:latin typeface="Garamond" panose="02020404030301010803" pitchFamily="18" charset="0"/>
              </a:rPr>
              <a:t>Extra Course Fees: that require additional charges such as student health charges, remedial math, reading labs etc.</a:t>
            </a:r>
          </a:p>
        </p:txBody>
      </p:sp>
    </p:spTree>
    <p:extLst>
      <p:ext uri="{BB962C8B-B14F-4D97-AF65-F5344CB8AC3E}">
        <p14:creationId xmlns:p14="http://schemas.microsoft.com/office/powerpoint/2010/main" val="18741643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96949" y="5593473"/>
            <a:ext cx="959072" cy="351118"/>
          </a:xfrm>
          <a:prstGeom prst="rect">
            <a:avLst/>
          </a:prstGeom>
        </p:spPr>
      </p:pic>
      <p:sp>
        <p:nvSpPr>
          <p:cNvPr id="3" name="TextBox 2">
            <a:extLst>
              <a:ext uri="{FF2B5EF4-FFF2-40B4-BE49-F238E27FC236}">
                <a16:creationId xmlns:a16="http://schemas.microsoft.com/office/drawing/2014/main" id="{B1DD4458-754F-EEF5-2E65-7D52645207EB}"/>
              </a:ext>
            </a:extLst>
          </p:cNvPr>
          <p:cNvSpPr txBox="1"/>
          <p:nvPr/>
        </p:nvSpPr>
        <p:spPr>
          <a:xfrm>
            <a:off x="4458811" y="1736139"/>
            <a:ext cx="184731" cy="300082"/>
          </a:xfrm>
          <a:prstGeom prst="rect">
            <a:avLst/>
          </a:prstGeom>
          <a:noFill/>
        </p:spPr>
        <p:txBody>
          <a:bodyPr wrap="none" rtlCol="0">
            <a:spAutoFit/>
          </a:bodyPr>
          <a:lstStyle/>
          <a:p>
            <a:endParaRPr lang="en-US" sz="1350" dirty="0"/>
          </a:p>
        </p:txBody>
      </p:sp>
      <p:sp>
        <p:nvSpPr>
          <p:cNvPr id="5" name="Rectangle 4">
            <a:extLst>
              <a:ext uri="{FF2B5EF4-FFF2-40B4-BE49-F238E27FC236}">
                <a16:creationId xmlns:a16="http://schemas.microsoft.com/office/drawing/2014/main" id="{466EA328-C8C0-05F0-A1E4-A2C164D5F6E4}"/>
              </a:ext>
            </a:extLst>
          </p:cNvPr>
          <p:cNvSpPr/>
          <p:nvPr/>
        </p:nvSpPr>
        <p:spPr>
          <a:xfrm>
            <a:off x="1509204" y="1349962"/>
            <a:ext cx="6258758" cy="4293483"/>
          </a:xfrm>
          <a:prstGeom prst="rect">
            <a:avLst/>
          </a:prstGeom>
        </p:spPr>
        <p:txBody>
          <a:bodyPr wrap="square">
            <a:spAutoFit/>
          </a:bodyPr>
          <a:lstStyle/>
          <a:p>
            <a:pPr lvl="1" algn="ctr" eaLnBrk="1" hangingPunct="1"/>
            <a:r>
              <a:rPr lang="en-US" sz="2700" b="1" dirty="0">
                <a:solidFill>
                  <a:srgbClr val="7030A0"/>
                </a:solidFill>
                <a:latin typeface="Garamond" panose="02020404030301010803" pitchFamily="18" charset="0"/>
              </a:rPr>
              <a:t>Student Health Insurance Plan</a:t>
            </a:r>
          </a:p>
          <a:p>
            <a:pPr lvl="1" algn="ctr" eaLnBrk="1" hangingPunct="1"/>
            <a:r>
              <a:rPr lang="en-US" sz="2700" b="1" dirty="0">
                <a:solidFill>
                  <a:srgbClr val="7030A0"/>
                </a:solidFill>
                <a:latin typeface="Garamond" panose="02020404030301010803" pitchFamily="18" charset="0"/>
              </a:rPr>
              <a:t>(SHIP)</a:t>
            </a:r>
          </a:p>
          <a:p>
            <a:pPr lvl="1" eaLnBrk="1" hangingPunct="1"/>
            <a:endParaRPr lang="en-US" sz="1650" b="1" dirty="0">
              <a:solidFill>
                <a:srgbClr val="7030A0"/>
              </a:solidFill>
              <a:latin typeface="Garamond" panose="02020404030301010803" pitchFamily="18" charset="0"/>
            </a:endParaRPr>
          </a:p>
          <a:p>
            <a:pPr lvl="1" eaLnBrk="1" hangingPunct="1"/>
            <a:r>
              <a:rPr lang="en-US" sz="2100" b="1" dirty="0">
                <a:solidFill>
                  <a:srgbClr val="7030A0"/>
                </a:solidFill>
                <a:latin typeface="Garamond" panose="02020404030301010803" pitchFamily="18" charset="0"/>
              </a:rPr>
              <a:t>Eligibility requirements</a:t>
            </a:r>
          </a:p>
          <a:p>
            <a:pPr lvl="1" eaLnBrk="1" hangingPunct="1"/>
            <a:r>
              <a:rPr lang="en-US" sz="1650" b="1" u="sng" dirty="0">
                <a:solidFill>
                  <a:srgbClr val="7030A0"/>
                </a:solidFill>
                <a:latin typeface="Garamond" panose="02020404030301010803" pitchFamily="18" charset="0"/>
              </a:rPr>
              <a:t>Undergraduate students must be</a:t>
            </a:r>
            <a:r>
              <a:rPr lang="en-US" sz="1650" b="1" dirty="0">
                <a:solidFill>
                  <a:srgbClr val="7030A0"/>
                </a:solidFill>
                <a:latin typeface="Garamond" panose="02020404030301010803" pitchFamily="18" charset="0"/>
              </a:rPr>
              <a:t>:</a:t>
            </a:r>
          </a:p>
          <a:p>
            <a:pPr lvl="1" eaLnBrk="1" hangingPunct="1"/>
            <a:r>
              <a:rPr lang="en-US" sz="1650" b="1" dirty="0">
                <a:solidFill>
                  <a:srgbClr val="7030A0"/>
                </a:solidFill>
                <a:latin typeface="Garamond" panose="02020404030301010803" pitchFamily="18" charset="0"/>
              </a:rPr>
              <a:t>	∙in degree-seeking ON-Campus program</a:t>
            </a:r>
          </a:p>
          <a:p>
            <a:pPr lvl="1" eaLnBrk="1" hangingPunct="1"/>
            <a:r>
              <a:rPr lang="en-US" sz="1650" b="1" dirty="0">
                <a:solidFill>
                  <a:srgbClr val="7030A0"/>
                </a:solidFill>
                <a:latin typeface="Garamond" panose="02020404030301010803" pitchFamily="18" charset="0"/>
              </a:rPr>
              <a:t>	∙enrolled in 6 or more credit hours on main campus</a:t>
            </a:r>
          </a:p>
          <a:p>
            <a:pPr lvl="1" eaLnBrk="1" hangingPunct="1"/>
            <a:r>
              <a:rPr lang="en-US" sz="1650" b="1" dirty="0">
                <a:solidFill>
                  <a:srgbClr val="7030A0"/>
                </a:solidFill>
                <a:latin typeface="Garamond" panose="02020404030301010803" pitchFamily="18" charset="0"/>
              </a:rPr>
              <a:t>	∙charged the student health fee</a:t>
            </a:r>
          </a:p>
          <a:p>
            <a:pPr lvl="1" eaLnBrk="1" hangingPunct="1"/>
            <a:r>
              <a:rPr lang="en-US" sz="1650" b="1" u="sng" dirty="0">
                <a:solidFill>
                  <a:srgbClr val="7030A0"/>
                </a:solidFill>
                <a:latin typeface="Garamond" panose="02020404030301010803" pitchFamily="18" charset="0"/>
              </a:rPr>
              <a:t>Graduate students must be</a:t>
            </a:r>
            <a:r>
              <a:rPr lang="en-US" sz="1650" b="1" dirty="0">
                <a:solidFill>
                  <a:srgbClr val="7030A0"/>
                </a:solidFill>
                <a:latin typeface="Garamond" panose="02020404030301010803" pitchFamily="18" charset="0"/>
              </a:rPr>
              <a:t>:</a:t>
            </a:r>
          </a:p>
          <a:p>
            <a:pPr lvl="1" eaLnBrk="1" hangingPunct="1"/>
            <a:r>
              <a:rPr lang="en-US" sz="1650" b="1" dirty="0">
                <a:solidFill>
                  <a:srgbClr val="7030A0"/>
                </a:solidFill>
                <a:latin typeface="Garamond" panose="02020404030301010803" pitchFamily="18" charset="0"/>
              </a:rPr>
              <a:t>	∙in degree seeking ON-Campus program</a:t>
            </a:r>
          </a:p>
          <a:p>
            <a:pPr eaLnBrk="1" hangingPunct="1"/>
            <a:r>
              <a:rPr lang="en-US" sz="1650" b="1" dirty="0">
                <a:solidFill>
                  <a:srgbClr val="7030A0"/>
                </a:solidFill>
                <a:latin typeface="Garamond" panose="02020404030301010803" pitchFamily="18" charset="0"/>
              </a:rPr>
              <a:t>		∙enrolled in 3 or more credit hours each semester (Fall/ 		 	 Spring)	</a:t>
            </a:r>
          </a:p>
          <a:p>
            <a:pPr lvl="1" eaLnBrk="1" hangingPunct="1"/>
            <a:r>
              <a:rPr lang="en-US" sz="1650" b="1" dirty="0">
                <a:solidFill>
                  <a:srgbClr val="7030A0"/>
                </a:solidFill>
                <a:latin typeface="Garamond" panose="02020404030301010803" pitchFamily="18" charset="0"/>
              </a:rPr>
              <a:t>	∙charged the student health fee</a:t>
            </a:r>
          </a:p>
          <a:p>
            <a:pPr lvl="1" eaLnBrk="1" hangingPunct="1"/>
            <a:endParaRPr lang="en-US" sz="1650" b="1" dirty="0">
              <a:solidFill>
                <a:srgbClr val="7030A0"/>
              </a:solidFill>
              <a:latin typeface="Garamond" panose="02020404030301010803" pitchFamily="18" charset="0"/>
            </a:endParaRPr>
          </a:p>
          <a:p>
            <a:pPr algn="just" eaLnBrk="1" hangingPunct="1"/>
            <a:r>
              <a:rPr lang="en-US" sz="1650" b="1" dirty="0">
                <a:solidFill>
                  <a:srgbClr val="7030A0"/>
                </a:solidFill>
                <a:latin typeface="Garamond" panose="02020404030301010803" pitchFamily="18" charset="0"/>
              </a:rPr>
              <a:t>	Please visit </a:t>
            </a:r>
            <a:r>
              <a:rPr lang="en-US" sz="1500" b="1" u="sng" dirty="0">
                <a:solidFill>
                  <a:srgbClr val="7030A0"/>
                </a:solidFill>
                <a:latin typeface="Garamond" panose="02020404030301010803" pitchFamily="18" charset="0"/>
                <a:ea typeface="Calibri" panose="020F0502020204030204" pitchFamily="34" charset="0"/>
                <a:hlinkClick r:id="rId3">
                  <a:extLst>
                    <a:ext uri="{A12FA001-AC4F-418D-AE19-62706E023703}">
                      <ahyp:hlinkClr xmlns:ahyp="http://schemas.microsoft.com/office/drawing/2018/hyperlinkcolor" val="tx"/>
                    </a:ext>
                  </a:extLst>
                </a:hlinkClick>
              </a:rPr>
              <a:t>Student Health</a:t>
            </a:r>
            <a:r>
              <a:rPr lang="en-US" sz="1500" b="1" u="sng" dirty="0">
                <a:solidFill>
                  <a:srgbClr val="7030A0"/>
                </a:solidFill>
                <a:latin typeface="Garamond" panose="02020404030301010803" pitchFamily="18" charset="0"/>
                <a:ea typeface="Calibri" panose="020F0502020204030204" pitchFamily="34" charset="0"/>
              </a:rPr>
              <a:t> </a:t>
            </a:r>
            <a:r>
              <a:rPr lang="en-US" sz="1500" b="1" dirty="0">
                <a:solidFill>
                  <a:srgbClr val="7030A0"/>
                </a:solidFill>
                <a:latin typeface="Garamond" panose="02020404030301010803" pitchFamily="18" charset="0"/>
                <a:ea typeface="Calibri" panose="020F0502020204030204" pitchFamily="34" charset="0"/>
              </a:rPr>
              <a:t> for more information</a:t>
            </a:r>
            <a:endParaRPr lang="en-US" sz="1500" b="1" dirty="0">
              <a:solidFill>
                <a:srgbClr val="7030A0"/>
              </a:solidFill>
              <a:latin typeface="Garamond" panose="02020404030301010803" pitchFamily="18" charset="0"/>
            </a:endParaRPr>
          </a:p>
        </p:txBody>
      </p:sp>
      <p:pic>
        <p:nvPicPr>
          <p:cNvPr id="8" name="Picture 7">
            <a:extLst>
              <a:ext uri="{FF2B5EF4-FFF2-40B4-BE49-F238E27FC236}">
                <a16:creationId xmlns:a16="http://schemas.microsoft.com/office/drawing/2014/main" id="{B1F7BFE1-0B6F-8CA4-94E7-91212FDFF2EC}"/>
              </a:ext>
            </a:extLst>
          </p:cNvPr>
          <p:cNvPicPr>
            <a:picLocks noChangeAspect="1"/>
          </p:cNvPicPr>
          <p:nvPr/>
        </p:nvPicPr>
        <p:blipFill>
          <a:blip r:embed="rId4"/>
          <a:stretch>
            <a:fillRect/>
          </a:stretch>
        </p:blipFill>
        <p:spPr>
          <a:xfrm>
            <a:off x="1038688" y="5707331"/>
            <a:ext cx="959072" cy="453772"/>
          </a:xfrm>
          <a:prstGeom prst="rect">
            <a:avLst/>
          </a:prstGeom>
        </p:spPr>
      </p:pic>
    </p:spTree>
    <p:extLst>
      <p:ext uri="{BB962C8B-B14F-4D97-AF65-F5344CB8AC3E}">
        <p14:creationId xmlns:p14="http://schemas.microsoft.com/office/powerpoint/2010/main" val="2296276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994299" y="5563215"/>
            <a:ext cx="1257782" cy="491356"/>
          </a:xfrm>
          <a:prstGeom prst="rect">
            <a:avLst/>
          </a:prstGeom>
        </p:spPr>
      </p:pic>
      <p:sp>
        <p:nvSpPr>
          <p:cNvPr id="2" name="Title 1">
            <a:extLst>
              <a:ext uri="{FF2B5EF4-FFF2-40B4-BE49-F238E27FC236}">
                <a16:creationId xmlns:a16="http://schemas.microsoft.com/office/drawing/2014/main" id="{0003D1D8-6845-8665-9771-3A915C87A5F0}"/>
              </a:ext>
            </a:extLst>
          </p:cNvPr>
          <p:cNvSpPr>
            <a:spLocks noGrp="1"/>
          </p:cNvSpPr>
          <p:nvPr>
            <p:ph type="title"/>
          </p:nvPr>
        </p:nvSpPr>
        <p:spPr>
          <a:xfrm>
            <a:off x="1376039" y="683581"/>
            <a:ext cx="6282061" cy="995347"/>
          </a:xfrm>
        </p:spPr>
        <p:txBody>
          <a:bodyPr>
            <a:normAutofit/>
          </a:bodyPr>
          <a:lstStyle/>
          <a:p>
            <a:r>
              <a:rPr lang="en-US" sz="3000" b="1" dirty="0">
                <a:solidFill>
                  <a:srgbClr val="592A8A"/>
                </a:solidFill>
                <a:latin typeface="Garamond" panose="02020404030301010803" pitchFamily="18" charset="0"/>
              </a:rPr>
              <a:t>Student</a:t>
            </a:r>
            <a:r>
              <a:rPr lang="en-US" b="1" dirty="0">
                <a:solidFill>
                  <a:srgbClr val="592A8A"/>
                </a:solidFill>
                <a:latin typeface="Garamond" panose="02020404030301010803" pitchFamily="18" charset="0"/>
              </a:rPr>
              <a:t> Health Insurance Plan</a:t>
            </a:r>
            <a:br>
              <a:rPr lang="en-US" b="1" dirty="0">
                <a:solidFill>
                  <a:srgbClr val="592A8A"/>
                </a:solidFill>
                <a:latin typeface="Garamond" panose="02020404030301010803" pitchFamily="18" charset="0"/>
              </a:rPr>
            </a:br>
            <a:r>
              <a:rPr lang="en-US" sz="2025" b="1" dirty="0">
                <a:solidFill>
                  <a:srgbClr val="592A8A"/>
                </a:solidFill>
                <a:latin typeface="Garamond" panose="02020404030301010803" pitchFamily="18" charset="0"/>
              </a:rPr>
              <a:t>(SHIP)</a:t>
            </a:r>
          </a:p>
        </p:txBody>
      </p:sp>
      <p:sp>
        <p:nvSpPr>
          <p:cNvPr id="4" name="TextBox 3">
            <a:extLst>
              <a:ext uri="{FF2B5EF4-FFF2-40B4-BE49-F238E27FC236}">
                <a16:creationId xmlns:a16="http://schemas.microsoft.com/office/drawing/2014/main" id="{4FF9530A-E06B-49E1-3CC6-D67557B71389}"/>
              </a:ext>
            </a:extLst>
          </p:cNvPr>
          <p:cNvSpPr txBox="1"/>
          <p:nvPr/>
        </p:nvSpPr>
        <p:spPr>
          <a:xfrm>
            <a:off x="1189607" y="1920480"/>
            <a:ext cx="6578353" cy="2246769"/>
          </a:xfrm>
          <a:prstGeom prst="rect">
            <a:avLst/>
          </a:prstGeom>
          <a:solidFill>
            <a:srgbClr val="FFFFFF"/>
          </a:solidFill>
        </p:spPr>
        <p:txBody>
          <a:bodyPr wrap="square" rtlCol="0">
            <a:spAutoFit/>
          </a:bodyPr>
          <a:lstStyle/>
          <a:p>
            <a:r>
              <a:rPr lang="en-US" sz="2000" b="1" dirty="0">
                <a:solidFill>
                  <a:srgbClr val="400080"/>
                </a:solidFill>
                <a:latin typeface="Garamond" panose="02020404030301010803" pitchFamily="18" charset="0"/>
              </a:rPr>
              <a:t>Health insurance is a requirement for students meeting</a:t>
            </a:r>
          </a:p>
          <a:p>
            <a:r>
              <a:rPr lang="en-US" sz="2000" b="1" dirty="0">
                <a:solidFill>
                  <a:srgbClr val="400080"/>
                </a:solidFill>
                <a:latin typeface="Garamond" panose="02020404030301010803" pitchFamily="18" charset="0"/>
              </a:rPr>
              <a:t>specific eligibility criteria.</a:t>
            </a:r>
          </a:p>
          <a:p>
            <a:endParaRPr lang="en-US" sz="2000" b="1" dirty="0">
              <a:solidFill>
                <a:srgbClr val="400080"/>
              </a:solidFill>
              <a:latin typeface="Garamond" panose="02020404030301010803" pitchFamily="18" charset="0"/>
            </a:endParaRPr>
          </a:p>
          <a:p>
            <a:r>
              <a:rPr lang="en-US" sz="2000" b="1" dirty="0">
                <a:solidFill>
                  <a:srgbClr val="400080"/>
                </a:solidFill>
                <a:latin typeface="Garamond" panose="02020404030301010803" pitchFamily="18" charset="0"/>
              </a:rPr>
              <a:t>The deadline to either </a:t>
            </a:r>
            <a:r>
              <a:rPr lang="en-US" sz="2000" b="1" u="sng" dirty="0">
                <a:solidFill>
                  <a:srgbClr val="400080"/>
                </a:solidFill>
                <a:latin typeface="Garamond" panose="02020404030301010803" pitchFamily="18" charset="0"/>
              </a:rPr>
              <a:t>enroll</a:t>
            </a:r>
            <a:r>
              <a:rPr lang="en-US" sz="2000" b="1" dirty="0">
                <a:solidFill>
                  <a:srgbClr val="400080"/>
                </a:solidFill>
                <a:latin typeface="Garamond" panose="02020404030301010803" pitchFamily="18" charset="0"/>
              </a:rPr>
              <a:t> in or </a:t>
            </a:r>
            <a:r>
              <a:rPr lang="en-US" sz="2000" b="1" u="sng" dirty="0">
                <a:solidFill>
                  <a:srgbClr val="400080"/>
                </a:solidFill>
                <a:latin typeface="Garamond" panose="02020404030301010803" pitchFamily="18" charset="0"/>
              </a:rPr>
              <a:t>waive</a:t>
            </a:r>
            <a:r>
              <a:rPr lang="en-US" sz="2000" b="1" dirty="0">
                <a:solidFill>
                  <a:srgbClr val="400080"/>
                </a:solidFill>
                <a:latin typeface="Garamond" panose="02020404030301010803" pitchFamily="18" charset="0"/>
              </a:rPr>
              <a:t> out of SHIP is:</a:t>
            </a:r>
          </a:p>
          <a:p>
            <a:endParaRPr lang="en-US" sz="2000" b="1" dirty="0">
              <a:solidFill>
                <a:srgbClr val="400080"/>
              </a:solidFill>
              <a:latin typeface="Garamond" panose="02020404030301010803" pitchFamily="18" charset="0"/>
            </a:endParaRPr>
          </a:p>
          <a:p>
            <a:r>
              <a:rPr lang="en-US" sz="2000" b="1" dirty="0">
                <a:solidFill>
                  <a:srgbClr val="400080"/>
                </a:solidFill>
                <a:latin typeface="Garamond" panose="02020404030301010803" pitchFamily="18" charset="0"/>
              </a:rPr>
              <a:t>Fall 2023 semester - September 11, 2023</a:t>
            </a:r>
          </a:p>
          <a:p>
            <a:r>
              <a:rPr lang="en-US" sz="2000" b="1" dirty="0">
                <a:solidFill>
                  <a:srgbClr val="400080"/>
                </a:solidFill>
                <a:latin typeface="Garamond" panose="02020404030301010803" pitchFamily="18" charset="0"/>
              </a:rPr>
              <a:t>Spring 2024 semester - January 31, 2024</a:t>
            </a:r>
          </a:p>
        </p:txBody>
      </p:sp>
      <p:sp>
        <p:nvSpPr>
          <p:cNvPr id="5" name="TextBox 4">
            <a:extLst>
              <a:ext uri="{FF2B5EF4-FFF2-40B4-BE49-F238E27FC236}">
                <a16:creationId xmlns:a16="http://schemas.microsoft.com/office/drawing/2014/main" id="{E32FBAAC-95D2-7326-282E-BD902357D0E0}"/>
              </a:ext>
            </a:extLst>
          </p:cNvPr>
          <p:cNvSpPr txBox="1"/>
          <p:nvPr/>
        </p:nvSpPr>
        <p:spPr>
          <a:xfrm>
            <a:off x="2041863" y="4970933"/>
            <a:ext cx="5521911" cy="400110"/>
          </a:xfrm>
          <a:prstGeom prst="rect">
            <a:avLst/>
          </a:prstGeom>
          <a:noFill/>
        </p:spPr>
        <p:txBody>
          <a:bodyPr wrap="square" rtlCol="0">
            <a:spAutoFit/>
          </a:bodyPr>
          <a:lstStyle/>
          <a:p>
            <a:pPr algn="ctr"/>
            <a:r>
              <a:rPr lang="en-US" sz="2000" b="1" dirty="0">
                <a:solidFill>
                  <a:srgbClr val="400080"/>
                </a:solidFill>
                <a:latin typeface="Garamond" panose="02020404030301010803" pitchFamily="18" charset="0"/>
              </a:rPr>
              <a:t>Please visit </a:t>
            </a:r>
            <a:r>
              <a:rPr lang="en-US" sz="2000" b="1" u="sng" dirty="0">
                <a:solidFill>
                  <a:srgbClr val="400080"/>
                </a:solidFill>
                <a:latin typeface="Garamond" panose="02020404030301010803" pitchFamily="18" charset="0"/>
                <a:ea typeface="Calibri" panose="020F0502020204030204" pitchFamily="34" charset="0"/>
                <a:hlinkClick r:id="rId3">
                  <a:extLst>
                    <a:ext uri="{A12FA001-AC4F-418D-AE19-62706E023703}">
                      <ahyp:hlinkClr xmlns:ahyp="http://schemas.microsoft.com/office/drawing/2018/hyperlinkcolor" val="tx"/>
                    </a:ext>
                  </a:extLst>
                </a:hlinkClick>
              </a:rPr>
              <a:t>Student Health</a:t>
            </a:r>
            <a:r>
              <a:rPr lang="en-US" sz="2000" b="1" u="sng" dirty="0">
                <a:solidFill>
                  <a:srgbClr val="400080"/>
                </a:solidFill>
                <a:latin typeface="Garamond" panose="02020404030301010803" pitchFamily="18" charset="0"/>
                <a:ea typeface="Calibri" panose="020F0502020204030204" pitchFamily="34" charset="0"/>
              </a:rPr>
              <a:t> </a:t>
            </a:r>
            <a:r>
              <a:rPr lang="en-US" sz="2000" b="1" dirty="0">
                <a:solidFill>
                  <a:srgbClr val="400080"/>
                </a:solidFill>
                <a:latin typeface="Garamond" panose="02020404030301010803" pitchFamily="18" charset="0"/>
                <a:ea typeface="Calibri" panose="020F0502020204030204" pitchFamily="34" charset="0"/>
              </a:rPr>
              <a:t> for more information</a:t>
            </a:r>
            <a:endParaRPr lang="en-US" sz="2000" dirty="0">
              <a:solidFill>
                <a:srgbClr val="400080"/>
              </a:solidFill>
            </a:endParaRPr>
          </a:p>
        </p:txBody>
      </p:sp>
      <p:sp>
        <p:nvSpPr>
          <p:cNvPr id="6" name="TextBox 5">
            <a:extLst>
              <a:ext uri="{FF2B5EF4-FFF2-40B4-BE49-F238E27FC236}">
                <a16:creationId xmlns:a16="http://schemas.microsoft.com/office/drawing/2014/main" id="{0A253EA0-E78A-AF31-DD29-3F9527EB06FA}"/>
              </a:ext>
            </a:extLst>
          </p:cNvPr>
          <p:cNvSpPr txBox="1"/>
          <p:nvPr/>
        </p:nvSpPr>
        <p:spPr>
          <a:xfrm>
            <a:off x="1376040" y="4447713"/>
            <a:ext cx="6578354" cy="523220"/>
          </a:xfrm>
          <a:prstGeom prst="rect">
            <a:avLst/>
          </a:prstGeom>
          <a:noFill/>
        </p:spPr>
        <p:txBody>
          <a:bodyPr wrap="square" rtlCol="0">
            <a:spAutoFit/>
          </a:bodyPr>
          <a:lstStyle/>
          <a:p>
            <a:pPr algn="just"/>
            <a:r>
              <a:rPr lang="en-US" sz="1400" b="1" dirty="0">
                <a:solidFill>
                  <a:srgbClr val="400080"/>
                </a:solidFill>
                <a:latin typeface="Garamond" panose="02020404030301010803" pitchFamily="18" charset="0"/>
              </a:rPr>
              <a:t>If you see the charge on your student billing statement, you have not waived out of the health insurance.</a:t>
            </a:r>
          </a:p>
        </p:txBody>
      </p:sp>
    </p:spTree>
    <p:extLst>
      <p:ext uri="{BB962C8B-B14F-4D97-AF65-F5344CB8AC3E}">
        <p14:creationId xmlns:p14="http://schemas.microsoft.com/office/powerpoint/2010/main" val="10268927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710214" y="5890334"/>
            <a:ext cx="1003176" cy="483833"/>
          </a:xfrm>
          <a:prstGeom prst="rect">
            <a:avLst/>
          </a:prstGeom>
        </p:spPr>
      </p:pic>
      <p:sp>
        <p:nvSpPr>
          <p:cNvPr id="2" name="TextBox 1">
            <a:extLst>
              <a:ext uri="{FF2B5EF4-FFF2-40B4-BE49-F238E27FC236}">
                <a16:creationId xmlns:a16="http://schemas.microsoft.com/office/drawing/2014/main" id="{0B0DA9C4-9B1A-5B08-6E0F-7C710E2C8E21}"/>
              </a:ext>
            </a:extLst>
          </p:cNvPr>
          <p:cNvSpPr txBox="1"/>
          <p:nvPr/>
        </p:nvSpPr>
        <p:spPr>
          <a:xfrm>
            <a:off x="612559" y="568171"/>
            <a:ext cx="7785718" cy="1138773"/>
          </a:xfrm>
          <a:prstGeom prst="rect">
            <a:avLst/>
          </a:prstGeom>
          <a:noFill/>
        </p:spPr>
        <p:txBody>
          <a:bodyPr wrap="square" rtlCol="0">
            <a:spAutoFit/>
          </a:bodyPr>
          <a:lstStyle/>
          <a:p>
            <a:pPr algn="ctr"/>
            <a:r>
              <a:rPr lang="en-US" sz="3400" b="1" dirty="0">
                <a:solidFill>
                  <a:srgbClr val="400080"/>
                </a:solidFill>
                <a:latin typeface="Garamond" panose="02020404030301010803" pitchFamily="18" charset="0"/>
              </a:rPr>
              <a:t>Residency Determination Service</a:t>
            </a:r>
          </a:p>
          <a:p>
            <a:pPr algn="ctr"/>
            <a:r>
              <a:rPr lang="en-US" sz="3400" b="1" dirty="0">
                <a:solidFill>
                  <a:srgbClr val="400080"/>
                </a:solidFill>
                <a:latin typeface="Garamond" panose="02020404030301010803" pitchFamily="18" charset="0"/>
              </a:rPr>
              <a:t>(RDS)</a:t>
            </a:r>
          </a:p>
        </p:txBody>
      </p:sp>
      <p:sp>
        <p:nvSpPr>
          <p:cNvPr id="3" name="TextBox 2">
            <a:extLst>
              <a:ext uri="{FF2B5EF4-FFF2-40B4-BE49-F238E27FC236}">
                <a16:creationId xmlns:a16="http://schemas.microsoft.com/office/drawing/2014/main" id="{2C3C46F9-9083-315B-5C62-AC3E303F8408}"/>
              </a:ext>
            </a:extLst>
          </p:cNvPr>
          <p:cNvSpPr txBox="1"/>
          <p:nvPr/>
        </p:nvSpPr>
        <p:spPr>
          <a:xfrm>
            <a:off x="710213" y="1961965"/>
            <a:ext cx="7408195" cy="3477875"/>
          </a:xfrm>
          <a:prstGeom prst="rect">
            <a:avLst/>
          </a:prstGeom>
          <a:noFill/>
        </p:spPr>
        <p:txBody>
          <a:bodyPr wrap="square" rtlCol="0">
            <a:spAutoFit/>
          </a:bodyPr>
          <a:lstStyle/>
          <a:p>
            <a:r>
              <a:rPr lang="en-US" sz="2000" b="1" dirty="0">
                <a:solidFill>
                  <a:srgbClr val="400080"/>
                </a:solidFill>
                <a:latin typeface="Garamond" panose="02020404030301010803" pitchFamily="18" charset="0"/>
              </a:rPr>
              <a:t>All students applying for admission and claiming in-state residency for tuition purposes or currently enrolled students seeking a reconsideration must visit </a:t>
            </a:r>
            <a:r>
              <a:rPr lang="en-US" sz="2000" b="1" dirty="0">
                <a:solidFill>
                  <a:srgbClr val="400080"/>
                </a:solidFill>
                <a:latin typeface="Garamond" panose="02020404030301010803" pitchFamily="18" charset="0"/>
                <a:hlinkClick r:id="rId3"/>
              </a:rPr>
              <a:t>www.NCresidency.org</a:t>
            </a:r>
            <a:r>
              <a:rPr lang="en-US" sz="2000" b="1" dirty="0">
                <a:solidFill>
                  <a:srgbClr val="400080"/>
                </a:solidFill>
                <a:latin typeface="Garamond" panose="02020404030301010803" pitchFamily="18" charset="0"/>
              </a:rPr>
              <a:t> to apply.  Any questions regarding the application process for residency should be directed to RDS.</a:t>
            </a:r>
          </a:p>
          <a:p>
            <a:endParaRPr lang="en-US" sz="2000" b="1" dirty="0">
              <a:solidFill>
                <a:srgbClr val="400080"/>
              </a:solidFill>
              <a:latin typeface="Garamond" panose="02020404030301010803" pitchFamily="18" charset="0"/>
            </a:endParaRPr>
          </a:p>
          <a:p>
            <a:r>
              <a:rPr lang="en-US" sz="2000" b="1" dirty="0">
                <a:solidFill>
                  <a:srgbClr val="400080"/>
                </a:solidFill>
                <a:latin typeface="Garamond" panose="02020404030301010803" pitchFamily="18" charset="0"/>
              </a:rPr>
              <a:t>Residency Determination Service</a:t>
            </a:r>
          </a:p>
          <a:p>
            <a:r>
              <a:rPr lang="en-US" sz="2000" b="1" dirty="0">
                <a:solidFill>
                  <a:srgbClr val="400080"/>
                </a:solidFill>
                <a:latin typeface="Garamond" panose="02020404030301010803" pitchFamily="18" charset="0"/>
                <a:hlinkClick r:id="rId3"/>
              </a:rPr>
              <a:t>www.NCresidency.org</a:t>
            </a:r>
            <a:endParaRPr lang="en-US" sz="2000" b="1" dirty="0">
              <a:solidFill>
                <a:srgbClr val="400080"/>
              </a:solidFill>
              <a:latin typeface="Garamond" panose="02020404030301010803" pitchFamily="18" charset="0"/>
            </a:endParaRPr>
          </a:p>
          <a:p>
            <a:r>
              <a:rPr lang="en-US" sz="2000" b="1">
                <a:solidFill>
                  <a:srgbClr val="400080"/>
                </a:solidFill>
                <a:latin typeface="Garamond" panose="02020404030301010803" pitchFamily="18" charset="0"/>
              </a:rPr>
              <a:t>844-319-3640 </a:t>
            </a:r>
            <a:r>
              <a:rPr lang="en-US" sz="2000" b="1" dirty="0">
                <a:solidFill>
                  <a:srgbClr val="400080"/>
                </a:solidFill>
                <a:latin typeface="Garamond" panose="02020404030301010803" pitchFamily="18" charset="0"/>
              </a:rPr>
              <a:t>(toll free)</a:t>
            </a:r>
          </a:p>
          <a:p>
            <a:r>
              <a:rPr lang="en-US" sz="2000" b="1" dirty="0">
                <a:solidFill>
                  <a:srgbClr val="400080"/>
                </a:solidFill>
                <a:latin typeface="Garamond" panose="02020404030301010803" pitchFamily="18" charset="0"/>
              </a:rPr>
              <a:t>919-835-2427 (fax)</a:t>
            </a:r>
          </a:p>
          <a:p>
            <a:r>
              <a:rPr lang="en-US" sz="2000" b="1" dirty="0">
                <a:solidFill>
                  <a:srgbClr val="400080"/>
                </a:solidFill>
                <a:latin typeface="Garamond" panose="02020404030301010803" pitchFamily="18" charset="0"/>
                <a:hlinkClick r:id="rId4"/>
              </a:rPr>
              <a:t>rdsinfo@ncresidency.org</a:t>
            </a:r>
            <a:r>
              <a:rPr lang="en-US" sz="2000" b="1" dirty="0">
                <a:solidFill>
                  <a:srgbClr val="400080"/>
                </a:solidFill>
                <a:latin typeface="Garamond" panose="02020404030301010803" pitchFamily="18" charset="0"/>
              </a:rPr>
              <a:t> </a:t>
            </a:r>
          </a:p>
        </p:txBody>
      </p:sp>
    </p:spTree>
    <p:extLst>
      <p:ext uri="{BB962C8B-B14F-4D97-AF65-F5344CB8AC3E}">
        <p14:creationId xmlns:p14="http://schemas.microsoft.com/office/powerpoint/2010/main" val="7511300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83440-F094-69A3-4D8E-F73E8EDABEB7}"/>
              </a:ext>
            </a:extLst>
          </p:cNvPr>
          <p:cNvSpPr>
            <a:spLocks noGrp="1"/>
          </p:cNvSpPr>
          <p:nvPr>
            <p:ph type="title"/>
          </p:nvPr>
        </p:nvSpPr>
        <p:spPr>
          <a:xfrm>
            <a:off x="457200" y="274638"/>
            <a:ext cx="8229600" cy="914970"/>
          </a:xfrm>
        </p:spPr>
        <p:txBody>
          <a:bodyPr>
            <a:normAutofit fontScale="90000"/>
          </a:bodyPr>
          <a:lstStyle/>
          <a:p>
            <a:r>
              <a:rPr lang="en-US" b="1" dirty="0">
                <a:solidFill>
                  <a:srgbClr val="400080"/>
                </a:solidFill>
                <a:latin typeface="Garamond" panose="02020404030301010803" pitchFamily="18" charset="0"/>
              </a:rPr>
              <a:t>Tuition and Fees</a:t>
            </a:r>
            <a:br>
              <a:rPr lang="en-US" b="1" dirty="0">
                <a:solidFill>
                  <a:srgbClr val="400080"/>
                </a:solidFill>
                <a:latin typeface="Garamond" panose="02020404030301010803" pitchFamily="18" charset="0"/>
              </a:rPr>
            </a:br>
            <a:r>
              <a:rPr lang="en-US" sz="1800" b="1" dirty="0">
                <a:solidFill>
                  <a:srgbClr val="400080"/>
                </a:solidFill>
                <a:latin typeface="Garamond" panose="02020404030301010803" pitchFamily="18" charset="0"/>
              </a:rPr>
              <a:t>Example</a:t>
            </a:r>
            <a:r>
              <a:rPr lang="en-US" b="1" dirty="0">
                <a:solidFill>
                  <a:srgbClr val="400080"/>
                </a:solidFill>
                <a:latin typeface="Garamond" panose="02020404030301010803" pitchFamily="18" charset="0"/>
              </a:rPr>
              <a:t>	</a:t>
            </a:r>
          </a:p>
        </p:txBody>
      </p:sp>
      <p:sp>
        <p:nvSpPr>
          <p:cNvPr id="3" name="Content Placeholder 2">
            <a:extLst>
              <a:ext uri="{FF2B5EF4-FFF2-40B4-BE49-F238E27FC236}">
                <a16:creationId xmlns:a16="http://schemas.microsoft.com/office/drawing/2014/main" id="{54310A84-0C51-D187-0DC8-F71B4535CD05}"/>
              </a:ext>
            </a:extLst>
          </p:cNvPr>
          <p:cNvSpPr>
            <a:spLocks noGrp="1"/>
          </p:cNvSpPr>
          <p:nvPr>
            <p:ph idx="1"/>
          </p:nvPr>
        </p:nvSpPr>
        <p:spPr>
          <a:xfrm>
            <a:off x="523782" y="1600203"/>
            <a:ext cx="8163017" cy="4196916"/>
          </a:xfrm>
        </p:spPr>
        <p:txBody>
          <a:bodyPr>
            <a:normAutofit lnSpcReduction="10000"/>
          </a:bodyPr>
          <a:lstStyle/>
          <a:p>
            <a:pPr marL="0" indent="0">
              <a:buNone/>
            </a:pPr>
            <a:r>
              <a:rPr lang="en-US" sz="2200" b="1" u="sng" dirty="0">
                <a:solidFill>
                  <a:srgbClr val="400080"/>
                </a:solidFill>
                <a:latin typeface="Garamond" panose="02020404030301010803" pitchFamily="18" charset="0"/>
              </a:rPr>
              <a:t>In-State UG (resident)</a:t>
            </a:r>
            <a:r>
              <a:rPr lang="en-US" sz="2200" b="1" dirty="0">
                <a:solidFill>
                  <a:srgbClr val="400080"/>
                </a:solidFill>
                <a:latin typeface="Garamond" panose="02020404030301010803" pitchFamily="18" charset="0"/>
              </a:rPr>
              <a:t>					</a:t>
            </a:r>
            <a:r>
              <a:rPr lang="en-US" sz="2200" b="1" u="sng" dirty="0">
                <a:solidFill>
                  <a:srgbClr val="400080"/>
                </a:solidFill>
                <a:latin typeface="Garamond" panose="02020404030301010803" pitchFamily="18" charset="0"/>
              </a:rPr>
              <a:t>Out of State UG (non-resident)</a:t>
            </a:r>
          </a:p>
          <a:p>
            <a:pPr marL="0" indent="0">
              <a:buNone/>
            </a:pPr>
            <a:r>
              <a:rPr lang="en-US" sz="2200" b="1" dirty="0">
                <a:solidFill>
                  <a:srgbClr val="400080"/>
                </a:solidFill>
                <a:latin typeface="Garamond" panose="02020404030301010803" pitchFamily="18" charset="0"/>
              </a:rPr>
              <a:t>$4,452				Tuition					$20,730</a:t>
            </a:r>
          </a:p>
          <a:p>
            <a:pPr marL="0" indent="0">
              <a:buNone/>
            </a:pPr>
            <a:r>
              <a:rPr lang="en-US" sz="2200" b="1" dirty="0">
                <a:solidFill>
                  <a:srgbClr val="400080"/>
                </a:solidFill>
                <a:latin typeface="Garamond" panose="02020404030301010803" pitchFamily="18" charset="0"/>
              </a:rPr>
              <a:t>$2,909				Mandatory fees		$2,909</a:t>
            </a:r>
          </a:p>
          <a:p>
            <a:pPr marL="0" indent="0">
              <a:buNone/>
            </a:pPr>
            <a:r>
              <a:rPr lang="en-US" sz="2200" b="1" dirty="0">
                <a:solidFill>
                  <a:srgbClr val="400080"/>
                </a:solidFill>
                <a:latin typeface="Garamond" panose="02020404030301010803" pitchFamily="18" charset="0"/>
              </a:rPr>
              <a:t>$7,361				Total for 23/24		$23,639</a:t>
            </a:r>
          </a:p>
          <a:p>
            <a:endParaRPr lang="en-US" sz="2200" b="1" dirty="0">
              <a:solidFill>
                <a:srgbClr val="400080"/>
              </a:solidFill>
              <a:latin typeface="Garamond" panose="02020404030301010803" pitchFamily="18" charset="0"/>
            </a:endParaRPr>
          </a:p>
          <a:p>
            <a:pPr marL="0" indent="0">
              <a:buNone/>
            </a:pPr>
            <a:r>
              <a:rPr lang="en-US" sz="2200" b="1" dirty="0">
                <a:solidFill>
                  <a:srgbClr val="400080"/>
                </a:solidFill>
                <a:latin typeface="Garamond" panose="02020404030301010803" pitchFamily="18" charset="0"/>
              </a:rPr>
              <a:t>$3680.50 	One semester T &amp; F		$11,819.50</a:t>
            </a:r>
          </a:p>
          <a:p>
            <a:endParaRPr lang="en-US" sz="2200" b="1" dirty="0">
              <a:solidFill>
                <a:srgbClr val="400080"/>
              </a:solidFill>
              <a:latin typeface="Garamond" panose="02020404030301010803" pitchFamily="18" charset="0"/>
            </a:endParaRPr>
          </a:p>
          <a:p>
            <a:pPr marL="0" indent="0">
              <a:buNone/>
            </a:pPr>
            <a:r>
              <a:rPr lang="en-US" sz="2200" b="1" dirty="0">
                <a:solidFill>
                  <a:srgbClr val="400080"/>
                </a:solidFill>
                <a:latin typeface="Garamond" panose="02020404030301010803" pitchFamily="18" charset="0"/>
              </a:rPr>
              <a:t>If your bill shows Tuition and Fees equaling $11,818.50 you are being charged Out of State tuition.  Please go to RDS (</a:t>
            </a:r>
            <a:r>
              <a:rPr lang="en-US" sz="2200" b="1" dirty="0">
                <a:solidFill>
                  <a:srgbClr val="400080"/>
                </a:solidFill>
                <a:latin typeface="Garamond" panose="02020404030301010803" pitchFamily="18" charset="0"/>
                <a:hlinkClick r:id="rId2"/>
              </a:rPr>
              <a:t>www.NCresidency.org</a:t>
            </a:r>
            <a:r>
              <a:rPr lang="en-US" sz="2200" b="1" dirty="0">
                <a:solidFill>
                  <a:srgbClr val="400080"/>
                </a:solidFill>
                <a:latin typeface="Garamond" panose="02020404030301010803" pitchFamily="18" charset="0"/>
              </a:rPr>
              <a:t>) if you believe you are a North Carolina resident.</a:t>
            </a:r>
          </a:p>
          <a:p>
            <a:endParaRPr lang="en-US" sz="2200" b="1" dirty="0">
              <a:solidFill>
                <a:srgbClr val="400080"/>
              </a:solidFill>
              <a:latin typeface="Garamond" panose="02020404030301010803" pitchFamily="18" charset="0"/>
            </a:endParaRPr>
          </a:p>
          <a:p>
            <a:endParaRPr lang="en-US" sz="2200" b="1" dirty="0">
              <a:solidFill>
                <a:srgbClr val="400080"/>
              </a:solidFill>
              <a:latin typeface="Garamond" panose="02020404030301010803" pitchFamily="18" charset="0"/>
            </a:endParaRPr>
          </a:p>
        </p:txBody>
      </p:sp>
      <p:pic>
        <p:nvPicPr>
          <p:cNvPr id="6" name="Picture 5">
            <a:extLst>
              <a:ext uri="{FF2B5EF4-FFF2-40B4-BE49-F238E27FC236}">
                <a16:creationId xmlns:a16="http://schemas.microsoft.com/office/drawing/2014/main" id="{1E381261-D4D0-1E37-AEEC-449483E646FC}"/>
              </a:ext>
            </a:extLst>
          </p:cNvPr>
          <p:cNvPicPr>
            <a:picLocks noChangeAspect="1"/>
          </p:cNvPicPr>
          <p:nvPr/>
        </p:nvPicPr>
        <p:blipFill>
          <a:blip r:embed="rId3"/>
          <a:stretch>
            <a:fillRect/>
          </a:stretch>
        </p:blipFill>
        <p:spPr>
          <a:xfrm>
            <a:off x="710214" y="5890334"/>
            <a:ext cx="1003176" cy="483833"/>
          </a:xfrm>
          <a:prstGeom prst="rect">
            <a:avLst/>
          </a:prstGeom>
        </p:spPr>
      </p:pic>
    </p:spTree>
    <p:extLst>
      <p:ext uri="{BB962C8B-B14F-4D97-AF65-F5344CB8AC3E}">
        <p14:creationId xmlns:p14="http://schemas.microsoft.com/office/powerpoint/2010/main" val="1458852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72E2E-D506-F685-16CD-2186A1E336BA}"/>
              </a:ext>
            </a:extLst>
          </p:cNvPr>
          <p:cNvSpPr>
            <a:spLocks noGrp="1"/>
          </p:cNvSpPr>
          <p:nvPr>
            <p:ph type="title"/>
          </p:nvPr>
        </p:nvSpPr>
        <p:spPr>
          <a:xfrm>
            <a:off x="603682" y="861134"/>
            <a:ext cx="8083118" cy="1109708"/>
          </a:xfrm>
        </p:spPr>
        <p:txBody>
          <a:bodyPr>
            <a:normAutofit fontScale="90000"/>
          </a:bodyPr>
          <a:lstStyle/>
          <a:p>
            <a:r>
              <a:rPr lang="en-US" sz="3600" b="1" dirty="0">
                <a:solidFill>
                  <a:srgbClr val="400080"/>
                </a:solidFill>
                <a:latin typeface="Garamond" panose="02020404030301010803" pitchFamily="18" charset="0"/>
              </a:rPr>
              <a:t>Determining Residency for Tuition in </a:t>
            </a:r>
            <a:br>
              <a:rPr lang="en-US" sz="3600" b="1" dirty="0">
                <a:solidFill>
                  <a:srgbClr val="400080"/>
                </a:solidFill>
                <a:latin typeface="Garamond" panose="02020404030301010803" pitchFamily="18" charset="0"/>
              </a:rPr>
            </a:br>
            <a:r>
              <a:rPr lang="en-US" sz="3600" b="1" dirty="0">
                <a:solidFill>
                  <a:srgbClr val="400080"/>
                </a:solidFill>
                <a:latin typeface="Garamond" panose="02020404030301010803" pitchFamily="18" charset="0"/>
              </a:rPr>
              <a:t>North Carolina</a:t>
            </a:r>
            <a:br>
              <a:rPr lang="en-US" sz="3600" b="1" dirty="0">
                <a:solidFill>
                  <a:srgbClr val="400080"/>
                </a:solidFill>
                <a:latin typeface="Garamond" panose="02020404030301010803" pitchFamily="18" charset="0"/>
              </a:rPr>
            </a:br>
            <a:endParaRPr lang="en-US" dirty="0"/>
          </a:p>
        </p:txBody>
      </p:sp>
      <p:sp>
        <p:nvSpPr>
          <p:cNvPr id="4" name="Content Placeholder 3">
            <a:extLst>
              <a:ext uri="{FF2B5EF4-FFF2-40B4-BE49-F238E27FC236}">
                <a16:creationId xmlns:a16="http://schemas.microsoft.com/office/drawing/2014/main" id="{AD63AF2D-518A-E823-E711-93102479D085}"/>
              </a:ext>
            </a:extLst>
          </p:cNvPr>
          <p:cNvSpPr txBox="1">
            <a:spLocks noGrp="1"/>
          </p:cNvSpPr>
          <p:nvPr>
            <p:ph idx="1"/>
          </p:nvPr>
        </p:nvSpPr>
        <p:spPr>
          <a:xfrm>
            <a:off x="674702" y="1970842"/>
            <a:ext cx="7741329" cy="2677656"/>
          </a:xfrm>
          <a:prstGeom prst="rect">
            <a:avLst/>
          </a:prstGeom>
          <a:noFill/>
        </p:spPr>
        <p:txBody>
          <a:bodyPr wrap="square" rtlCol="0">
            <a:spAutoFit/>
          </a:bodyPr>
          <a:lstStyle/>
          <a:p>
            <a:pPr marL="0" indent="0">
              <a:buNone/>
            </a:pPr>
            <a:r>
              <a:rPr lang="en-US" b="1" dirty="0">
                <a:solidFill>
                  <a:srgbClr val="400080"/>
                </a:solidFill>
                <a:latin typeface="Garamond" panose="02020404030301010803" pitchFamily="18" charset="0"/>
              </a:rPr>
              <a:t>In order for your residency determination to be effective for the current term at ECU, your RDS determination must have an effective date on or before the 45</a:t>
            </a:r>
            <a:r>
              <a:rPr lang="en-US" b="1" baseline="30000" dirty="0">
                <a:solidFill>
                  <a:srgbClr val="400080"/>
                </a:solidFill>
                <a:latin typeface="Garamond" panose="02020404030301010803" pitchFamily="18" charset="0"/>
              </a:rPr>
              <a:t>th</a:t>
            </a:r>
            <a:r>
              <a:rPr lang="en-US" b="1" dirty="0">
                <a:solidFill>
                  <a:srgbClr val="400080"/>
                </a:solidFill>
                <a:latin typeface="Garamond" panose="02020404030301010803" pitchFamily="18" charset="0"/>
              </a:rPr>
              <a:t> day of the term for fall and spring semesters, or 9</a:t>
            </a:r>
            <a:r>
              <a:rPr lang="en-US" b="1" baseline="30000" dirty="0">
                <a:solidFill>
                  <a:srgbClr val="400080"/>
                </a:solidFill>
                <a:latin typeface="Garamond" panose="02020404030301010803" pitchFamily="18" charset="0"/>
              </a:rPr>
              <a:t>th</a:t>
            </a:r>
            <a:r>
              <a:rPr lang="en-US" b="1" dirty="0">
                <a:solidFill>
                  <a:srgbClr val="400080"/>
                </a:solidFill>
                <a:latin typeface="Garamond" panose="02020404030301010803" pitchFamily="18" charset="0"/>
              </a:rPr>
              <a:t> day of the term for summer sessions. RDS determinations effective after these dates will not be effective for the current term but will be effective for the next term.</a:t>
            </a:r>
          </a:p>
        </p:txBody>
      </p:sp>
      <p:pic>
        <p:nvPicPr>
          <p:cNvPr id="6" name="Picture 5">
            <a:extLst>
              <a:ext uri="{FF2B5EF4-FFF2-40B4-BE49-F238E27FC236}">
                <a16:creationId xmlns:a16="http://schemas.microsoft.com/office/drawing/2014/main" id="{81938824-FE85-11D9-BBC8-1B97595DBA38}"/>
              </a:ext>
            </a:extLst>
          </p:cNvPr>
          <p:cNvPicPr>
            <a:picLocks noChangeAspect="1"/>
          </p:cNvPicPr>
          <p:nvPr/>
        </p:nvPicPr>
        <p:blipFill>
          <a:blip r:embed="rId2"/>
          <a:stretch>
            <a:fillRect/>
          </a:stretch>
        </p:blipFill>
        <p:spPr>
          <a:xfrm>
            <a:off x="710214" y="5890334"/>
            <a:ext cx="1384916" cy="507020"/>
          </a:xfrm>
          <a:prstGeom prst="rect">
            <a:avLst/>
          </a:prstGeom>
        </p:spPr>
      </p:pic>
    </p:spTree>
    <p:extLst>
      <p:ext uri="{BB962C8B-B14F-4D97-AF65-F5344CB8AC3E}">
        <p14:creationId xmlns:p14="http://schemas.microsoft.com/office/powerpoint/2010/main" val="14262115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AC1DF0E-EBA3-4470-AB7C-8677A0A93B3C}"/>
              </a:ext>
            </a:extLst>
          </p:cNvPr>
          <p:cNvSpPr>
            <a:spLocks noGrp="1"/>
          </p:cNvSpPr>
          <p:nvPr>
            <p:ph type="title"/>
          </p:nvPr>
        </p:nvSpPr>
        <p:spPr>
          <a:xfrm>
            <a:off x="457200" y="274638"/>
            <a:ext cx="8229600" cy="870581"/>
          </a:xfrm>
        </p:spPr>
        <p:txBody>
          <a:bodyPr>
            <a:normAutofit/>
          </a:bodyPr>
          <a:lstStyle/>
          <a:p>
            <a:r>
              <a:rPr lang="en-US" sz="3600" b="1" dirty="0">
                <a:solidFill>
                  <a:srgbClr val="400080"/>
                </a:solidFill>
                <a:latin typeface="Garamond" panose="02020404030301010803" pitchFamily="18" charset="0"/>
              </a:rPr>
              <a:t>Billing</a:t>
            </a:r>
          </a:p>
        </p:txBody>
      </p:sp>
      <p:sp>
        <p:nvSpPr>
          <p:cNvPr id="12" name="TextBox 11">
            <a:extLst>
              <a:ext uri="{FF2B5EF4-FFF2-40B4-BE49-F238E27FC236}">
                <a16:creationId xmlns:a16="http://schemas.microsoft.com/office/drawing/2014/main" id="{560C4210-4EED-49E3-B35C-E9F677880DF2}"/>
              </a:ext>
            </a:extLst>
          </p:cNvPr>
          <p:cNvSpPr txBox="1"/>
          <p:nvPr/>
        </p:nvSpPr>
        <p:spPr>
          <a:xfrm>
            <a:off x="457200" y="1269507"/>
            <a:ext cx="8296183" cy="1015663"/>
          </a:xfrm>
          <a:prstGeom prst="rect">
            <a:avLst/>
          </a:prstGeom>
          <a:noFill/>
          <a:ln>
            <a:noFill/>
          </a:ln>
        </p:spPr>
        <p:txBody>
          <a:bodyPr wrap="square" rtlCol="0">
            <a:spAutoFit/>
          </a:bodyPr>
          <a:lstStyle/>
          <a:p>
            <a:pPr algn="ctr"/>
            <a:r>
              <a:rPr lang="en-US" sz="2000" b="1" dirty="0">
                <a:solidFill>
                  <a:srgbClr val="400080"/>
                </a:solidFill>
                <a:latin typeface="Garamond" panose="02020404030301010803" pitchFamily="18" charset="0"/>
              </a:rPr>
              <a:t>Tuition is billed by term to the student’s </a:t>
            </a:r>
          </a:p>
          <a:p>
            <a:pPr algn="ctr"/>
            <a:r>
              <a:rPr lang="en-US" sz="2000" b="1" dirty="0">
                <a:solidFill>
                  <a:srgbClr val="400080"/>
                </a:solidFill>
                <a:latin typeface="Garamond" panose="02020404030301010803" pitchFamily="18" charset="0"/>
              </a:rPr>
              <a:t>account in the Cashier’s Office and will include tuition for Main Campus</a:t>
            </a:r>
          </a:p>
          <a:p>
            <a:pPr algn="ctr"/>
            <a:r>
              <a:rPr lang="en-US" sz="2000" b="1" dirty="0">
                <a:solidFill>
                  <a:srgbClr val="400080"/>
                </a:solidFill>
                <a:latin typeface="Garamond" panose="02020404030301010803" pitchFamily="18" charset="0"/>
              </a:rPr>
              <a:t>and/or Distance Education courses.  </a:t>
            </a:r>
          </a:p>
        </p:txBody>
      </p:sp>
      <p:sp>
        <p:nvSpPr>
          <p:cNvPr id="17" name="TextBox 16">
            <a:extLst>
              <a:ext uri="{FF2B5EF4-FFF2-40B4-BE49-F238E27FC236}">
                <a16:creationId xmlns:a16="http://schemas.microsoft.com/office/drawing/2014/main" id="{06E89C3A-6071-4386-8990-E06BDE3D513E}"/>
              </a:ext>
            </a:extLst>
          </p:cNvPr>
          <p:cNvSpPr txBox="1"/>
          <p:nvPr/>
        </p:nvSpPr>
        <p:spPr>
          <a:xfrm>
            <a:off x="692459" y="2285172"/>
            <a:ext cx="7528264" cy="3293209"/>
          </a:xfrm>
          <a:prstGeom prst="rect">
            <a:avLst/>
          </a:prstGeom>
          <a:noFill/>
        </p:spPr>
        <p:txBody>
          <a:bodyPr wrap="square" rtlCol="0">
            <a:spAutoFit/>
          </a:bodyPr>
          <a:lstStyle/>
          <a:p>
            <a:r>
              <a:rPr lang="en-US" sz="1600" b="1" dirty="0">
                <a:solidFill>
                  <a:srgbClr val="400080"/>
                </a:solidFill>
                <a:latin typeface="Garamond" panose="02020404030301010803" pitchFamily="18" charset="0"/>
              </a:rPr>
              <a:t>Undergraduate students in Cohorts FXT1819F-FXT1819S, FXT1920F-FXT1920S and FXT2021F-FXT2021S  will be billed tuition using the blocks of credit hour. </a:t>
            </a:r>
            <a:r>
              <a:rPr lang="en-US" sz="1600" b="1" dirty="0">
                <a:solidFill>
                  <a:srgbClr val="400080"/>
                </a:solidFill>
                <a:effectLst/>
                <a:latin typeface="Garamond" panose="02020404030301010803" pitchFamily="18" charset="0"/>
              </a:rPr>
              <a:t>Students that are in a Main Campus program will be billed at the Main Campus tuition and fee rate. Students with the cohorts above that are in a DE program and are taking more than one Main Campus class or live on campus will be billed fees at the Main Campus rate.</a:t>
            </a:r>
            <a:r>
              <a:rPr lang="en-US" sz="1600" b="1" dirty="0">
                <a:solidFill>
                  <a:srgbClr val="400080"/>
                </a:solidFill>
                <a:latin typeface="Garamond" panose="02020404030301010803" pitchFamily="18" charset="0"/>
              </a:rPr>
              <a:t> </a:t>
            </a:r>
          </a:p>
          <a:p>
            <a:endParaRPr lang="en-US" sz="1600" b="1" dirty="0">
              <a:solidFill>
                <a:srgbClr val="400080"/>
              </a:solidFill>
              <a:latin typeface="Garamond" panose="02020404030301010803" pitchFamily="18" charset="0"/>
            </a:endParaRPr>
          </a:p>
          <a:p>
            <a:r>
              <a:rPr lang="en-US" sz="1600" b="1" dirty="0">
                <a:solidFill>
                  <a:srgbClr val="400080"/>
                </a:solidFill>
                <a:latin typeface="Garamond" panose="02020404030301010803" pitchFamily="18" charset="0"/>
              </a:rPr>
              <a:t>Beginning, Fall 2022 Undergraduate students and students in the Fixed Tuition Program in Cohort FXT2122F and that are in a Main Campus program will be billed at the Main Campus tuition and fee rate.</a:t>
            </a:r>
            <a:r>
              <a:rPr lang="en-US" sz="1600" b="1" dirty="0">
                <a:solidFill>
                  <a:srgbClr val="400080"/>
                </a:solidFill>
                <a:effectLst/>
                <a:latin typeface="Garamond" panose="02020404030301010803" pitchFamily="18" charset="0"/>
              </a:rPr>
              <a:t> Students with the cohorts above that are in a DE program and are taking more than one Main Campus class or live on campus will be billed fees at the Main Campus rate. </a:t>
            </a:r>
            <a:endParaRPr lang="en-US" sz="1600" b="1" dirty="0">
              <a:solidFill>
                <a:srgbClr val="400080"/>
              </a:solidFill>
              <a:latin typeface="Garamond" panose="02020404030301010803" pitchFamily="18" charset="0"/>
            </a:endParaRPr>
          </a:p>
          <a:p>
            <a:endParaRPr lang="en-US" sz="1600" b="1" dirty="0">
              <a:solidFill>
                <a:srgbClr val="400080"/>
              </a:solidFill>
              <a:latin typeface="Garamond" panose="02020404030301010803" pitchFamily="18" charset="0"/>
            </a:endParaRPr>
          </a:p>
        </p:txBody>
      </p:sp>
      <p:pic>
        <p:nvPicPr>
          <p:cNvPr id="5" name="Picture 4">
            <a:extLst>
              <a:ext uri="{FF2B5EF4-FFF2-40B4-BE49-F238E27FC236}">
                <a16:creationId xmlns:a16="http://schemas.microsoft.com/office/drawing/2014/main" id="{CB727241-4AE6-845D-6285-7C3A00C0CCF0}"/>
              </a:ext>
            </a:extLst>
          </p:cNvPr>
          <p:cNvPicPr>
            <a:picLocks noChangeAspect="1"/>
          </p:cNvPicPr>
          <p:nvPr/>
        </p:nvPicPr>
        <p:blipFill>
          <a:blip r:embed="rId2"/>
          <a:stretch>
            <a:fillRect/>
          </a:stretch>
        </p:blipFill>
        <p:spPr>
          <a:xfrm>
            <a:off x="710214" y="5890334"/>
            <a:ext cx="1305017" cy="477769"/>
          </a:xfrm>
          <a:prstGeom prst="rect">
            <a:avLst/>
          </a:prstGeom>
        </p:spPr>
      </p:pic>
    </p:spTree>
    <p:extLst>
      <p:ext uri="{BB962C8B-B14F-4D97-AF65-F5344CB8AC3E}">
        <p14:creationId xmlns:p14="http://schemas.microsoft.com/office/powerpoint/2010/main" val="3613693914"/>
      </p:ext>
    </p:extLst>
  </p:cSld>
  <p:clrMapOvr>
    <a:masterClrMapping/>
  </p:clrMapOvr>
</p:sld>
</file>

<file path=ppt/theme/theme1.xml><?xml version="1.0" encoding="utf-8"?>
<a:theme xmlns:a="http://schemas.openxmlformats.org/drawingml/2006/main" name="East Carolina Universit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FC2FF6E4-14C1-2F44-A35D-0B2A303A4271}" vid="{DB42BA02-22F5-3D41-A9B0-84104F502E8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Powerpointtemplate_ECU-Cupola</Template>
  <TotalTime>605</TotalTime>
  <Words>2087</Words>
  <Application>Microsoft Office PowerPoint</Application>
  <PresentationFormat>On-screen Show (4:3)</PresentationFormat>
  <Paragraphs>237</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Garamond</vt:lpstr>
      <vt:lpstr>Wingdings</vt:lpstr>
      <vt:lpstr>East Carolina University</vt:lpstr>
      <vt:lpstr>PowerPoint Presentation</vt:lpstr>
      <vt:lpstr>PowerPoint Presentation</vt:lpstr>
      <vt:lpstr>PowerPoint Presentation</vt:lpstr>
      <vt:lpstr>PowerPoint Presentation</vt:lpstr>
      <vt:lpstr>Student Health Insurance Plan (SHIP)</vt:lpstr>
      <vt:lpstr>PowerPoint Presentation</vt:lpstr>
      <vt:lpstr>Tuition and Fees Example </vt:lpstr>
      <vt:lpstr>Determining Residency for Tuition in  North Carolina </vt:lpstr>
      <vt:lpstr>Billing</vt:lpstr>
      <vt:lpstr>Undergraduate Student Billing</vt:lpstr>
      <vt:lpstr>Graduate Student Billing</vt:lpstr>
      <vt:lpstr>PowerPoint Presentation</vt:lpstr>
      <vt:lpstr>TouchNet eBills </vt:lpstr>
      <vt:lpstr>Withdrawal Refunds</vt:lpstr>
      <vt:lpstr>Refunds</vt:lpstr>
      <vt:lpstr>Refunds (cont’d)</vt:lpstr>
      <vt:lpstr>PowerPoint Presentation</vt:lpstr>
      <vt:lpstr>PowerPoint Presentation</vt:lpstr>
      <vt:lpstr>Federal (Title IV) Financial Aid Authorization</vt:lpstr>
      <vt:lpstr>Bookstore Deferrals and Credit Balance Authorization</vt:lpstr>
      <vt:lpstr>PowerPoint Presentation</vt:lpstr>
      <vt:lpstr>More Important Information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Webb, Brandon</dc:creator>
  <cp:lastModifiedBy>Davis, Teresa A</cp:lastModifiedBy>
  <cp:revision>58</cp:revision>
  <dcterms:created xsi:type="dcterms:W3CDTF">2017-09-21T17:49:04Z</dcterms:created>
  <dcterms:modified xsi:type="dcterms:W3CDTF">2023-08-23T17:31:18Z</dcterms:modified>
</cp:coreProperties>
</file>