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4" r:id="rId4"/>
    <p:sldId id="258" r:id="rId5"/>
    <p:sldId id="266" r:id="rId6"/>
    <p:sldId id="267" r:id="rId7"/>
    <p:sldId id="272" r:id="rId8"/>
    <p:sldId id="276" r:id="rId9"/>
    <p:sldId id="265" r:id="rId10"/>
    <p:sldId id="260" r:id="rId11"/>
    <p:sldId id="268" r:id="rId12"/>
    <p:sldId id="269" r:id="rId13"/>
    <p:sldId id="270" r:id="rId14"/>
    <p:sldId id="271"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3A8A49-283A-435E-8150-492016B7547C}">
          <p14:sldIdLst>
            <p14:sldId id="261"/>
            <p14:sldId id="262"/>
            <p14:sldId id="264"/>
            <p14:sldId id="258"/>
            <p14:sldId id="266"/>
            <p14:sldId id="267"/>
            <p14:sldId id="272"/>
            <p14:sldId id="276"/>
            <p14:sldId id="265"/>
            <p14:sldId id="260"/>
            <p14:sldId id="268"/>
            <p14:sldId id="269"/>
            <p14:sldId id="270"/>
            <p14:sldId id="271"/>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653"/>
    <a:srgbClr val="F3EDE0"/>
    <a:srgbClr val="2A9D8F"/>
    <a:srgbClr val="E9C46A"/>
    <a:srgbClr val="E76F51"/>
    <a:srgbClr val="FFFFFF"/>
    <a:srgbClr val="8AB1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9" d="100"/>
          <a:sy n="39" d="100"/>
        </p:scale>
        <p:origin x="78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79920-03DC-49DE-986B-168351C9FD0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EB7324-5EB2-4028-A6BB-D2DBA86888A1}">
      <dgm:prSet/>
      <dgm:spPr/>
      <dgm:t>
        <a:bodyPr/>
        <a:lstStyle/>
        <a:p>
          <a:r>
            <a:rPr lang="en-US"/>
            <a:t>Provides general overview of the expenses within your Chrome River System.</a:t>
          </a:r>
        </a:p>
      </dgm:t>
    </dgm:pt>
    <dgm:pt modelId="{9E6F4F61-79F2-4486-B1E3-1E59420D0117}" type="parTrans" cxnId="{922D6DAE-01C5-43E7-A490-467D1B131713}">
      <dgm:prSet/>
      <dgm:spPr/>
      <dgm:t>
        <a:bodyPr/>
        <a:lstStyle/>
        <a:p>
          <a:endParaRPr lang="en-US"/>
        </a:p>
      </dgm:t>
    </dgm:pt>
    <dgm:pt modelId="{C804513B-03D3-4FB4-87D6-31DB6C6383B2}" type="sibTrans" cxnId="{922D6DAE-01C5-43E7-A490-467D1B131713}">
      <dgm:prSet/>
      <dgm:spPr/>
      <dgm:t>
        <a:bodyPr/>
        <a:lstStyle/>
        <a:p>
          <a:endParaRPr lang="en-US"/>
        </a:p>
      </dgm:t>
    </dgm:pt>
    <dgm:pt modelId="{C6976454-F5FA-481E-9252-D106DAC7A1B1}">
      <dgm:prSet/>
      <dgm:spPr/>
      <dgm:t>
        <a:bodyPr/>
        <a:lstStyle/>
        <a:p>
          <a:r>
            <a:rPr lang="en-US"/>
            <a:t>Check the pulse of the University on the spend that flows thru the Chrome River system at your institution.</a:t>
          </a:r>
        </a:p>
      </dgm:t>
    </dgm:pt>
    <dgm:pt modelId="{75AA4F4C-926A-4CD4-AB1D-13B9B8494819}" type="parTrans" cxnId="{EE52EE89-D30F-4363-B398-5A98F645E2AD}">
      <dgm:prSet/>
      <dgm:spPr/>
      <dgm:t>
        <a:bodyPr/>
        <a:lstStyle/>
        <a:p>
          <a:endParaRPr lang="en-US"/>
        </a:p>
      </dgm:t>
    </dgm:pt>
    <dgm:pt modelId="{7B363FC8-419F-408A-A0A0-714C7FACFE4E}" type="sibTrans" cxnId="{EE52EE89-D30F-4363-B398-5A98F645E2AD}">
      <dgm:prSet/>
      <dgm:spPr/>
      <dgm:t>
        <a:bodyPr/>
        <a:lstStyle/>
        <a:p>
          <a:endParaRPr lang="en-US"/>
        </a:p>
      </dgm:t>
    </dgm:pt>
    <dgm:pt modelId="{07455A34-6D1B-4B64-A029-5F26C7180A8F}">
      <dgm:prSet/>
      <dgm:spPr/>
      <dgm:t>
        <a:bodyPr/>
        <a:lstStyle/>
        <a:p>
          <a:r>
            <a:rPr lang="en-US"/>
            <a:t>Grab a user friend PDF or access via your tablet at the Executive Steering Committee</a:t>
          </a:r>
        </a:p>
      </dgm:t>
    </dgm:pt>
    <dgm:pt modelId="{C93F5D90-C3F1-4BD1-8B6C-55B657B6B425}" type="parTrans" cxnId="{4347B7CB-FEA3-4B81-BC1A-70101ABE0165}">
      <dgm:prSet/>
      <dgm:spPr/>
      <dgm:t>
        <a:bodyPr/>
        <a:lstStyle/>
        <a:p>
          <a:endParaRPr lang="en-US"/>
        </a:p>
      </dgm:t>
    </dgm:pt>
    <dgm:pt modelId="{685FD4BB-9C3A-4362-BACF-0151E1F462ED}" type="sibTrans" cxnId="{4347B7CB-FEA3-4B81-BC1A-70101ABE0165}">
      <dgm:prSet/>
      <dgm:spPr/>
      <dgm:t>
        <a:bodyPr/>
        <a:lstStyle/>
        <a:p>
          <a:endParaRPr lang="en-US"/>
        </a:p>
      </dgm:t>
    </dgm:pt>
    <dgm:pt modelId="{003F4C57-2A3F-4BC8-9FDB-0A44630B2342}">
      <dgm:prSet/>
      <dgm:spPr/>
      <dgm:t>
        <a:bodyPr/>
        <a:lstStyle/>
        <a:p>
          <a:r>
            <a:rPr lang="en-US"/>
            <a:t>Have your updated figures to discuss with other key leaders</a:t>
          </a:r>
        </a:p>
      </dgm:t>
    </dgm:pt>
    <dgm:pt modelId="{40B8CD7A-60BC-49DC-B316-632659AE7F45}" type="parTrans" cxnId="{36B82723-1E47-4327-AFA6-1D00C4366068}">
      <dgm:prSet/>
      <dgm:spPr/>
      <dgm:t>
        <a:bodyPr/>
        <a:lstStyle/>
        <a:p>
          <a:endParaRPr lang="en-US"/>
        </a:p>
      </dgm:t>
    </dgm:pt>
    <dgm:pt modelId="{A8D0D2E0-2BBD-433B-98DA-CF1B8111F3F5}" type="sibTrans" cxnId="{36B82723-1E47-4327-AFA6-1D00C4366068}">
      <dgm:prSet/>
      <dgm:spPr/>
      <dgm:t>
        <a:bodyPr/>
        <a:lstStyle/>
        <a:p>
          <a:endParaRPr lang="en-US"/>
        </a:p>
      </dgm:t>
    </dgm:pt>
    <dgm:pt modelId="{E489CDB0-AA90-453D-88CF-85996ACAB6B0}">
      <dgm:prSet/>
      <dgm:spPr/>
      <dgm:t>
        <a:bodyPr/>
        <a:lstStyle/>
        <a:p>
          <a:r>
            <a:rPr lang="en-US"/>
            <a:t>Easily toggle between your various sub-organizations to quickly answer RFIs from outside agencies or leadership</a:t>
          </a:r>
        </a:p>
      </dgm:t>
    </dgm:pt>
    <dgm:pt modelId="{AB12E2BB-ED37-40D2-B326-A23F555C02C3}" type="parTrans" cxnId="{59D7CFBE-83A1-4D7C-BE8F-299C89972BB7}">
      <dgm:prSet/>
      <dgm:spPr/>
      <dgm:t>
        <a:bodyPr/>
        <a:lstStyle/>
        <a:p>
          <a:endParaRPr lang="en-US"/>
        </a:p>
      </dgm:t>
    </dgm:pt>
    <dgm:pt modelId="{AB279173-8102-4246-BE1C-997445F92CB6}" type="sibTrans" cxnId="{59D7CFBE-83A1-4D7C-BE8F-299C89972BB7}">
      <dgm:prSet/>
      <dgm:spPr/>
      <dgm:t>
        <a:bodyPr/>
        <a:lstStyle/>
        <a:p>
          <a:endParaRPr lang="en-US"/>
        </a:p>
      </dgm:t>
    </dgm:pt>
    <dgm:pt modelId="{42369F38-9BF0-4A60-9F75-ACBCFE57D3B0}" type="pres">
      <dgm:prSet presAssocID="{BD979920-03DC-49DE-986B-168351C9FD03}" presName="root" presStyleCnt="0">
        <dgm:presLayoutVars>
          <dgm:dir/>
          <dgm:resizeHandles val="exact"/>
        </dgm:presLayoutVars>
      </dgm:prSet>
      <dgm:spPr/>
    </dgm:pt>
    <dgm:pt modelId="{36A13E91-EE63-4508-9CCA-34B1CC920CAA}" type="pres">
      <dgm:prSet presAssocID="{7EEB7324-5EB2-4028-A6BB-D2DBA86888A1}" presName="compNode" presStyleCnt="0"/>
      <dgm:spPr/>
    </dgm:pt>
    <dgm:pt modelId="{211C9CED-BF6C-4C76-9252-51B5CDF95A79}" type="pres">
      <dgm:prSet presAssocID="{7EEB7324-5EB2-4028-A6BB-D2DBA86888A1}" presName="bgRect" presStyleLbl="bgShp" presStyleIdx="0" presStyleCnt="5"/>
      <dgm:spPr/>
    </dgm:pt>
    <dgm:pt modelId="{545D37A0-3029-4F23-91E7-2E43F6ED932D}" type="pres">
      <dgm:prSet presAssocID="{7EEB7324-5EB2-4028-A6BB-D2DBA86888A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ocodile"/>
        </a:ext>
      </dgm:extLst>
    </dgm:pt>
    <dgm:pt modelId="{8DB1E6C1-13FF-45C4-ABD5-0E4A7329B68F}" type="pres">
      <dgm:prSet presAssocID="{7EEB7324-5EB2-4028-A6BB-D2DBA86888A1}" presName="spaceRect" presStyleCnt="0"/>
      <dgm:spPr/>
    </dgm:pt>
    <dgm:pt modelId="{856340EC-2AD2-4343-B449-8E44321D48F1}" type="pres">
      <dgm:prSet presAssocID="{7EEB7324-5EB2-4028-A6BB-D2DBA86888A1}" presName="parTx" presStyleLbl="revTx" presStyleIdx="0" presStyleCnt="5">
        <dgm:presLayoutVars>
          <dgm:chMax val="0"/>
          <dgm:chPref val="0"/>
        </dgm:presLayoutVars>
      </dgm:prSet>
      <dgm:spPr/>
    </dgm:pt>
    <dgm:pt modelId="{864DF35C-D0BF-4A88-8A14-8076585483F4}" type="pres">
      <dgm:prSet presAssocID="{C804513B-03D3-4FB4-87D6-31DB6C6383B2}" presName="sibTrans" presStyleCnt="0"/>
      <dgm:spPr/>
    </dgm:pt>
    <dgm:pt modelId="{1D00E6C5-1897-4792-898E-C959FDACBD1D}" type="pres">
      <dgm:prSet presAssocID="{C6976454-F5FA-481E-9252-D106DAC7A1B1}" presName="compNode" presStyleCnt="0"/>
      <dgm:spPr/>
    </dgm:pt>
    <dgm:pt modelId="{8D157A52-EE8D-48B9-9662-28C17AD494C9}" type="pres">
      <dgm:prSet presAssocID="{C6976454-F5FA-481E-9252-D106DAC7A1B1}" presName="bgRect" presStyleLbl="bgShp" presStyleIdx="1" presStyleCnt="5"/>
      <dgm:spPr/>
    </dgm:pt>
    <dgm:pt modelId="{6A455DC5-FAFE-4A86-8B8F-72D7CD6C21FE}" type="pres">
      <dgm:prSet presAssocID="{C6976454-F5FA-481E-9252-D106DAC7A1B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B120D323-914C-4CF3-BDE4-DEF0F58B9F49}" type="pres">
      <dgm:prSet presAssocID="{C6976454-F5FA-481E-9252-D106DAC7A1B1}" presName="spaceRect" presStyleCnt="0"/>
      <dgm:spPr/>
    </dgm:pt>
    <dgm:pt modelId="{3BEDF00A-CFA1-410A-AC4B-8FEB64259BB3}" type="pres">
      <dgm:prSet presAssocID="{C6976454-F5FA-481E-9252-D106DAC7A1B1}" presName="parTx" presStyleLbl="revTx" presStyleIdx="1" presStyleCnt="5">
        <dgm:presLayoutVars>
          <dgm:chMax val="0"/>
          <dgm:chPref val="0"/>
        </dgm:presLayoutVars>
      </dgm:prSet>
      <dgm:spPr/>
    </dgm:pt>
    <dgm:pt modelId="{F151C1A1-6F4C-4B27-97A4-C0B81C167240}" type="pres">
      <dgm:prSet presAssocID="{7B363FC8-419F-408A-A0A0-714C7FACFE4E}" presName="sibTrans" presStyleCnt="0"/>
      <dgm:spPr/>
    </dgm:pt>
    <dgm:pt modelId="{55C92108-45D4-4A7B-A62D-D4F56792958C}" type="pres">
      <dgm:prSet presAssocID="{07455A34-6D1B-4B64-A029-5F26C7180A8F}" presName="compNode" presStyleCnt="0"/>
      <dgm:spPr/>
    </dgm:pt>
    <dgm:pt modelId="{6DCCC7C1-9CD5-4863-AC96-956E0B69F525}" type="pres">
      <dgm:prSet presAssocID="{07455A34-6D1B-4B64-A029-5F26C7180A8F}" presName="bgRect" presStyleLbl="bgShp" presStyleIdx="2" presStyleCnt="5"/>
      <dgm:spPr/>
    </dgm:pt>
    <dgm:pt modelId="{914AAC49-0E63-466B-8289-37D4BC3014E8}" type="pres">
      <dgm:prSet presAssocID="{07455A34-6D1B-4B64-A029-5F26C7180A8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95679392-8D8D-4FAA-B639-35A36DE846F5}" type="pres">
      <dgm:prSet presAssocID="{07455A34-6D1B-4B64-A029-5F26C7180A8F}" presName="spaceRect" presStyleCnt="0"/>
      <dgm:spPr/>
    </dgm:pt>
    <dgm:pt modelId="{9F64334F-D8B7-4F69-9DC2-ADC094B58653}" type="pres">
      <dgm:prSet presAssocID="{07455A34-6D1B-4B64-A029-5F26C7180A8F}" presName="parTx" presStyleLbl="revTx" presStyleIdx="2" presStyleCnt="5">
        <dgm:presLayoutVars>
          <dgm:chMax val="0"/>
          <dgm:chPref val="0"/>
        </dgm:presLayoutVars>
      </dgm:prSet>
      <dgm:spPr/>
    </dgm:pt>
    <dgm:pt modelId="{BF81B53A-D2CA-4BFE-A200-C6392C666BDA}" type="pres">
      <dgm:prSet presAssocID="{685FD4BB-9C3A-4362-BACF-0151E1F462ED}" presName="sibTrans" presStyleCnt="0"/>
      <dgm:spPr/>
    </dgm:pt>
    <dgm:pt modelId="{BD826FD2-C8F9-4FBA-8085-1702157E33BB}" type="pres">
      <dgm:prSet presAssocID="{003F4C57-2A3F-4BC8-9FDB-0A44630B2342}" presName="compNode" presStyleCnt="0"/>
      <dgm:spPr/>
    </dgm:pt>
    <dgm:pt modelId="{2D5A7D49-20BE-4E56-AA1E-CADD6F3F990D}" type="pres">
      <dgm:prSet presAssocID="{003F4C57-2A3F-4BC8-9FDB-0A44630B2342}" presName="bgRect" presStyleLbl="bgShp" presStyleIdx="3" presStyleCnt="5"/>
      <dgm:spPr/>
    </dgm:pt>
    <dgm:pt modelId="{0DF47790-6DD1-441E-B527-5B412D134497}" type="pres">
      <dgm:prSet presAssocID="{003F4C57-2A3F-4BC8-9FDB-0A44630B23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C331F196-CA6E-4E28-838E-87DCF3391EEE}" type="pres">
      <dgm:prSet presAssocID="{003F4C57-2A3F-4BC8-9FDB-0A44630B2342}" presName="spaceRect" presStyleCnt="0"/>
      <dgm:spPr/>
    </dgm:pt>
    <dgm:pt modelId="{19DA1A47-5333-409D-9761-C20D31AB8121}" type="pres">
      <dgm:prSet presAssocID="{003F4C57-2A3F-4BC8-9FDB-0A44630B2342}" presName="parTx" presStyleLbl="revTx" presStyleIdx="3" presStyleCnt="5">
        <dgm:presLayoutVars>
          <dgm:chMax val="0"/>
          <dgm:chPref val="0"/>
        </dgm:presLayoutVars>
      </dgm:prSet>
      <dgm:spPr/>
    </dgm:pt>
    <dgm:pt modelId="{A72CCEF1-A6BD-48AE-8684-9B3349B1D91C}" type="pres">
      <dgm:prSet presAssocID="{A8D0D2E0-2BBD-433B-98DA-CF1B8111F3F5}" presName="sibTrans" presStyleCnt="0"/>
      <dgm:spPr/>
    </dgm:pt>
    <dgm:pt modelId="{939FAA3C-6215-4247-A1E8-1062DD81B200}" type="pres">
      <dgm:prSet presAssocID="{E489CDB0-AA90-453D-88CF-85996ACAB6B0}" presName="compNode" presStyleCnt="0"/>
      <dgm:spPr/>
    </dgm:pt>
    <dgm:pt modelId="{DBF92125-2009-4381-B2F2-FFAA95D3772C}" type="pres">
      <dgm:prSet presAssocID="{E489CDB0-AA90-453D-88CF-85996ACAB6B0}" presName="bgRect" presStyleLbl="bgShp" presStyleIdx="4" presStyleCnt="5"/>
      <dgm:spPr/>
    </dgm:pt>
    <dgm:pt modelId="{D528CBF3-5CF9-45F6-839A-DD146180C01F}" type="pres">
      <dgm:prSet presAssocID="{E489CDB0-AA90-453D-88CF-85996ACAB6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rsor"/>
        </a:ext>
      </dgm:extLst>
    </dgm:pt>
    <dgm:pt modelId="{B0054C03-5D63-43F3-93D1-F19F220895CD}" type="pres">
      <dgm:prSet presAssocID="{E489CDB0-AA90-453D-88CF-85996ACAB6B0}" presName="spaceRect" presStyleCnt="0"/>
      <dgm:spPr/>
    </dgm:pt>
    <dgm:pt modelId="{D1FA0EAF-9086-4DEE-B168-60300A03DECB}" type="pres">
      <dgm:prSet presAssocID="{E489CDB0-AA90-453D-88CF-85996ACAB6B0}" presName="parTx" presStyleLbl="revTx" presStyleIdx="4" presStyleCnt="5">
        <dgm:presLayoutVars>
          <dgm:chMax val="0"/>
          <dgm:chPref val="0"/>
        </dgm:presLayoutVars>
      </dgm:prSet>
      <dgm:spPr/>
    </dgm:pt>
  </dgm:ptLst>
  <dgm:cxnLst>
    <dgm:cxn modelId="{36B82723-1E47-4327-AFA6-1D00C4366068}" srcId="{BD979920-03DC-49DE-986B-168351C9FD03}" destId="{003F4C57-2A3F-4BC8-9FDB-0A44630B2342}" srcOrd="3" destOrd="0" parTransId="{40B8CD7A-60BC-49DC-B316-632659AE7F45}" sibTransId="{A8D0D2E0-2BBD-433B-98DA-CF1B8111F3F5}"/>
    <dgm:cxn modelId="{C46A955B-722E-43C1-975A-8DB832F73A4B}" type="presOf" srcId="{07455A34-6D1B-4B64-A029-5F26C7180A8F}" destId="{9F64334F-D8B7-4F69-9DC2-ADC094B58653}" srcOrd="0" destOrd="0" presId="urn:microsoft.com/office/officeart/2018/2/layout/IconVerticalSolidList"/>
    <dgm:cxn modelId="{E0DDF566-4E84-469D-97F7-96EB64DA5D25}" type="presOf" srcId="{C6976454-F5FA-481E-9252-D106DAC7A1B1}" destId="{3BEDF00A-CFA1-410A-AC4B-8FEB64259BB3}" srcOrd="0" destOrd="0" presId="urn:microsoft.com/office/officeart/2018/2/layout/IconVerticalSolidList"/>
    <dgm:cxn modelId="{B89F494C-16E9-47DC-9625-CF89A449A647}" type="presOf" srcId="{003F4C57-2A3F-4BC8-9FDB-0A44630B2342}" destId="{19DA1A47-5333-409D-9761-C20D31AB8121}" srcOrd="0" destOrd="0" presId="urn:microsoft.com/office/officeart/2018/2/layout/IconVerticalSolidList"/>
    <dgm:cxn modelId="{BD498F51-E716-41C1-82DB-45A89B683053}" type="presOf" srcId="{E489CDB0-AA90-453D-88CF-85996ACAB6B0}" destId="{D1FA0EAF-9086-4DEE-B168-60300A03DECB}" srcOrd="0" destOrd="0" presId="urn:microsoft.com/office/officeart/2018/2/layout/IconVerticalSolidList"/>
    <dgm:cxn modelId="{EE52EE89-D30F-4363-B398-5A98F645E2AD}" srcId="{BD979920-03DC-49DE-986B-168351C9FD03}" destId="{C6976454-F5FA-481E-9252-D106DAC7A1B1}" srcOrd="1" destOrd="0" parTransId="{75AA4F4C-926A-4CD4-AB1D-13B9B8494819}" sibTransId="{7B363FC8-419F-408A-A0A0-714C7FACFE4E}"/>
    <dgm:cxn modelId="{922D6DAE-01C5-43E7-A490-467D1B131713}" srcId="{BD979920-03DC-49DE-986B-168351C9FD03}" destId="{7EEB7324-5EB2-4028-A6BB-D2DBA86888A1}" srcOrd="0" destOrd="0" parTransId="{9E6F4F61-79F2-4486-B1E3-1E59420D0117}" sibTransId="{C804513B-03D3-4FB4-87D6-31DB6C6383B2}"/>
    <dgm:cxn modelId="{E7226FBD-29C0-4A06-B26F-8B5B79BE8228}" type="presOf" srcId="{BD979920-03DC-49DE-986B-168351C9FD03}" destId="{42369F38-9BF0-4A60-9F75-ACBCFE57D3B0}" srcOrd="0" destOrd="0" presId="urn:microsoft.com/office/officeart/2018/2/layout/IconVerticalSolidList"/>
    <dgm:cxn modelId="{59D7CFBE-83A1-4D7C-BE8F-299C89972BB7}" srcId="{BD979920-03DC-49DE-986B-168351C9FD03}" destId="{E489CDB0-AA90-453D-88CF-85996ACAB6B0}" srcOrd="4" destOrd="0" parTransId="{AB12E2BB-ED37-40D2-B326-A23F555C02C3}" sibTransId="{AB279173-8102-4246-BE1C-997445F92CB6}"/>
    <dgm:cxn modelId="{4347B7CB-FEA3-4B81-BC1A-70101ABE0165}" srcId="{BD979920-03DC-49DE-986B-168351C9FD03}" destId="{07455A34-6D1B-4B64-A029-5F26C7180A8F}" srcOrd="2" destOrd="0" parTransId="{C93F5D90-C3F1-4BD1-8B6C-55B657B6B425}" sibTransId="{685FD4BB-9C3A-4362-BACF-0151E1F462ED}"/>
    <dgm:cxn modelId="{CD7C8BCF-1179-4064-B38B-81EEE8233AD0}" type="presOf" srcId="{7EEB7324-5EB2-4028-A6BB-D2DBA86888A1}" destId="{856340EC-2AD2-4343-B449-8E44321D48F1}" srcOrd="0" destOrd="0" presId="urn:microsoft.com/office/officeart/2018/2/layout/IconVerticalSolidList"/>
    <dgm:cxn modelId="{395E7FA6-6390-4DFA-8DB4-8C4319EEEC65}" type="presParOf" srcId="{42369F38-9BF0-4A60-9F75-ACBCFE57D3B0}" destId="{36A13E91-EE63-4508-9CCA-34B1CC920CAA}" srcOrd="0" destOrd="0" presId="urn:microsoft.com/office/officeart/2018/2/layout/IconVerticalSolidList"/>
    <dgm:cxn modelId="{56642613-B2DA-4238-BF2C-B43A84B5A480}" type="presParOf" srcId="{36A13E91-EE63-4508-9CCA-34B1CC920CAA}" destId="{211C9CED-BF6C-4C76-9252-51B5CDF95A79}" srcOrd="0" destOrd="0" presId="urn:microsoft.com/office/officeart/2018/2/layout/IconVerticalSolidList"/>
    <dgm:cxn modelId="{C873FCB0-290D-43ED-A868-D449A402CD1B}" type="presParOf" srcId="{36A13E91-EE63-4508-9CCA-34B1CC920CAA}" destId="{545D37A0-3029-4F23-91E7-2E43F6ED932D}" srcOrd="1" destOrd="0" presId="urn:microsoft.com/office/officeart/2018/2/layout/IconVerticalSolidList"/>
    <dgm:cxn modelId="{24E9A338-CA60-4F2C-9472-7955C89589EC}" type="presParOf" srcId="{36A13E91-EE63-4508-9CCA-34B1CC920CAA}" destId="{8DB1E6C1-13FF-45C4-ABD5-0E4A7329B68F}" srcOrd="2" destOrd="0" presId="urn:microsoft.com/office/officeart/2018/2/layout/IconVerticalSolidList"/>
    <dgm:cxn modelId="{20F6F520-8E76-4B60-A7A4-D09A218DF477}" type="presParOf" srcId="{36A13E91-EE63-4508-9CCA-34B1CC920CAA}" destId="{856340EC-2AD2-4343-B449-8E44321D48F1}" srcOrd="3" destOrd="0" presId="urn:microsoft.com/office/officeart/2018/2/layout/IconVerticalSolidList"/>
    <dgm:cxn modelId="{E64DED8C-830B-4DF8-8B67-E0CA6421559C}" type="presParOf" srcId="{42369F38-9BF0-4A60-9F75-ACBCFE57D3B0}" destId="{864DF35C-D0BF-4A88-8A14-8076585483F4}" srcOrd="1" destOrd="0" presId="urn:microsoft.com/office/officeart/2018/2/layout/IconVerticalSolidList"/>
    <dgm:cxn modelId="{3D8DCCE5-A76B-4C78-A9ED-CC1C820E868E}" type="presParOf" srcId="{42369F38-9BF0-4A60-9F75-ACBCFE57D3B0}" destId="{1D00E6C5-1897-4792-898E-C959FDACBD1D}" srcOrd="2" destOrd="0" presId="urn:microsoft.com/office/officeart/2018/2/layout/IconVerticalSolidList"/>
    <dgm:cxn modelId="{00750912-F7B7-4E8F-BFFD-559BA6F9C37D}" type="presParOf" srcId="{1D00E6C5-1897-4792-898E-C959FDACBD1D}" destId="{8D157A52-EE8D-48B9-9662-28C17AD494C9}" srcOrd="0" destOrd="0" presId="urn:microsoft.com/office/officeart/2018/2/layout/IconVerticalSolidList"/>
    <dgm:cxn modelId="{D3DFDCF7-5D66-472C-A3E7-72E80AFC7181}" type="presParOf" srcId="{1D00E6C5-1897-4792-898E-C959FDACBD1D}" destId="{6A455DC5-FAFE-4A86-8B8F-72D7CD6C21FE}" srcOrd="1" destOrd="0" presId="urn:microsoft.com/office/officeart/2018/2/layout/IconVerticalSolidList"/>
    <dgm:cxn modelId="{778EA8F2-1674-4756-92BA-3235288A6CE9}" type="presParOf" srcId="{1D00E6C5-1897-4792-898E-C959FDACBD1D}" destId="{B120D323-914C-4CF3-BDE4-DEF0F58B9F49}" srcOrd="2" destOrd="0" presId="urn:microsoft.com/office/officeart/2018/2/layout/IconVerticalSolidList"/>
    <dgm:cxn modelId="{DDE3C37F-C064-4BB6-BB10-8311B8B1355F}" type="presParOf" srcId="{1D00E6C5-1897-4792-898E-C959FDACBD1D}" destId="{3BEDF00A-CFA1-410A-AC4B-8FEB64259BB3}" srcOrd="3" destOrd="0" presId="urn:microsoft.com/office/officeart/2018/2/layout/IconVerticalSolidList"/>
    <dgm:cxn modelId="{AD0044F7-81B0-4504-B761-4071D2C83D6C}" type="presParOf" srcId="{42369F38-9BF0-4A60-9F75-ACBCFE57D3B0}" destId="{F151C1A1-6F4C-4B27-97A4-C0B81C167240}" srcOrd="3" destOrd="0" presId="urn:microsoft.com/office/officeart/2018/2/layout/IconVerticalSolidList"/>
    <dgm:cxn modelId="{27E93FCB-FB2F-4661-86C8-F384AB9B69FA}" type="presParOf" srcId="{42369F38-9BF0-4A60-9F75-ACBCFE57D3B0}" destId="{55C92108-45D4-4A7B-A62D-D4F56792958C}" srcOrd="4" destOrd="0" presId="urn:microsoft.com/office/officeart/2018/2/layout/IconVerticalSolidList"/>
    <dgm:cxn modelId="{EFB62BA7-06B9-4A88-887F-20073EFB3CBA}" type="presParOf" srcId="{55C92108-45D4-4A7B-A62D-D4F56792958C}" destId="{6DCCC7C1-9CD5-4863-AC96-956E0B69F525}" srcOrd="0" destOrd="0" presId="urn:microsoft.com/office/officeart/2018/2/layout/IconVerticalSolidList"/>
    <dgm:cxn modelId="{A4F0C048-A30D-4F5C-9E2B-AEC249BC6E0E}" type="presParOf" srcId="{55C92108-45D4-4A7B-A62D-D4F56792958C}" destId="{914AAC49-0E63-466B-8289-37D4BC3014E8}" srcOrd="1" destOrd="0" presId="urn:microsoft.com/office/officeart/2018/2/layout/IconVerticalSolidList"/>
    <dgm:cxn modelId="{F08CA6FC-BF3B-432A-99EA-B20F9AE026BA}" type="presParOf" srcId="{55C92108-45D4-4A7B-A62D-D4F56792958C}" destId="{95679392-8D8D-4FAA-B639-35A36DE846F5}" srcOrd="2" destOrd="0" presId="urn:microsoft.com/office/officeart/2018/2/layout/IconVerticalSolidList"/>
    <dgm:cxn modelId="{5AD474D4-2C05-4827-82F7-A04FFEDAE53D}" type="presParOf" srcId="{55C92108-45D4-4A7B-A62D-D4F56792958C}" destId="{9F64334F-D8B7-4F69-9DC2-ADC094B58653}" srcOrd="3" destOrd="0" presId="urn:microsoft.com/office/officeart/2018/2/layout/IconVerticalSolidList"/>
    <dgm:cxn modelId="{ECD8BEA4-F24B-4EDC-B9F2-3437B98CDBBC}" type="presParOf" srcId="{42369F38-9BF0-4A60-9F75-ACBCFE57D3B0}" destId="{BF81B53A-D2CA-4BFE-A200-C6392C666BDA}" srcOrd="5" destOrd="0" presId="urn:microsoft.com/office/officeart/2018/2/layout/IconVerticalSolidList"/>
    <dgm:cxn modelId="{A73E0C90-43B2-44FA-8EBE-E9496BA7681B}" type="presParOf" srcId="{42369F38-9BF0-4A60-9F75-ACBCFE57D3B0}" destId="{BD826FD2-C8F9-4FBA-8085-1702157E33BB}" srcOrd="6" destOrd="0" presId="urn:microsoft.com/office/officeart/2018/2/layout/IconVerticalSolidList"/>
    <dgm:cxn modelId="{D59A6359-8A9A-492B-A99D-D5B6A24424A4}" type="presParOf" srcId="{BD826FD2-C8F9-4FBA-8085-1702157E33BB}" destId="{2D5A7D49-20BE-4E56-AA1E-CADD6F3F990D}" srcOrd="0" destOrd="0" presId="urn:microsoft.com/office/officeart/2018/2/layout/IconVerticalSolidList"/>
    <dgm:cxn modelId="{8D524ECB-B391-4720-9A5B-43EC1B0C5C64}" type="presParOf" srcId="{BD826FD2-C8F9-4FBA-8085-1702157E33BB}" destId="{0DF47790-6DD1-441E-B527-5B412D134497}" srcOrd="1" destOrd="0" presId="urn:microsoft.com/office/officeart/2018/2/layout/IconVerticalSolidList"/>
    <dgm:cxn modelId="{8D7D5EEA-5A46-412B-894A-0070BC448B47}" type="presParOf" srcId="{BD826FD2-C8F9-4FBA-8085-1702157E33BB}" destId="{C331F196-CA6E-4E28-838E-87DCF3391EEE}" srcOrd="2" destOrd="0" presId="urn:microsoft.com/office/officeart/2018/2/layout/IconVerticalSolidList"/>
    <dgm:cxn modelId="{10650EC8-DB20-4B25-B692-7F0AC213C802}" type="presParOf" srcId="{BD826FD2-C8F9-4FBA-8085-1702157E33BB}" destId="{19DA1A47-5333-409D-9761-C20D31AB8121}" srcOrd="3" destOrd="0" presId="urn:microsoft.com/office/officeart/2018/2/layout/IconVerticalSolidList"/>
    <dgm:cxn modelId="{0B62D3D3-616C-4641-9D6C-5159ED34D49C}" type="presParOf" srcId="{42369F38-9BF0-4A60-9F75-ACBCFE57D3B0}" destId="{A72CCEF1-A6BD-48AE-8684-9B3349B1D91C}" srcOrd="7" destOrd="0" presId="urn:microsoft.com/office/officeart/2018/2/layout/IconVerticalSolidList"/>
    <dgm:cxn modelId="{E5E7B506-6900-4559-86EF-7CB520DE30D8}" type="presParOf" srcId="{42369F38-9BF0-4A60-9F75-ACBCFE57D3B0}" destId="{939FAA3C-6215-4247-A1E8-1062DD81B200}" srcOrd="8" destOrd="0" presId="urn:microsoft.com/office/officeart/2018/2/layout/IconVerticalSolidList"/>
    <dgm:cxn modelId="{16F51214-F06D-43C4-9353-17C1483103AD}" type="presParOf" srcId="{939FAA3C-6215-4247-A1E8-1062DD81B200}" destId="{DBF92125-2009-4381-B2F2-FFAA95D3772C}" srcOrd="0" destOrd="0" presId="urn:microsoft.com/office/officeart/2018/2/layout/IconVerticalSolidList"/>
    <dgm:cxn modelId="{A124AA2C-D954-47A2-8693-DD79DA598074}" type="presParOf" srcId="{939FAA3C-6215-4247-A1E8-1062DD81B200}" destId="{D528CBF3-5CF9-45F6-839A-DD146180C01F}" srcOrd="1" destOrd="0" presId="urn:microsoft.com/office/officeart/2018/2/layout/IconVerticalSolidList"/>
    <dgm:cxn modelId="{05900C7D-1FAD-495F-9C89-095ADC325D09}" type="presParOf" srcId="{939FAA3C-6215-4247-A1E8-1062DD81B200}" destId="{B0054C03-5D63-43F3-93D1-F19F220895CD}" srcOrd="2" destOrd="0" presId="urn:microsoft.com/office/officeart/2018/2/layout/IconVerticalSolidList"/>
    <dgm:cxn modelId="{2A949981-BBBE-4428-AACB-EF45277E295D}" type="presParOf" srcId="{939FAA3C-6215-4247-A1E8-1062DD81B200}" destId="{D1FA0EAF-9086-4DEE-B168-60300A03DE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1B0C0-F4F4-49A6-B768-AF0C588C825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298CF4-DBF7-4CB8-9D8D-E021E7835357}">
      <dgm:prSet/>
      <dgm:spPr/>
      <dgm:t>
        <a:bodyPr/>
        <a:lstStyle/>
        <a:p>
          <a:r>
            <a:rPr lang="en-US"/>
            <a:t>Reports with Approvers &gt; 14 Days (Bottleneck Report)</a:t>
          </a:r>
        </a:p>
      </dgm:t>
    </dgm:pt>
    <dgm:pt modelId="{35C253AF-3BA3-4271-8C06-74FA83D3994B}" type="parTrans" cxnId="{277B0797-5463-464F-9A09-DB96CA925594}">
      <dgm:prSet/>
      <dgm:spPr/>
      <dgm:t>
        <a:bodyPr/>
        <a:lstStyle/>
        <a:p>
          <a:endParaRPr lang="en-US"/>
        </a:p>
      </dgm:t>
    </dgm:pt>
    <dgm:pt modelId="{6FF9A2F5-4C48-415E-B738-A0D514180EDB}" type="sibTrans" cxnId="{277B0797-5463-464F-9A09-DB96CA925594}">
      <dgm:prSet/>
      <dgm:spPr/>
      <dgm:t>
        <a:bodyPr/>
        <a:lstStyle/>
        <a:p>
          <a:endParaRPr lang="en-US"/>
        </a:p>
      </dgm:t>
    </dgm:pt>
    <dgm:pt modelId="{5B165070-2697-4430-BF7C-E9478D244F45}">
      <dgm:prSet/>
      <dgm:spPr/>
      <dgm:t>
        <a:bodyPr/>
        <a:lstStyle/>
        <a:p>
          <a:r>
            <a:rPr lang="en-US"/>
            <a:t>Aging of Open eWallet Transactions</a:t>
          </a:r>
        </a:p>
      </dgm:t>
    </dgm:pt>
    <dgm:pt modelId="{50C0A656-7F63-48F6-A6E6-E9884CAC0F72}" type="parTrans" cxnId="{8EDDF594-463A-497A-95B4-A8D4174B28E5}">
      <dgm:prSet/>
      <dgm:spPr/>
      <dgm:t>
        <a:bodyPr/>
        <a:lstStyle/>
        <a:p>
          <a:endParaRPr lang="en-US"/>
        </a:p>
      </dgm:t>
    </dgm:pt>
    <dgm:pt modelId="{C5B4A148-E20B-427C-AFE8-F6039DF1BF3C}" type="sibTrans" cxnId="{8EDDF594-463A-497A-95B4-A8D4174B28E5}">
      <dgm:prSet/>
      <dgm:spPr/>
      <dgm:t>
        <a:bodyPr/>
        <a:lstStyle/>
        <a:p>
          <a:endParaRPr lang="en-US"/>
        </a:p>
      </dgm:t>
    </dgm:pt>
    <dgm:pt modelId="{4A52496C-4E1D-4716-AC59-76B080DBFCB7}">
      <dgm:prSet/>
      <dgm:spPr/>
      <dgm:t>
        <a:bodyPr/>
        <a:lstStyle/>
        <a:p>
          <a:r>
            <a:rPr lang="en-US"/>
            <a:t>Mileage Analysis</a:t>
          </a:r>
        </a:p>
      </dgm:t>
    </dgm:pt>
    <dgm:pt modelId="{8140CD59-12F0-41E8-BF9A-CB31437A6359}" type="parTrans" cxnId="{DCD68A9D-C12B-4305-9676-CF4676965C6D}">
      <dgm:prSet/>
      <dgm:spPr/>
      <dgm:t>
        <a:bodyPr/>
        <a:lstStyle/>
        <a:p>
          <a:endParaRPr lang="en-US"/>
        </a:p>
      </dgm:t>
    </dgm:pt>
    <dgm:pt modelId="{539E0CB4-2472-4983-B27D-3EFE5A3DB2EE}" type="sibTrans" cxnId="{DCD68A9D-C12B-4305-9676-CF4676965C6D}">
      <dgm:prSet/>
      <dgm:spPr/>
      <dgm:t>
        <a:bodyPr/>
        <a:lstStyle/>
        <a:p>
          <a:endParaRPr lang="en-US"/>
        </a:p>
      </dgm:t>
    </dgm:pt>
    <dgm:pt modelId="{25807C74-288F-4A34-B68A-3E53FE8C09A3}">
      <dgm:prSet/>
      <dgm:spPr/>
      <dgm:t>
        <a:bodyPr/>
        <a:lstStyle/>
        <a:p>
          <a:r>
            <a:rPr lang="en-US" dirty="0"/>
            <a:t> Trips &gt; 400 Miles</a:t>
          </a:r>
        </a:p>
      </dgm:t>
    </dgm:pt>
    <dgm:pt modelId="{2A05AE73-DD18-45DF-8DF5-F85DA958F020}" type="parTrans" cxnId="{377CACB5-6481-444A-8199-2515099243E4}">
      <dgm:prSet/>
      <dgm:spPr/>
      <dgm:t>
        <a:bodyPr/>
        <a:lstStyle/>
        <a:p>
          <a:endParaRPr lang="en-US"/>
        </a:p>
      </dgm:t>
    </dgm:pt>
    <dgm:pt modelId="{B6ABF8A5-6ED9-4835-9C85-E0AE061C363C}" type="sibTrans" cxnId="{377CACB5-6481-444A-8199-2515099243E4}">
      <dgm:prSet/>
      <dgm:spPr/>
      <dgm:t>
        <a:bodyPr/>
        <a:lstStyle/>
        <a:p>
          <a:endParaRPr lang="en-US"/>
        </a:p>
      </dgm:t>
    </dgm:pt>
    <dgm:pt modelId="{AE6594BB-9AC6-4A23-91FF-2AB9AAA1E3EC}">
      <dgm:prSet/>
      <dgm:spPr/>
      <dgm:t>
        <a:bodyPr/>
        <a:lstStyle/>
        <a:p>
          <a:r>
            <a:rPr lang="en-US" dirty="0"/>
            <a:t>Amt Reimbursed by Traveler past 24 M</a:t>
          </a:r>
        </a:p>
      </dgm:t>
    </dgm:pt>
    <dgm:pt modelId="{F4582FC7-CA79-401D-B7FE-E61E12145BE1}" type="parTrans" cxnId="{73C6D82C-2B75-45FE-BA28-A03F663DBC12}">
      <dgm:prSet/>
      <dgm:spPr/>
      <dgm:t>
        <a:bodyPr/>
        <a:lstStyle/>
        <a:p>
          <a:endParaRPr lang="en-US"/>
        </a:p>
      </dgm:t>
    </dgm:pt>
    <dgm:pt modelId="{80E1FFE7-BFD4-4933-B0BE-938426D75BC6}" type="sibTrans" cxnId="{73C6D82C-2B75-45FE-BA28-A03F663DBC12}">
      <dgm:prSet/>
      <dgm:spPr/>
      <dgm:t>
        <a:bodyPr/>
        <a:lstStyle/>
        <a:p>
          <a:endParaRPr lang="en-US"/>
        </a:p>
      </dgm:t>
    </dgm:pt>
    <dgm:pt modelId="{810FC85A-BE63-4A93-B0D2-32E7BB87E5F3}">
      <dgm:prSet/>
      <dgm:spPr/>
      <dgm:t>
        <a:bodyPr/>
        <a:lstStyle/>
        <a:p>
          <a:r>
            <a:rPr lang="en-US"/>
            <a:t>Quick Links to “Deeper Dashboards”, aka “In the weeds)</a:t>
          </a:r>
        </a:p>
      </dgm:t>
    </dgm:pt>
    <dgm:pt modelId="{AD6F158F-9BED-439F-8831-F8B533697D37}" type="parTrans" cxnId="{45905D70-8C00-4E11-8963-222E80A97B34}">
      <dgm:prSet/>
      <dgm:spPr/>
      <dgm:t>
        <a:bodyPr/>
        <a:lstStyle/>
        <a:p>
          <a:endParaRPr lang="en-US"/>
        </a:p>
      </dgm:t>
    </dgm:pt>
    <dgm:pt modelId="{3D15C5E4-5FE7-4BEA-80AA-9232786A5AA5}" type="sibTrans" cxnId="{45905D70-8C00-4E11-8963-222E80A97B34}">
      <dgm:prSet/>
      <dgm:spPr/>
      <dgm:t>
        <a:bodyPr/>
        <a:lstStyle/>
        <a:p>
          <a:endParaRPr lang="en-US"/>
        </a:p>
      </dgm:t>
    </dgm:pt>
    <dgm:pt modelId="{C7C96FCA-59A7-4A0D-AB0B-310CDA2883A0}">
      <dgm:prSet/>
      <dgm:spPr/>
      <dgm:t>
        <a:bodyPr/>
        <a:lstStyle/>
        <a:p>
          <a:r>
            <a:rPr lang="en-US" dirty="0"/>
            <a:t>Detail Analysis Report, quick download for any reporting</a:t>
          </a:r>
        </a:p>
      </dgm:t>
    </dgm:pt>
    <dgm:pt modelId="{42FF503E-BBA9-404B-90CB-DCEBA8DFC05E}" type="parTrans" cxnId="{4D956202-BB45-45E5-AA1B-96E4AD6C2DE9}">
      <dgm:prSet/>
      <dgm:spPr/>
      <dgm:t>
        <a:bodyPr/>
        <a:lstStyle/>
        <a:p>
          <a:endParaRPr lang="en-US"/>
        </a:p>
      </dgm:t>
    </dgm:pt>
    <dgm:pt modelId="{4B7E4772-08CB-4A9F-90B4-594B8D8977DE}" type="sibTrans" cxnId="{4D956202-BB45-45E5-AA1B-96E4AD6C2DE9}">
      <dgm:prSet/>
      <dgm:spPr/>
      <dgm:t>
        <a:bodyPr/>
        <a:lstStyle/>
        <a:p>
          <a:endParaRPr lang="en-US"/>
        </a:p>
      </dgm:t>
    </dgm:pt>
    <dgm:pt modelId="{135AE2C5-7F45-40D5-8C11-67EFE669F710}" type="pres">
      <dgm:prSet presAssocID="{97C1B0C0-F4F4-49A6-B768-AF0C588C8252}" presName="root" presStyleCnt="0">
        <dgm:presLayoutVars>
          <dgm:dir/>
          <dgm:resizeHandles val="exact"/>
        </dgm:presLayoutVars>
      </dgm:prSet>
      <dgm:spPr/>
    </dgm:pt>
    <dgm:pt modelId="{DC70F9A1-FF7A-4784-9BC1-D0CE2E2478EC}" type="pres">
      <dgm:prSet presAssocID="{6A298CF4-DBF7-4CB8-9D8D-E021E7835357}" presName="compNode" presStyleCnt="0"/>
      <dgm:spPr/>
    </dgm:pt>
    <dgm:pt modelId="{7394C379-18E0-42D7-8F11-467512494240}" type="pres">
      <dgm:prSet presAssocID="{6A298CF4-DBF7-4CB8-9D8D-E021E7835357}" presName="bgRect" presStyleLbl="bgShp" presStyleIdx="0" presStyleCnt="5"/>
      <dgm:spPr/>
    </dgm:pt>
    <dgm:pt modelId="{83524B7C-8D27-4F61-9298-F45CBED44210}" type="pres">
      <dgm:prSet presAssocID="{6A298CF4-DBF7-4CB8-9D8D-E021E783535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ter"/>
        </a:ext>
      </dgm:extLst>
    </dgm:pt>
    <dgm:pt modelId="{583DFEF3-2954-449D-8126-086D5F676037}" type="pres">
      <dgm:prSet presAssocID="{6A298CF4-DBF7-4CB8-9D8D-E021E7835357}" presName="spaceRect" presStyleCnt="0"/>
      <dgm:spPr/>
    </dgm:pt>
    <dgm:pt modelId="{0C036866-B288-4CBC-A62B-198042BBC245}" type="pres">
      <dgm:prSet presAssocID="{6A298CF4-DBF7-4CB8-9D8D-E021E7835357}" presName="parTx" presStyleLbl="revTx" presStyleIdx="0" presStyleCnt="6">
        <dgm:presLayoutVars>
          <dgm:chMax val="0"/>
          <dgm:chPref val="0"/>
        </dgm:presLayoutVars>
      </dgm:prSet>
      <dgm:spPr/>
    </dgm:pt>
    <dgm:pt modelId="{EF7A699C-583F-4EFB-8C9A-11E415071854}" type="pres">
      <dgm:prSet presAssocID="{6FF9A2F5-4C48-415E-B738-A0D514180EDB}" presName="sibTrans" presStyleCnt="0"/>
      <dgm:spPr/>
    </dgm:pt>
    <dgm:pt modelId="{D0B5BA7C-2974-4BEF-AEB9-AB144D914F93}" type="pres">
      <dgm:prSet presAssocID="{5B165070-2697-4430-BF7C-E9478D244F45}" presName="compNode" presStyleCnt="0"/>
      <dgm:spPr/>
    </dgm:pt>
    <dgm:pt modelId="{95FDF7CC-08D2-45CC-9E1E-721E91483DDB}" type="pres">
      <dgm:prSet presAssocID="{5B165070-2697-4430-BF7C-E9478D244F45}" presName="bgRect" presStyleLbl="bgShp" presStyleIdx="1" presStyleCnt="5"/>
      <dgm:spPr/>
    </dgm:pt>
    <dgm:pt modelId="{CF354B89-6A70-487E-82E5-D6948619D8A7}" type="pres">
      <dgm:prSet presAssocID="{5B165070-2697-4430-BF7C-E9478D244F4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AA5D4D04-F806-4066-966B-CC5E621C3964}" type="pres">
      <dgm:prSet presAssocID="{5B165070-2697-4430-BF7C-E9478D244F45}" presName="spaceRect" presStyleCnt="0"/>
      <dgm:spPr/>
    </dgm:pt>
    <dgm:pt modelId="{D90FA8E5-7644-4030-B1E0-F830569BCD3A}" type="pres">
      <dgm:prSet presAssocID="{5B165070-2697-4430-BF7C-E9478D244F45}" presName="parTx" presStyleLbl="revTx" presStyleIdx="1" presStyleCnt="6">
        <dgm:presLayoutVars>
          <dgm:chMax val="0"/>
          <dgm:chPref val="0"/>
        </dgm:presLayoutVars>
      </dgm:prSet>
      <dgm:spPr/>
    </dgm:pt>
    <dgm:pt modelId="{B9F6C3B5-3FA6-4F8B-9B5F-2FB0CB81425C}" type="pres">
      <dgm:prSet presAssocID="{C5B4A148-E20B-427C-AFE8-F6039DF1BF3C}" presName="sibTrans" presStyleCnt="0"/>
      <dgm:spPr/>
    </dgm:pt>
    <dgm:pt modelId="{1D98660E-E140-4AE9-9995-1E5B156FC4C3}" type="pres">
      <dgm:prSet presAssocID="{4A52496C-4E1D-4716-AC59-76B080DBFCB7}" presName="compNode" presStyleCnt="0"/>
      <dgm:spPr/>
    </dgm:pt>
    <dgm:pt modelId="{E7740116-C49B-4844-B562-53FC98FFE3B6}" type="pres">
      <dgm:prSet presAssocID="{4A52496C-4E1D-4716-AC59-76B080DBFCB7}" presName="bgRect" presStyleLbl="bgShp" presStyleIdx="2" presStyleCnt="5"/>
      <dgm:spPr/>
    </dgm:pt>
    <dgm:pt modelId="{51CB2820-905B-49EC-B4A8-EB096C789C4A}" type="pres">
      <dgm:prSet presAssocID="{4A52496C-4E1D-4716-AC59-76B080DBFCB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9D9E3EE8-F0B7-483A-A2AF-845C4DE9881F}" type="pres">
      <dgm:prSet presAssocID="{4A52496C-4E1D-4716-AC59-76B080DBFCB7}" presName="spaceRect" presStyleCnt="0"/>
      <dgm:spPr/>
    </dgm:pt>
    <dgm:pt modelId="{0E8255B6-201C-4811-A960-474B6BE07523}" type="pres">
      <dgm:prSet presAssocID="{4A52496C-4E1D-4716-AC59-76B080DBFCB7}" presName="parTx" presStyleLbl="revTx" presStyleIdx="2" presStyleCnt="6">
        <dgm:presLayoutVars>
          <dgm:chMax val="0"/>
          <dgm:chPref val="0"/>
        </dgm:presLayoutVars>
      </dgm:prSet>
      <dgm:spPr/>
    </dgm:pt>
    <dgm:pt modelId="{1B8AA4B2-A498-4DB0-B321-7366463DFE68}" type="pres">
      <dgm:prSet presAssocID="{539E0CB4-2472-4983-B27D-3EFE5A3DB2EE}" presName="sibTrans" presStyleCnt="0"/>
      <dgm:spPr/>
    </dgm:pt>
    <dgm:pt modelId="{F59CD4FA-B014-48B4-B103-780A0672696A}" type="pres">
      <dgm:prSet presAssocID="{25807C74-288F-4A34-B68A-3E53FE8C09A3}" presName="compNode" presStyleCnt="0"/>
      <dgm:spPr/>
    </dgm:pt>
    <dgm:pt modelId="{7B7031A6-E865-4371-BB65-225E1A4E3926}" type="pres">
      <dgm:prSet presAssocID="{25807C74-288F-4A34-B68A-3E53FE8C09A3}" presName="bgRect" presStyleLbl="bgShp" presStyleIdx="3" presStyleCnt="5"/>
      <dgm:spPr/>
    </dgm:pt>
    <dgm:pt modelId="{CED21D45-BC6F-4DA9-88E1-C0CE5C11C66B}" type="pres">
      <dgm:prSet presAssocID="{25807C74-288F-4A34-B68A-3E53FE8C09A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irplane"/>
        </a:ext>
      </dgm:extLst>
    </dgm:pt>
    <dgm:pt modelId="{F398383A-4866-412F-8F05-D1E8804F76BE}" type="pres">
      <dgm:prSet presAssocID="{25807C74-288F-4A34-B68A-3E53FE8C09A3}" presName="spaceRect" presStyleCnt="0"/>
      <dgm:spPr/>
    </dgm:pt>
    <dgm:pt modelId="{EB6C2B92-1582-4A80-A4FE-16104F3627E4}" type="pres">
      <dgm:prSet presAssocID="{25807C74-288F-4A34-B68A-3E53FE8C09A3}" presName="parTx" presStyleLbl="revTx" presStyleIdx="3" presStyleCnt="6">
        <dgm:presLayoutVars>
          <dgm:chMax val="0"/>
          <dgm:chPref val="0"/>
        </dgm:presLayoutVars>
      </dgm:prSet>
      <dgm:spPr/>
    </dgm:pt>
    <dgm:pt modelId="{39509D46-B165-4B57-B4FC-2D0874D96EAF}" type="pres">
      <dgm:prSet presAssocID="{B6ABF8A5-6ED9-4835-9C85-E0AE061C363C}" presName="sibTrans" presStyleCnt="0"/>
      <dgm:spPr/>
    </dgm:pt>
    <dgm:pt modelId="{1D7A1579-B984-41C4-BDDD-EA5FD0F6F111}" type="pres">
      <dgm:prSet presAssocID="{AE6594BB-9AC6-4A23-91FF-2AB9AAA1E3EC}" presName="compNode" presStyleCnt="0"/>
      <dgm:spPr/>
    </dgm:pt>
    <dgm:pt modelId="{DC37074B-80E2-48FB-A2ED-FF19E55C424A}" type="pres">
      <dgm:prSet presAssocID="{AE6594BB-9AC6-4A23-91FF-2AB9AAA1E3EC}" presName="bgRect" presStyleLbl="bgShp" presStyleIdx="4" presStyleCnt="5"/>
      <dgm:spPr/>
    </dgm:pt>
    <dgm:pt modelId="{5B57DD0C-7205-4399-B51C-9AB099234C67}" type="pres">
      <dgm:prSet presAssocID="{AE6594BB-9AC6-4A23-91FF-2AB9AAA1E3E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llet"/>
        </a:ext>
      </dgm:extLst>
    </dgm:pt>
    <dgm:pt modelId="{37CF2978-5D75-4E81-88C7-3B4C00563136}" type="pres">
      <dgm:prSet presAssocID="{AE6594BB-9AC6-4A23-91FF-2AB9AAA1E3EC}" presName="spaceRect" presStyleCnt="0"/>
      <dgm:spPr/>
    </dgm:pt>
    <dgm:pt modelId="{C5596CDF-5B5E-4582-8C57-A42C6AF541E4}" type="pres">
      <dgm:prSet presAssocID="{AE6594BB-9AC6-4A23-91FF-2AB9AAA1E3EC}" presName="parTx" presStyleLbl="revTx" presStyleIdx="4" presStyleCnt="6">
        <dgm:presLayoutVars>
          <dgm:chMax val="0"/>
          <dgm:chPref val="0"/>
        </dgm:presLayoutVars>
      </dgm:prSet>
      <dgm:spPr/>
    </dgm:pt>
    <dgm:pt modelId="{8EFE22B1-F2D5-4471-ADD7-671E149C4592}" type="pres">
      <dgm:prSet presAssocID="{AE6594BB-9AC6-4A23-91FF-2AB9AAA1E3EC}" presName="desTx" presStyleLbl="revTx" presStyleIdx="5" presStyleCnt="6">
        <dgm:presLayoutVars/>
      </dgm:prSet>
      <dgm:spPr/>
    </dgm:pt>
  </dgm:ptLst>
  <dgm:cxnLst>
    <dgm:cxn modelId="{4D956202-BB45-45E5-AA1B-96E4AD6C2DE9}" srcId="{AE6594BB-9AC6-4A23-91FF-2AB9AAA1E3EC}" destId="{C7C96FCA-59A7-4A0D-AB0B-310CDA2883A0}" srcOrd="1" destOrd="0" parTransId="{42FF503E-BBA9-404B-90CB-DCEBA8DFC05E}" sibTransId="{4B7E4772-08CB-4A9F-90B4-594B8D8977DE}"/>
    <dgm:cxn modelId="{B4C27405-A813-4853-9295-9EFB44CE7602}" type="presOf" srcId="{6A298CF4-DBF7-4CB8-9D8D-E021E7835357}" destId="{0C036866-B288-4CBC-A62B-198042BBC245}" srcOrd="0" destOrd="0" presId="urn:microsoft.com/office/officeart/2018/2/layout/IconVerticalSolidList"/>
    <dgm:cxn modelId="{676F1309-56D6-4D19-AD2C-B2A5EAB50B1F}" type="presOf" srcId="{97C1B0C0-F4F4-49A6-B768-AF0C588C8252}" destId="{135AE2C5-7F45-40D5-8C11-67EFE669F710}" srcOrd="0" destOrd="0" presId="urn:microsoft.com/office/officeart/2018/2/layout/IconVerticalSolidList"/>
    <dgm:cxn modelId="{FA152E19-6C44-4F11-BD0A-4C713491C00C}" type="presOf" srcId="{5B165070-2697-4430-BF7C-E9478D244F45}" destId="{D90FA8E5-7644-4030-B1E0-F830569BCD3A}" srcOrd="0" destOrd="0" presId="urn:microsoft.com/office/officeart/2018/2/layout/IconVerticalSolidList"/>
    <dgm:cxn modelId="{73C6D82C-2B75-45FE-BA28-A03F663DBC12}" srcId="{97C1B0C0-F4F4-49A6-B768-AF0C588C8252}" destId="{AE6594BB-9AC6-4A23-91FF-2AB9AAA1E3EC}" srcOrd="4" destOrd="0" parTransId="{F4582FC7-CA79-401D-B7FE-E61E12145BE1}" sibTransId="{80E1FFE7-BFD4-4933-B0BE-938426D75BC6}"/>
    <dgm:cxn modelId="{FB729D6D-F2FA-4950-B3C2-56471AF07ACA}" type="presOf" srcId="{4A52496C-4E1D-4716-AC59-76B080DBFCB7}" destId="{0E8255B6-201C-4811-A960-474B6BE07523}" srcOrd="0" destOrd="0" presId="urn:microsoft.com/office/officeart/2018/2/layout/IconVerticalSolidList"/>
    <dgm:cxn modelId="{45905D70-8C00-4E11-8963-222E80A97B34}" srcId="{AE6594BB-9AC6-4A23-91FF-2AB9AAA1E3EC}" destId="{810FC85A-BE63-4A93-B0D2-32E7BB87E5F3}" srcOrd="0" destOrd="0" parTransId="{AD6F158F-9BED-439F-8831-F8B533697D37}" sibTransId="{3D15C5E4-5FE7-4BEA-80AA-9232786A5AA5}"/>
    <dgm:cxn modelId="{69406B90-1EDD-453C-A451-F57414577EF7}" type="presOf" srcId="{AE6594BB-9AC6-4A23-91FF-2AB9AAA1E3EC}" destId="{C5596CDF-5B5E-4582-8C57-A42C6AF541E4}" srcOrd="0" destOrd="0" presId="urn:microsoft.com/office/officeart/2018/2/layout/IconVerticalSolidList"/>
    <dgm:cxn modelId="{8EDDF594-463A-497A-95B4-A8D4174B28E5}" srcId="{97C1B0C0-F4F4-49A6-B768-AF0C588C8252}" destId="{5B165070-2697-4430-BF7C-E9478D244F45}" srcOrd="1" destOrd="0" parTransId="{50C0A656-7F63-48F6-A6E6-E9884CAC0F72}" sibTransId="{C5B4A148-E20B-427C-AFE8-F6039DF1BF3C}"/>
    <dgm:cxn modelId="{277B0797-5463-464F-9A09-DB96CA925594}" srcId="{97C1B0C0-F4F4-49A6-B768-AF0C588C8252}" destId="{6A298CF4-DBF7-4CB8-9D8D-E021E7835357}" srcOrd="0" destOrd="0" parTransId="{35C253AF-3BA3-4271-8C06-74FA83D3994B}" sibTransId="{6FF9A2F5-4C48-415E-B738-A0D514180EDB}"/>
    <dgm:cxn modelId="{95861198-6A9C-4A31-8D75-6D6468EE81C3}" type="presOf" srcId="{25807C74-288F-4A34-B68A-3E53FE8C09A3}" destId="{EB6C2B92-1582-4A80-A4FE-16104F3627E4}" srcOrd="0" destOrd="0" presId="urn:microsoft.com/office/officeart/2018/2/layout/IconVerticalSolidList"/>
    <dgm:cxn modelId="{DCD68A9D-C12B-4305-9676-CF4676965C6D}" srcId="{97C1B0C0-F4F4-49A6-B768-AF0C588C8252}" destId="{4A52496C-4E1D-4716-AC59-76B080DBFCB7}" srcOrd="2" destOrd="0" parTransId="{8140CD59-12F0-41E8-BF9A-CB31437A6359}" sibTransId="{539E0CB4-2472-4983-B27D-3EFE5A3DB2EE}"/>
    <dgm:cxn modelId="{73787EAC-32B7-414F-9D29-029CF709047B}" type="presOf" srcId="{C7C96FCA-59A7-4A0D-AB0B-310CDA2883A0}" destId="{8EFE22B1-F2D5-4471-ADD7-671E149C4592}" srcOrd="0" destOrd="1" presId="urn:microsoft.com/office/officeart/2018/2/layout/IconVerticalSolidList"/>
    <dgm:cxn modelId="{377CACB5-6481-444A-8199-2515099243E4}" srcId="{97C1B0C0-F4F4-49A6-B768-AF0C588C8252}" destId="{25807C74-288F-4A34-B68A-3E53FE8C09A3}" srcOrd="3" destOrd="0" parTransId="{2A05AE73-DD18-45DF-8DF5-F85DA958F020}" sibTransId="{B6ABF8A5-6ED9-4835-9C85-E0AE061C363C}"/>
    <dgm:cxn modelId="{74B4E0CE-3B28-4705-B5B2-9B99FA71D7C9}" type="presOf" srcId="{810FC85A-BE63-4A93-B0D2-32E7BB87E5F3}" destId="{8EFE22B1-F2D5-4471-ADD7-671E149C4592}" srcOrd="0" destOrd="0" presId="urn:microsoft.com/office/officeart/2018/2/layout/IconVerticalSolidList"/>
    <dgm:cxn modelId="{7D93ADAD-9CA5-4F37-A2F6-17CAB16EC7C8}" type="presParOf" srcId="{135AE2C5-7F45-40D5-8C11-67EFE669F710}" destId="{DC70F9A1-FF7A-4784-9BC1-D0CE2E2478EC}" srcOrd="0" destOrd="0" presId="urn:microsoft.com/office/officeart/2018/2/layout/IconVerticalSolidList"/>
    <dgm:cxn modelId="{3ED1C2E4-8B09-4750-98C6-42854953021B}" type="presParOf" srcId="{DC70F9A1-FF7A-4784-9BC1-D0CE2E2478EC}" destId="{7394C379-18E0-42D7-8F11-467512494240}" srcOrd="0" destOrd="0" presId="urn:microsoft.com/office/officeart/2018/2/layout/IconVerticalSolidList"/>
    <dgm:cxn modelId="{9C191A76-95FA-487F-BB1D-94D6DACF87EE}" type="presParOf" srcId="{DC70F9A1-FF7A-4784-9BC1-D0CE2E2478EC}" destId="{83524B7C-8D27-4F61-9298-F45CBED44210}" srcOrd="1" destOrd="0" presId="urn:microsoft.com/office/officeart/2018/2/layout/IconVerticalSolidList"/>
    <dgm:cxn modelId="{7A42CAB7-B310-4454-AA60-F7E7CFF1D86E}" type="presParOf" srcId="{DC70F9A1-FF7A-4784-9BC1-D0CE2E2478EC}" destId="{583DFEF3-2954-449D-8126-086D5F676037}" srcOrd="2" destOrd="0" presId="urn:microsoft.com/office/officeart/2018/2/layout/IconVerticalSolidList"/>
    <dgm:cxn modelId="{A8892D06-918C-498D-B7F8-CDFFE42C9A9F}" type="presParOf" srcId="{DC70F9A1-FF7A-4784-9BC1-D0CE2E2478EC}" destId="{0C036866-B288-4CBC-A62B-198042BBC245}" srcOrd="3" destOrd="0" presId="urn:microsoft.com/office/officeart/2018/2/layout/IconVerticalSolidList"/>
    <dgm:cxn modelId="{4FB3F11C-3A8D-40AC-9071-EC1A64248CF9}" type="presParOf" srcId="{135AE2C5-7F45-40D5-8C11-67EFE669F710}" destId="{EF7A699C-583F-4EFB-8C9A-11E415071854}" srcOrd="1" destOrd="0" presId="urn:microsoft.com/office/officeart/2018/2/layout/IconVerticalSolidList"/>
    <dgm:cxn modelId="{8568C874-5FC2-49A7-8410-8D4E3E4B7608}" type="presParOf" srcId="{135AE2C5-7F45-40D5-8C11-67EFE669F710}" destId="{D0B5BA7C-2974-4BEF-AEB9-AB144D914F93}" srcOrd="2" destOrd="0" presId="urn:microsoft.com/office/officeart/2018/2/layout/IconVerticalSolidList"/>
    <dgm:cxn modelId="{7163DABC-682F-4554-9B69-8D14480404D1}" type="presParOf" srcId="{D0B5BA7C-2974-4BEF-AEB9-AB144D914F93}" destId="{95FDF7CC-08D2-45CC-9E1E-721E91483DDB}" srcOrd="0" destOrd="0" presId="urn:microsoft.com/office/officeart/2018/2/layout/IconVerticalSolidList"/>
    <dgm:cxn modelId="{DF154183-B5FF-4016-A26B-74ADE1D1E67D}" type="presParOf" srcId="{D0B5BA7C-2974-4BEF-AEB9-AB144D914F93}" destId="{CF354B89-6A70-487E-82E5-D6948619D8A7}" srcOrd="1" destOrd="0" presId="urn:microsoft.com/office/officeart/2018/2/layout/IconVerticalSolidList"/>
    <dgm:cxn modelId="{2B91217B-8303-4822-90DF-827E62D8AB56}" type="presParOf" srcId="{D0B5BA7C-2974-4BEF-AEB9-AB144D914F93}" destId="{AA5D4D04-F806-4066-966B-CC5E621C3964}" srcOrd="2" destOrd="0" presId="urn:microsoft.com/office/officeart/2018/2/layout/IconVerticalSolidList"/>
    <dgm:cxn modelId="{AB66D34D-AB79-44C2-8749-E51A364D6316}" type="presParOf" srcId="{D0B5BA7C-2974-4BEF-AEB9-AB144D914F93}" destId="{D90FA8E5-7644-4030-B1E0-F830569BCD3A}" srcOrd="3" destOrd="0" presId="urn:microsoft.com/office/officeart/2018/2/layout/IconVerticalSolidList"/>
    <dgm:cxn modelId="{1B50D7D4-5FC2-4E7A-ADA5-BF08EEF69A79}" type="presParOf" srcId="{135AE2C5-7F45-40D5-8C11-67EFE669F710}" destId="{B9F6C3B5-3FA6-4F8B-9B5F-2FB0CB81425C}" srcOrd="3" destOrd="0" presId="urn:microsoft.com/office/officeart/2018/2/layout/IconVerticalSolidList"/>
    <dgm:cxn modelId="{E3C9DEF0-47AE-4E47-8DAC-5B476AF4652E}" type="presParOf" srcId="{135AE2C5-7F45-40D5-8C11-67EFE669F710}" destId="{1D98660E-E140-4AE9-9995-1E5B156FC4C3}" srcOrd="4" destOrd="0" presId="urn:microsoft.com/office/officeart/2018/2/layout/IconVerticalSolidList"/>
    <dgm:cxn modelId="{37731094-ED04-427E-A789-E5B339A2181F}" type="presParOf" srcId="{1D98660E-E140-4AE9-9995-1E5B156FC4C3}" destId="{E7740116-C49B-4844-B562-53FC98FFE3B6}" srcOrd="0" destOrd="0" presId="urn:microsoft.com/office/officeart/2018/2/layout/IconVerticalSolidList"/>
    <dgm:cxn modelId="{D40F748A-B73D-49CA-8D6D-CF9A4EE58D5E}" type="presParOf" srcId="{1D98660E-E140-4AE9-9995-1E5B156FC4C3}" destId="{51CB2820-905B-49EC-B4A8-EB096C789C4A}" srcOrd="1" destOrd="0" presId="urn:microsoft.com/office/officeart/2018/2/layout/IconVerticalSolidList"/>
    <dgm:cxn modelId="{90829F87-EC92-4EE4-95E3-9874D0BCE1FA}" type="presParOf" srcId="{1D98660E-E140-4AE9-9995-1E5B156FC4C3}" destId="{9D9E3EE8-F0B7-483A-A2AF-845C4DE9881F}" srcOrd="2" destOrd="0" presId="urn:microsoft.com/office/officeart/2018/2/layout/IconVerticalSolidList"/>
    <dgm:cxn modelId="{BF88E3BC-BE9A-49E5-B991-6BA25F27E1B9}" type="presParOf" srcId="{1D98660E-E140-4AE9-9995-1E5B156FC4C3}" destId="{0E8255B6-201C-4811-A960-474B6BE07523}" srcOrd="3" destOrd="0" presId="urn:microsoft.com/office/officeart/2018/2/layout/IconVerticalSolidList"/>
    <dgm:cxn modelId="{28B753F2-6E8C-4288-9537-B75825A3593C}" type="presParOf" srcId="{135AE2C5-7F45-40D5-8C11-67EFE669F710}" destId="{1B8AA4B2-A498-4DB0-B321-7366463DFE68}" srcOrd="5" destOrd="0" presId="urn:microsoft.com/office/officeart/2018/2/layout/IconVerticalSolidList"/>
    <dgm:cxn modelId="{D599657A-13B5-4F65-A80C-6EF489877435}" type="presParOf" srcId="{135AE2C5-7F45-40D5-8C11-67EFE669F710}" destId="{F59CD4FA-B014-48B4-B103-780A0672696A}" srcOrd="6" destOrd="0" presId="urn:microsoft.com/office/officeart/2018/2/layout/IconVerticalSolidList"/>
    <dgm:cxn modelId="{CF42EF56-3D86-4D5C-9687-D0C59DB4D409}" type="presParOf" srcId="{F59CD4FA-B014-48B4-B103-780A0672696A}" destId="{7B7031A6-E865-4371-BB65-225E1A4E3926}" srcOrd="0" destOrd="0" presId="urn:microsoft.com/office/officeart/2018/2/layout/IconVerticalSolidList"/>
    <dgm:cxn modelId="{1436F73E-5BA4-429A-BC8D-6F1B48B179A8}" type="presParOf" srcId="{F59CD4FA-B014-48B4-B103-780A0672696A}" destId="{CED21D45-BC6F-4DA9-88E1-C0CE5C11C66B}" srcOrd="1" destOrd="0" presId="urn:microsoft.com/office/officeart/2018/2/layout/IconVerticalSolidList"/>
    <dgm:cxn modelId="{6D639CE4-769D-4320-802F-78C1FFFDFA72}" type="presParOf" srcId="{F59CD4FA-B014-48B4-B103-780A0672696A}" destId="{F398383A-4866-412F-8F05-D1E8804F76BE}" srcOrd="2" destOrd="0" presId="urn:microsoft.com/office/officeart/2018/2/layout/IconVerticalSolidList"/>
    <dgm:cxn modelId="{0F291568-C3B7-4BF3-B3D0-28B79579FF43}" type="presParOf" srcId="{F59CD4FA-B014-48B4-B103-780A0672696A}" destId="{EB6C2B92-1582-4A80-A4FE-16104F3627E4}" srcOrd="3" destOrd="0" presId="urn:microsoft.com/office/officeart/2018/2/layout/IconVerticalSolidList"/>
    <dgm:cxn modelId="{CCAB3450-9D4F-400F-86F4-36FC187F2770}" type="presParOf" srcId="{135AE2C5-7F45-40D5-8C11-67EFE669F710}" destId="{39509D46-B165-4B57-B4FC-2D0874D96EAF}" srcOrd="7" destOrd="0" presId="urn:microsoft.com/office/officeart/2018/2/layout/IconVerticalSolidList"/>
    <dgm:cxn modelId="{E03CAE61-9816-4AEE-8CEE-1F0F350EE774}" type="presParOf" srcId="{135AE2C5-7F45-40D5-8C11-67EFE669F710}" destId="{1D7A1579-B984-41C4-BDDD-EA5FD0F6F111}" srcOrd="8" destOrd="0" presId="urn:microsoft.com/office/officeart/2018/2/layout/IconVerticalSolidList"/>
    <dgm:cxn modelId="{C640E7F1-D2BC-4E22-A1B8-C1FF6DD078CD}" type="presParOf" srcId="{1D7A1579-B984-41C4-BDDD-EA5FD0F6F111}" destId="{DC37074B-80E2-48FB-A2ED-FF19E55C424A}" srcOrd="0" destOrd="0" presId="urn:microsoft.com/office/officeart/2018/2/layout/IconVerticalSolidList"/>
    <dgm:cxn modelId="{F224B067-E453-4CFD-98EA-DC7ED9397BBB}" type="presParOf" srcId="{1D7A1579-B984-41C4-BDDD-EA5FD0F6F111}" destId="{5B57DD0C-7205-4399-B51C-9AB099234C67}" srcOrd="1" destOrd="0" presId="urn:microsoft.com/office/officeart/2018/2/layout/IconVerticalSolidList"/>
    <dgm:cxn modelId="{B9016EF6-B109-408D-AFFE-D9CC68AD8A0C}" type="presParOf" srcId="{1D7A1579-B984-41C4-BDDD-EA5FD0F6F111}" destId="{37CF2978-5D75-4E81-88C7-3B4C00563136}" srcOrd="2" destOrd="0" presId="urn:microsoft.com/office/officeart/2018/2/layout/IconVerticalSolidList"/>
    <dgm:cxn modelId="{C43B847D-F726-45B8-9555-F0C812305869}" type="presParOf" srcId="{1D7A1579-B984-41C4-BDDD-EA5FD0F6F111}" destId="{C5596CDF-5B5E-4582-8C57-A42C6AF541E4}" srcOrd="3" destOrd="0" presId="urn:microsoft.com/office/officeart/2018/2/layout/IconVerticalSolidList"/>
    <dgm:cxn modelId="{351EEF57-B20A-46E0-9E80-0D77C65097A7}" type="presParOf" srcId="{1D7A1579-B984-41C4-BDDD-EA5FD0F6F111}" destId="{8EFE22B1-F2D5-4471-ADD7-671E149C459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FF7D1-6FA8-48DF-8081-AEB63C2AFC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EC8E52E-E493-49EC-92D8-CBA48F98BC83}">
      <dgm:prSet/>
      <dgm:spPr/>
      <dgm:t>
        <a:bodyPr/>
        <a:lstStyle/>
        <a:p>
          <a:r>
            <a:rPr lang="en-US"/>
            <a:t>NonExported Spend</a:t>
          </a:r>
        </a:p>
      </dgm:t>
    </dgm:pt>
    <dgm:pt modelId="{088C4B81-ADEA-43BD-B9EE-23EB91FF0FF4}" type="parTrans" cxnId="{D99F2BC6-F560-4F07-AF9D-68F7AD384049}">
      <dgm:prSet/>
      <dgm:spPr/>
      <dgm:t>
        <a:bodyPr/>
        <a:lstStyle/>
        <a:p>
          <a:endParaRPr lang="en-US"/>
        </a:p>
      </dgm:t>
    </dgm:pt>
    <dgm:pt modelId="{8D297454-02E1-44D2-95BD-F296662535B3}" type="sibTrans" cxnId="{D99F2BC6-F560-4F07-AF9D-68F7AD384049}">
      <dgm:prSet/>
      <dgm:spPr/>
      <dgm:t>
        <a:bodyPr/>
        <a:lstStyle/>
        <a:p>
          <a:endParaRPr lang="en-US"/>
        </a:p>
      </dgm:t>
    </dgm:pt>
    <dgm:pt modelId="{F2D47925-7660-4D65-8702-DF294B1B4C78}">
      <dgm:prSet/>
      <dgm:spPr/>
      <dgm:t>
        <a:bodyPr/>
        <a:lstStyle/>
        <a:p>
          <a:r>
            <a:rPr lang="en-US"/>
            <a:t>• Aging in Draft/Pending/Returned</a:t>
          </a:r>
        </a:p>
      </dgm:t>
    </dgm:pt>
    <dgm:pt modelId="{A9FCFB06-4D9D-42F6-84F0-09B31AC86016}" type="parTrans" cxnId="{38199AA3-77F6-4A32-BA7A-3745BB054421}">
      <dgm:prSet/>
      <dgm:spPr/>
      <dgm:t>
        <a:bodyPr/>
        <a:lstStyle/>
        <a:p>
          <a:endParaRPr lang="en-US"/>
        </a:p>
      </dgm:t>
    </dgm:pt>
    <dgm:pt modelId="{AAF93553-94D3-4132-8C78-64BA8B1F31FF}" type="sibTrans" cxnId="{38199AA3-77F6-4A32-BA7A-3745BB054421}">
      <dgm:prSet/>
      <dgm:spPr/>
      <dgm:t>
        <a:bodyPr/>
        <a:lstStyle/>
        <a:p>
          <a:endParaRPr lang="en-US"/>
        </a:p>
      </dgm:t>
    </dgm:pt>
    <dgm:pt modelId="{A497D8E2-07A1-4933-B957-61C9CD465655}">
      <dgm:prSet/>
      <dgm:spPr/>
      <dgm:t>
        <a:bodyPr/>
        <a:lstStyle/>
        <a:p>
          <a:r>
            <a:rPr lang="en-US"/>
            <a:t>• Percentage % (0-30 Days) Timeliness</a:t>
          </a:r>
        </a:p>
      </dgm:t>
    </dgm:pt>
    <dgm:pt modelId="{C3746AF3-2585-4C03-8EF8-FD61606B30BB}" type="parTrans" cxnId="{8A2041F7-5932-460C-8A0B-394DA14629CB}">
      <dgm:prSet/>
      <dgm:spPr/>
      <dgm:t>
        <a:bodyPr/>
        <a:lstStyle/>
        <a:p>
          <a:endParaRPr lang="en-US"/>
        </a:p>
      </dgm:t>
    </dgm:pt>
    <dgm:pt modelId="{EF9D5674-6123-4A8F-882A-C1AAE1EA8CED}" type="sibTrans" cxnId="{8A2041F7-5932-460C-8A0B-394DA14629CB}">
      <dgm:prSet/>
      <dgm:spPr/>
      <dgm:t>
        <a:bodyPr/>
        <a:lstStyle/>
        <a:p>
          <a:endParaRPr lang="en-US"/>
        </a:p>
      </dgm:t>
    </dgm:pt>
    <dgm:pt modelId="{7C3CCFAC-01EC-4E8B-A7A2-9E5DDE71B80F}">
      <dgm:prSet/>
      <dgm:spPr/>
      <dgm:t>
        <a:bodyPr/>
        <a:lstStyle/>
        <a:p>
          <a:r>
            <a:rPr lang="en-US"/>
            <a:t>• Aging of Draft/EWallet/Pending</a:t>
          </a:r>
        </a:p>
      </dgm:t>
    </dgm:pt>
    <dgm:pt modelId="{45CAB728-021F-43A4-96A3-7306EB1238AD}" type="parTrans" cxnId="{EFC111B9-0C95-4740-85D1-C16E5702107F}">
      <dgm:prSet/>
      <dgm:spPr/>
      <dgm:t>
        <a:bodyPr/>
        <a:lstStyle/>
        <a:p>
          <a:endParaRPr lang="en-US"/>
        </a:p>
      </dgm:t>
    </dgm:pt>
    <dgm:pt modelId="{F9D2ADD6-A581-4C59-B727-8CD1386A62B1}" type="sibTrans" cxnId="{EFC111B9-0C95-4740-85D1-C16E5702107F}">
      <dgm:prSet/>
      <dgm:spPr/>
      <dgm:t>
        <a:bodyPr/>
        <a:lstStyle/>
        <a:p>
          <a:endParaRPr lang="en-US"/>
        </a:p>
      </dgm:t>
    </dgm:pt>
    <dgm:pt modelId="{B2994F7E-0B5B-4554-9F2B-65A9FB991F25}">
      <dgm:prSet/>
      <dgm:spPr/>
      <dgm:t>
        <a:bodyPr/>
        <a:lstStyle/>
        <a:p>
          <a:r>
            <a:rPr lang="en-US"/>
            <a:t>• EWallet Aging by Card and # of Trans/Owners/Amt</a:t>
          </a:r>
        </a:p>
      </dgm:t>
    </dgm:pt>
    <dgm:pt modelId="{A0B546A4-47E7-4523-B174-AAA9FDA20D5D}" type="parTrans" cxnId="{8A6CA471-FBC0-4949-B2B4-A00D24F77C86}">
      <dgm:prSet/>
      <dgm:spPr/>
      <dgm:t>
        <a:bodyPr/>
        <a:lstStyle/>
        <a:p>
          <a:endParaRPr lang="en-US"/>
        </a:p>
      </dgm:t>
    </dgm:pt>
    <dgm:pt modelId="{397ABA01-D2C9-42B3-BE1E-9D27D1011B31}" type="sibTrans" cxnId="{8A6CA471-FBC0-4949-B2B4-A00D24F77C86}">
      <dgm:prSet/>
      <dgm:spPr/>
      <dgm:t>
        <a:bodyPr/>
        <a:lstStyle/>
        <a:p>
          <a:endParaRPr lang="en-US"/>
        </a:p>
      </dgm:t>
    </dgm:pt>
    <dgm:pt modelId="{320826A1-57E1-489C-8635-8F3F23165879}">
      <dgm:prSet/>
      <dgm:spPr/>
      <dgm:t>
        <a:bodyPr/>
        <a:lstStyle/>
        <a:p>
          <a:r>
            <a:rPr lang="en-US" dirty="0"/>
            <a:t>• Report – </a:t>
          </a:r>
          <a:r>
            <a:rPr lang="en-US" dirty="0" err="1"/>
            <a:t>Ewallet</a:t>
          </a:r>
          <a:r>
            <a:rPr lang="en-US" dirty="0"/>
            <a:t> &gt; 30 Days</a:t>
          </a:r>
        </a:p>
      </dgm:t>
    </dgm:pt>
    <dgm:pt modelId="{D8207492-5A8A-462D-9DD6-CAF1C0E7DCE0}" type="parTrans" cxnId="{F1FC7EB7-9647-4660-A52C-7E521ADC1CD3}">
      <dgm:prSet/>
      <dgm:spPr/>
      <dgm:t>
        <a:bodyPr/>
        <a:lstStyle/>
        <a:p>
          <a:endParaRPr lang="en-US"/>
        </a:p>
      </dgm:t>
    </dgm:pt>
    <dgm:pt modelId="{86A668FC-E563-42B3-8B3A-B178ED4BCD2B}" type="sibTrans" cxnId="{F1FC7EB7-9647-4660-A52C-7E521ADC1CD3}">
      <dgm:prSet/>
      <dgm:spPr/>
      <dgm:t>
        <a:bodyPr/>
        <a:lstStyle/>
        <a:p>
          <a:endParaRPr lang="en-US"/>
        </a:p>
      </dgm:t>
    </dgm:pt>
    <dgm:pt modelId="{B1DA1D20-BD0B-431E-91BE-E505920A7DE8}">
      <dgm:prSet/>
      <dgm:spPr/>
      <dgm:t>
        <a:bodyPr/>
        <a:lstStyle/>
        <a:p>
          <a:r>
            <a:rPr lang="en-US"/>
            <a:t>• Aging of EWallet by Card Name/Cash Advance</a:t>
          </a:r>
        </a:p>
      </dgm:t>
    </dgm:pt>
    <dgm:pt modelId="{EB87EB74-1FD5-4904-9558-3B820C690041}" type="parTrans" cxnId="{4F8CA382-A9C0-4E05-B135-311E7B90B269}">
      <dgm:prSet/>
      <dgm:spPr/>
      <dgm:t>
        <a:bodyPr/>
        <a:lstStyle/>
        <a:p>
          <a:endParaRPr lang="en-US"/>
        </a:p>
      </dgm:t>
    </dgm:pt>
    <dgm:pt modelId="{D4B93F6A-E771-43C9-AA13-83FA4A963083}" type="sibTrans" cxnId="{4F8CA382-A9C0-4E05-B135-311E7B90B269}">
      <dgm:prSet/>
      <dgm:spPr/>
      <dgm:t>
        <a:bodyPr/>
        <a:lstStyle/>
        <a:p>
          <a:endParaRPr lang="en-US"/>
        </a:p>
      </dgm:t>
    </dgm:pt>
    <dgm:pt modelId="{D678922C-2A99-4B6A-8ACC-C13F31CF6E15}">
      <dgm:prSet/>
      <dgm:spPr/>
      <dgm:t>
        <a:bodyPr/>
        <a:lstStyle/>
        <a:p>
          <a:r>
            <a:rPr lang="en-US"/>
            <a:t>• Card Analysis by Vendor</a:t>
          </a:r>
        </a:p>
      </dgm:t>
    </dgm:pt>
    <dgm:pt modelId="{C150472A-5BA7-435B-B648-F77150B0819C}" type="parTrans" cxnId="{7F0855DA-BE9F-401A-AADC-40F5418C8A06}">
      <dgm:prSet/>
      <dgm:spPr/>
      <dgm:t>
        <a:bodyPr/>
        <a:lstStyle/>
        <a:p>
          <a:endParaRPr lang="en-US"/>
        </a:p>
      </dgm:t>
    </dgm:pt>
    <dgm:pt modelId="{8BBA63B9-270F-433C-BCD2-62F033A7D6F1}" type="sibTrans" cxnId="{7F0855DA-BE9F-401A-AADC-40F5418C8A06}">
      <dgm:prSet/>
      <dgm:spPr/>
      <dgm:t>
        <a:bodyPr/>
        <a:lstStyle/>
        <a:p>
          <a:endParaRPr lang="en-US"/>
        </a:p>
      </dgm:t>
    </dgm:pt>
    <dgm:pt modelId="{1D61F22E-7269-41DA-8495-62A8BBCAFC4D}">
      <dgm:prSet/>
      <dgm:spPr/>
      <dgm:t>
        <a:bodyPr/>
        <a:lstStyle/>
        <a:p>
          <a:r>
            <a:rPr lang="en-US"/>
            <a:t>• Card Analysis by Amount of Trans</a:t>
          </a:r>
        </a:p>
      </dgm:t>
    </dgm:pt>
    <dgm:pt modelId="{A5F804E4-BAB7-4DAE-B1FD-0B7A9665E815}" type="parTrans" cxnId="{FEA3DC2F-BF4F-4584-A3AA-BA3CC9C51EAD}">
      <dgm:prSet/>
      <dgm:spPr/>
      <dgm:t>
        <a:bodyPr/>
        <a:lstStyle/>
        <a:p>
          <a:endParaRPr lang="en-US"/>
        </a:p>
      </dgm:t>
    </dgm:pt>
    <dgm:pt modelId="{06B56662-72B9-4852-9AAB-456A1B394E6F}" type="sibTrans" cxnId="{FEA3DC2F-BF4F-4584-A3AA-BA3CC9C51EAD}">
      <dgm:prSet/>
      <dgm:spPr/>
      <dgm:t>
        <a:bodyPr/>
        <a:lstStyle/>
        <a:p>
          <a:endParaRPr lang="en-US"/>
        </a:p>
      </dgm:t>
    </dgm:pt>
    <dgm:pt modelId="{118196CB-4A8D-465D-8687-F6FA1D51208A}">
      <dgm:prSet/>
      <dgm:spPr/>
      <dgm:t>
        <a:bodyPr/>
        <a:lstStyle/>
        <a:p>
          <a:r>
            <a:rPr lang="en-US"/>
            <a:t>• Report – Open Cash Advance</a:t>
          </a:r>
        </a:p>
      </dgm:t>
    </dgm:pt>
    <dgm:pt modelId="{25C02F68-EFD5-4A6F-BE16-3F74DEA87478}" type="parTrans" cxnId="{CAF43A0D-FDDB-4B56-BAE8-5EC6EC615D5F}">
      <dgm:prSet/>
      <dgm:spPr/>
      <dgm:t>
        <a:bodyPr/>
        <a:lstStyle/>
        <a:p>
          <a:endParaRPr lang="en-US"/>
        </a:p>
      </dgm:t>
    </dgm:pt>
    <dgm:pt modelId="{A14BC373-A8E6-4B3A-8E83-DD59D55F7E9B}" type="sibTrans" cxnId="{CAF43A0D-FDDB-4B56-BAE8-5EC6EC615D5F}">
      <dgm:prSet/>
      <dgm:spPr/>
      <dgm:t>
        <a:bodyPr/>
        <a:lstStyle/>
        <a:p>
          <a:endParaRPr lang="en-US"/>
        </a:p>
      </dgm:t>
    </dgm:pt>
    <dgm:pt modelId="{962248FF-6A46-4C92-91FB-9F317B1E2A40}">
      <dgm:prSet/>
      <dgm:spPr/>
      <dgm:t>
        <a:bodyPr/>
        <a:lstStyle/>
        <a:p>
          <a:r>
            <a:rPr lang="en-US"/>
            <a:t>• Inactive Employee Amount &amp; Report</a:t>
          </a:r>
        </a:p>
      </dgm:t>
    </dgm:pt>
    <dgm:pt modelId="{2275515D-8611-4405-8939-4F5F93CEA6CE}" type="parTrans" cxnId="{F7556F88-EE74-4082-8277-F4BD43D09C6C}">
      <dgm:prSet/>
      <dgm:spPr/>
      <dgm:t>
        <a:bodyPr/>
        <a:lstStyle/>
        <a:p>
          <a:endParaRPr lang="en-US"/>
        </a:p>
      </dgm:t>
    </dgm:pt>
    <dgm:pt modelId="{D87F53AB-7053-4C64-A70A-1D1172CB51A2}" type="sibTrans" cxnId="{F7556F88-EE74-4082-8277-F4BD43D09C6C}">
      <dgm:prSet/>
      <dgm:spPr/>
      <dgm:t>
        <a:bodyPr/>
        <a:lstStyle/>
        <a:p>
          <a:endParaRPr lang="en-US"/>
        </a:p>
      </dgm:t>
    </dgm:pt>
    <dgm:pt modelId="{561D033D-80CF-4891-8C03-326BED53907A}">
      <dgm:prSet/>
      <dgm:spPr/>
      <dgm:t>
        <a:bodyPr/>
        <a:lstStyle/>
        <a:p>
          <a:r>
            <a:rPr lang="en-US"/>
            <a:t>• Inactive Approver Amount &amp; Report</a:t>
          </a:r>
        </a:p>
      </dgm:t>
    </dgm:pt>
    <dgm:pt modelId="{8A775609-392E-479A-9700-621D656B855E}" type="parTrans" cxnId="{9B4F326E-DE5D-4BA0-9700-E2B25EC5AEB5}">
      <dgm:prSet/>
      <dgm:spPr/>
      <dgm:t>
        <a:bodyPr/>
        <a:lstStyle/>
        <a:p>
          <a:endParaRPr lang="en-US"/>
        </a:p>
      </dgm:t>
    </dgm:pt>
    <dgm:pt modelId="{5BE449C4-D170-4019-ACD1-DB68F3B196B3}" type="sibTrans" cxnId="{9B4F326E-DE5D-4BA0-9700-E2B25EC5AEB5}">
      <dgm:prSet/>
      <dgm:spPr/>
      <dgm:t>
        <a:bodyPr/>
        <a:lstStyle/>
        <a:p>
          <a:endParaRPr lang="en-US"/>
        </a:p>
      </dgm:t>
    </dgm:pt>
    <dgm:pt modelId="{9F746E34-FF5A-46A9-8481-D8C3B997F329}" type="pres">
      <dgm:prSet presAssocID="{1A5FF7D1-6FA8-48DF-8081-AEB63C2AFCEA}" presName="diagram" presStyleCnt="0">
        <dgm:presLayoutVars>
          <dgm:dir/>
          <dgm:resizeHandles val="exact"/>
        </dgm:presLayoutVars>
      </dgm:prSet>
      <dgm:spPr/>
    </dgm:pt>
    <dgm:pt modelId="{63A3062E-0A97-422B-9814-5DC6C8A8E425}" type="pres">
      <dgm:prSet presAssocID="{EEC8E52E-E493-49EC-92D8-CBA48F98BC83}" presName="node" presStyleLbl="node1" presStyleIdx="0" presStyleCnt="12">
        <dgm:presLayoutVars>
          <dgm:bulletEnabled val="1"/>
        </dgm:presLayoutVars>
      </dgm:prSet>
      <dgm:spPr/>
    </dgm:pt>
    <dgm:pt modelId="{D8F5D082-5918-42AF-92EB-3AB2789F6550}" type="pres">
      <dgm:prSet presAssocID="{8D297454-02E1-44D2-95BD-F296662535B3}" presName="sibTrans" presStyleCnt="0"/>
      <dgm:spPr/>
    </dgm:pt>
    <dgm:pt modelId="{3B7FE67B-D072-4735-A37C-D137F88AFE94}" type="pres">
      <dgm:prSet presAssocID="{F2D47925-7660-4D65-8702-DF294B1B4C78}" presName="node" presStyleLbl="node1" presStyleIdx="1" presStyleCnt="12">
        <dgm:presLayoutVars>
          <dgm:bulletEnabled val="1"/>
        </dgm:presLayoutVars>
      </dgm:prSet>
      <dgm:spPr/>
    </dgm:pt>
    <dgm:pt modelId="{64AB03E2-322C-436D-8178-A38B35ED8E6C}" type="pres">
      <dgm:prSet presAssocID="{AAF93553-94D3-4132-8C78-64BA8B1F31FF}" presName="sibTrans" presStyleCnt="0"/>
      <dgm:spPr/>
    </dgm:pt>
    <dgm:pt modelId="{8F84486A-66FF-4BA7-B4FB-CEB7A1AFEF48}" type="pres">
      <dgm:prSet presAssocID="{A497D8E2-07A1-4933-B957-61C9CD465655}" presName="node" presStyleLbl="node1" presStyleIdx="2" presStyleCnt="12">
        <dgm:presLayoutVars>
          <dgm:bulletEnabled val="1"/>
        </dgm:presLayoutVars>
      </dgm:prSet>
      <dgm:spPr/>
    </dgm:pt>
    <dgm:pt modelId="{8F2888E9-70B7-42A7-B7C5-5D3EB9189DE7}" type="pres">
      <dgm:prSet presAssocID="{EF9D5674-6123-4A8F-882A-C1AAE1EA8CED}" presName="sibTrans" presStyleCnt="0"/>
      <dgm:spPr/>
    </dgm:pt>
    <dgm:pt modelId="{5EF63782-325A-41E7-99BF-E034B4E6261E}" type="pres">
      <dgm:prSet presAssocID="{7C3CCFAC-01EC-4E8B-A7A2-9E5DDE71B80F}" presName="node" presStyleLbl="node1" presStyleIdx="3" presStyleCnt="12">
        <dgm:presLayoutVars>
          <dgm:bulletEnabled val="1"/>
        </dgm:presLayoutVars>
      </dgm:prSet>
      <dgm:spPr/>
    </dgm:pt>
    <dgm:pt modelId="{8F3ABB97-4F75-4DB0-A792-A95B290F3E69}" type="pres">
      <dgm:prSet presAssocID="{F9D2ADD6-A581-4C59-B727-8CD1386A62B1}" presName="sibTrans" presStyleCnt="0"/>
      <dgm:spPr/>
    </dgm:pt>
    <dgm:pt modelId="{02CFB2CA-5616-4A4B-9D1B-F8D3092DC812}" type="pres">
      <dgm:prSet presAssocID="{B2994F7E-0B5B-4554-9F2B-65A9FB991F25}" presName="node" presStyleLbl="node1" presStyleIdx="4" presStyleCnt="12">
        <dgm:presLayoutVars>
          <dgm:bulletEnabled val="1"/>
        </dgm:presLayoutVars>
      </dgm:prSet>
      <dgm:spPr/>
    </dgm:pt>
    <dgm:pt modelId="{4D6CEEA5-A054-4B6E-A846-F5414169C597}" type="pres">
      <dgm:prSet presAssocID="{397ABA01-D2C9-42B3-BE1E-9D27D1011B31}" presName="sibTrans" presStyleCnt="0"/>
      <dgm:spPr/>
    </dgm:pt>
    <dgm:pt modelId="{EE839D08-0B01-4AD2-935F-A0EAE699105B}" type="pres">
      <dgm:prSet presAssocID="{320826A1-57E1-489C-8635-8F3F23165879}" presName="node" presStyleLbl="node1" presStyleIdx="5" presStyleCnt="12">
        <dgm:presLayoutVars>
          <dgm:bulletEnabled val="1"/>
        </dgm:presLayoutVars>
      </dgm:prSet>
      <dgm:spPr/>
    </dgm:pt>
    <dgm:pt modelId="{7C029BC2-AEAD-45D0-8088-7F7F031AB1A1}" type="pres">
      <dgm:prSet presAssocID="{86A668FC-E563-42B3-8B3A-B178ED4BCD2B}" presName="sibTrans" presStyleCnt="0"/>
      <dgm:spPr/>
    </dgm:pt>
    <dgm:pt modelId="{D2AE083D-906B-48D3-8634-8CCC93066183}" type="pres">
      <dgm:prSet presAssocID="{B1DA1D20-BD0B-431E-91BE-E505920A7DE8}" presName="node" presStyleLbl="node1" presStyleIdx="6" presStyleCnt="12">
        <dgm:presLayoutVars>
          <dgm:bulletEnabled val="1"/>
        </dgm:presLayoutVars>
      </dgm:prSet>
      <dgm:spPr/>
    </dgm:pt>
    <dgm:pt modelId="{8427A409-60CC-4560-9C65-B8FB47970D3C}" type="pres">
      <dgm:prSet presAssocID="{D4B93F6A-E771-43C9-AA13-83FA4A963083}" presName="sibTrans" presStyleCnt="0"/>
      <dgm:spPr/>
    </dgm:pt>
    <dgm:pt modelId="{9C2ADD17-754F-4D41-B9FD-67B53FAC0D3D}" type="pres">
      <dgm:prSet presAssocID="{D678922C-2A99-4B6A-8ACC-C13F31CF6E15}" presName="node" presStyleLbl="node1" presStyleIdx="7" presStyleCnt="12">
        <dgm:presLayoutVars>
          <dgm:bulletEnabled val="1"/>
        </dgm:presLayoutVars>
      </dgm:prSet>
      <dgm:spPr/>
    </dgm:pt>
    <dgm:pt modelId="{3D4F4A58-F548-4B05-B8EC-1A9628D80DBB}" type="pres">
      <dgm:prSet presAssocID="{8BBA63B9-270F-433C-BCD2-62F033A7D6F1}" presName="sibTrans" presStyleCnt="0"/>
      <dgm:spPr/>
    </dgm:pt>
    <dgm:pt modelId="{E9A055DA-4C2C-42A6-B17A-EDB8EEDBA843}" type="pres">
      <dgm:prSet presAssocID="{1D61F22E-7269-41DA-8495-62A8BBCAFC4D}" presName="node" presStyleLbl="node1" presStyleIdx="8" presStyleCnt="12">
        <dgm:presLayoutVars>
          <dgm:bulletEnabled val="1"/>
        </dgm:presLayoutVars>
      </dgm:prSet>
      <dgm:spPr/>
    </dgm:pt>
    <dgm:pt modelId="{83AE2A17-DF47-4D0F-BC01-1AB9F18007B2}" type="pres">
      <dgm:prSet presAssocID="{06B56662-72B9-4852-9AAB-456A1B394E6F}" presName="sibTrans" presStyleCnt="0"/>
      <dgm:spPr/>
    </dgm:pt>
    <dgm:pt modelId="{46D8A621-1FEB-46DB-99DD-C4901BF7ED3C}" type="pres">
      <dgm:prSet presAssocID="{118196CB-4A8D-465D-8687-F6FA1D51208A}" presName="node" presStyleLbl="node1" presStyleIdx="9" presStyleCnt="12">
        <dgm:presLayoutVars>
          <dgm:bulletEnabled val="1"/>
        </dgm:presLayoutVars>
      </dgm:prSet>
      <dgm:spPr/>
    </dgm:pt>
    <dgm:pt modelId="{6124F605-463F-423D-8D24-B370D976CECA}" type="pres">
      <dgm:prSet presAssocID="{A14BC373-A8E6-4B3A-8E83-DD59D55F7E9B}" presName="sibTrans" presStyleCnt="0"/>
      <dgm:spPr/>
    </dgm:pt>
    <dgm:pt modelId="{7D2D555A-75DB-4D89-A7C0-00A04E512F8F}" type="pres">
      <dgm:prSet presAssocID="{962248FF-6A46-4C92-91FB-9F317B1E2A40}" presName="node" presStyleLbl="node1" presStyleIdx="10" presStyleCnt="12">
        <dgm:presLayoutVars>
          <dgm:bulletEnabled val="1"/>
        </dgm:presLayoutVars>
      </dgm:prSet>
      <dgm:spPr/>
    </dgm:pt>
    <dgm:pt modelId="{C8271753-4335-485F-8E7D-EBEF5918C0FD}" type="pres">
      <dgm:prSet presAssocID="{D87F53AB-7053-4C64-A70A-1D1172CB51A2}" presName="sibTrans" presStyleCnt="0"/>
      <dgm:spPr/>
    </dgm:pt>
    <dgm:pt modelId="{D90343CE-3CF3-48AE-A42F-304994BA83B3}" type="pres">
      <dgm:prSet presAssocID="{561D033D-80CF-4891-8C03-326BED53907A}" presName="node" presStyleLbl="node1" presStyleIdx="11" presStyleCnt="12">
        <dgm:presLayoutVars>
          <dgm:bulletEnabled val="1"/>
        </dgm:presLayoutVars>
      </dgm:prSet>
      <dgm:spPr/>
    </dgm:pt>
  </dgm:ptLst>
  <dgm:cxnLst>
    <dgm:cxn modelId="{CAF43A0D-FDDB-4B56-BAE8-5EC6EC615D5F}" srcId="{1A5FF7D1-6FA8-48DF-8081-AEB63C2AFCEA}" destId="{118196CB-4A8D-465D-8687-F6FA1D51208A}" srcOrd="9" destOrd="0" parTransId="{25C02F68-EFD5-4A6F-BE16-3F74DEA87478}" sibTransId="{A14BC373-A8E6-4B3A-8E83-DD59D55F7E9B}"/>
    <dgm:cxn modelId="{CEDAAA1F-ECAB-4511-AA1E-AFAC219A0A2B}" type="presOf" srcId="{A497D8E2-07A1-4933-B957-61C9CD465655}" destId="{8F84486A-66FF-4BA7-B4FB-CEB7A1AFEF48}" srcOrd="0" destOrd="0" presId="urn:microsoft.com/office/officeart/2005/8/layout/default"/>
    <dgm:cxn modelId="{FEA3DC2F-BF4F-4584-A3AA-BA3CC9C51EAD}" srcId="{1A5FF7D1-6FA8-48DF-8081-AEB63C2AFCEA}" destId="{1D61F22E-7269-41DA-8495-62A8BBCAFC4D}" srcOrd="8" destOrd="0" parTransId="{A5F804E4-BAB7-4DAE-B1FD-0B7A9665E815}" sibTransId="{06B56662-72B9-4852-9AAB-456A1B394E6F}"/>
    <dgm:cxn modelId="{8833FF39-F30A-496A-83E6-9A34E955B0FE}" type="presOf" srcId="{561D033D-80CF-4891-8C03-326BED53907A}" destId="{D90343CE-3CF3-48AE-A42F-304994BA83B3}" srcOrd="0" destOrd="0" presId="urn:microsoft.com/office/officeart/2005/8/layout/default"/>
    <dgm:cxn modelId="{C9C6206B-DF4E-48E4-B683-6C06B941ADB2}" type="presOf" srcId="{7C3CCFAC-01EC-4E8B-A7A2-9E5DDE71B80F}" destId="{5EF63782-325A-41E7-99BF-E034B4E6261E}" srcOrd="0" destOrd="0" presId="urn:microsoft.com/office/officeart/2005/8/layout/default"/>
    <dgm:cxn modelId="{DF75E74D-6A2A-4282-B11C-7D3E7ECF602E}" type="presOf" srcId="{D678922C-2A99-4B6A-8ACC-C13F31CF6E15}" destId="{9C2ADD17-754F-4D41-B9FD-67B53FAC0D3D}" srcOrd="0" destOrd="0" presId="urn:microsoft.com/office/officeart/2005/8/layout/default"/>
    <dgm:cxn modelId="{9B4F326E-DE5D-4BA0-9700-E2B25EC5AEB5}" srcId="{1A5FF7D1-6FA8-48DF-8081-AEB63C2AFCEA}" destId="{561D033D-80CF-4891-8C03-326BED53907A}" srcOrd="11" destOrd="0" parTransId="{8A775609-392E-479A-9700-621D656B855E}" sibTransId="{5BE449C4-D170-4019-ACD1-DB68F3B196B3}"/>
    <dgm:cxn modelId="{8A6CA471-FBC0-4949-B2B4-A00D24F77C86}" srcId="{1A5FF7D1-6FA8-48DF-8081-AEB63C2AFCEA}" destId="{B2994F7E-0B5B-4554-9F2B-65A9FB991F25}" srcOrd="4" destOrd="0" parTransId="{A0B546A4-47E7-4523-B174-AAA9FDA20D5D}" sibTransId="{397ABA01-D2C9-42B3-BE1E-9D27D1011B31}"/>
    <dgm:cxn modelId="{AFCAC154-EFC4-4758-9708-7CE5C34D842B}" type="presOf" srcId="{EEC8E52E-E493-49EC-92D8-CBA48F98BC83}" destId="{63A3062E-0A97-422B-9814-5DC6C8A8E425}" srcOrd="0" destOrd="0" presId="urn:microsoft.com/office/officeart/2005/8/layout/default"/>
    <dgm:cxn modelId="{4F8CA382-A9C0-4E05-B135-311E7B90B269}" srcId="{1A5FF7D1-6FA8-48DF-8081-AEB63C2AFCEA}" destId="{B1DA1D20-BD0B-431E-91BE-E505920A7DE8}" srcOrd="6" destOrd="0" parTransId="{EB87EB74-1FD5-4904-9558-3B820C690041}" sibTransId="{D4B93F6A-E771-43C9-AA13-83FA4A963083}"/>
    <dgm:cxn modelId="{F7556F88-EE74-4082-8277-F4BD43D09C6C}" srcId="{1A5FF7D1-6FA8-48DF-8081-AEB63C2AFCEA}" destId="{962248FF-6A46-4C92-91FB-9F317B1E2A40}" srcOrd="10" destOrd="0" parTransId="{2275515D-8611-4405-8939-4F5F93CEA6CE}" sibTransId="{D87F53AB-7053-4C64-A70A-1D1172CB51A2}"/>
    <dgm:cxn modelId="{D59EE18F-4D82-451E-82D8-8CDF7B2B5CAE}" type="presOf" srcId="{F2D47925-7660-4D65-8702-DF294B1B4C78}" destId="{3B7FE67B-D072-4735-A37C-D137F88AFE94}" srcOrd="0" destOrd="0" presId="urn:microsoft.com/office/officeart/2005/8/layout/default"/>
    <dgm:cxn modelId="{95DDE79C-F7B4-4623-93D8-282D6EE6D771}" type="presOf" srcId="{B2994F7E-0B5B-4554-9F2B-65A9FB991F25}" destId="{02CFB2CA-5616-4A4B-9D1B-F8D3092DC812}" srcOrd="0" destOrd="0" presId="urn:microsoft.com/office/officeart/2005/8/layout/default"/>
    <dgm:cxn modelId="{38199AA3-77F6-4A32-BA7A-3745BB054421}" srcId="{1A5FF7D1-6FA8-48DF-8081-AEB63C2AFCEA}" destId="{F2D47925-7660-4D65-8702-DF294B1B4C78}" srcOrd="1" destOrd="0" parTransId="{A9FCFB06-4D9D-42F6-84F0-09B31AC86016}" sibTransId="{AAF93553-94D3-4132-8C78-64BA8B1F31FF}"/>
    <dgm:cxn modelId="{6053CDB6-4A61-4EF9-B89C-7AF2D5526480}" type="presOf" srcId="{B1DA1D20-BD0B-431E-91BE-E505920A7DE8}" destId="{D2AE083D-906B-48D3-8634-8CCC93066183}" srcOrd="0" destOrd="0" presId="urn:microsoft.com/office/officeart/2005/8/layout/default"/>
    <dgm:cxn modelId="{F1FC7EB7-9647-4660-A52C-7E521ADC1CD3}" srcId="{1A5FF7D1-6FA8-48DF-8081-AEB63C2AFCEA}" destId="{320826A1-57E1-489C-8635-8F3F23165879}" srcOrd="5" destOrd="0" parTransId="{D8207492-5A8A-462D-9DD6-CAF1C0E7DCE0}" sibTransId="{86A668FC-E563-42B3-8B3A-B178ED4BCD2B}"/>
    <dgm:cxn modelId="{EFC111B9-0C95-4740-85D1-C16E5702107F}" srcId="{1A5FF7D1-6FA8-48DF-8081-AEB63C2AFCEA}" destId="{7C3CCFAC-01EC-4E8B-A7A2-9E5DDE71B80F}" srcOrd="3" destOrd="0" parTransId="{45CAB728-021F-43A4-96A3-7306EB1238AD}" sibTransId="{F9D2ADD6-A581-4C59-B727-8CD1386A62B1}"/>
    <dgm:cxn modelId="{D99F2BC6-F560-4F07-AF9D-68F7AD384049}" srcId="{1A5FF7D1-6FA8-48DF-8081-AEB63C2AFCEA}" destId="{EEC8E52E-E493-49EC-92D8-CBA48F98BC83}" srcOrd="0" destOrd="0" parTransId="{088C4B81-ADEA-43BD-B9EE-23EB91FF0FF4}" sibTransId="{8D297454-02E1-44D2-95BD-F296662535B3}"/>
    <dgm:cxn modelId="{BB8352D2-C5AE-4CE0-A9C5-DB8321427F71}" type="presOf" srcId="{118196CB-4A8D-465D-8687-F6FA1D51208A}" destId="{46D8A621-1FEB-46DB-99DD-C4901BF7ED3C}" srcOrd="0" destOrd="0" presId="urn:microsoft.com/office/officeart/2005/8/layout/default"/>
    <dgm:cxn modelId="{7F0855DA-BE9F-401A-AADC-40F5418C8A06}" srcId="{1A5FF7D1-6FA8-48DF-8081-AEB63C2AFCEA}" destId="{D678922C-2A99-4B6A-8ACC-C13F31CF6E15}" srcOrd="7" destOrd="0" parTransId="{C150472A-5BA7-435B-B648-F77150B0819C}" sibTransId="{8BBA63B9-270F-433C-BCD2-62F033A7D6F1}"/>
    <dgm:cxn modelId="{D9E25DEC-C3C6-4545-97E4-D5B913DD89AA}" type="presOf" srcId="{1D61F22E-7269-41DA-8495-62A8BBCAFC4D}" destId="{E9A055DA-4C2C-42A6-B17A-EDB8EEDBA843}" srcOrd="0" destOrd="0" presId="urn:microsoft.com/office/officeart/2005/8/layout/default"/>
    <dgm:cxn modelId="{4C983AED-5B84-4BC2-B633-5E542819FC2E}" type="presOf" srcId="{320826A1-57E1-489C-8635-8F3F23165879}" destId="{EE839D08-0B01-4AD2-935F-A0EAE699105B}" srcOrd="0" destOrd="0" presId="urn:microsoft.com/office/officeart/2005/8/layout/default"/>
    <dgm:cxn modelId="{EE1ACAEF-93FB-44C3-A37B-B12F0C4FAF2D}" type="presOf" srcId="{962248FF-6A46-4C92-91FB-9F317B1E2A40}" destId="{7D2D555A-75DB-4D89-A7C0-00A04E512F8F}" srcOrd="0" destOrd="0" presId="urn:microsoft.com/office/officeart/2005/8/layout/default"/>
    <dgm:cxn modelId="{21185CF0-763A-4E7A-AF70-AB57644F01FB}" type="presOf" srcId="{1A5FF7D1-6FA8-48DF-8081-AEB63C2AFCEA}" destId="{9F746E34-FF5A-46A9-8481-D8C3B997F329}" srcOrd="0" destOrd="0" presId="urn:microsoft.com/office/officeart/2005/8/layout/default"/>
    <dgm:cxn modelId="{8A2041F7-5932-460C-8A0B-394DA14629CB}" srcId="{1A5FF7D1-6FA8-48DF-8081-AEB63C2AFCEA}" destId="{A497D8E2-07A1-4933-B957-61C9CD465655}" srcOrd="2" destOrd="0" parTransId="{C3746AF3-2585-4C03-8EF8-FD61606B30BB}" sibTransId="{EF9D5674-6123-4A8F-882A-C1AAE1EA8CED}"/>
    <dgm:cxn modelId="{0408869D-FA87-49B4-9547-0B195D287718}" type="presParOf" srcId="{9F746E34-FF5A-46A9-8481-D8C3B997F329}" destId="{63A3062E-0A97-422B-9814-5DC6C8A8E425}" srcOrd="0" destOrd="0" presId="urn:microsoft.com/office/officeart/2005/8/layout/default"/>
    <dgm:cxn modelId="{5E1A9B16-FA24-4F48-9067-80DEE8ABDF7A}" type="presParOf" srcId="{9F746E34-FF5A-46A9-8481-D8C3B997F329}" destId="{D8F5D082-5918-42AF-92EB-3AB2789F6550}" srcOrd="1" destOrd="0" presId="urn:microsoft.com/office/officeart/2005/8/layout/default"/>
    <dgm:cxn modelId="{6F29CEAA-E7A4-4DF9-B152-28AC196E07F9}" type="presParOf" srcId="{9F746E34-FF5A-46A9-8481-D8C3B997F329}" destId="{3B7FE67B-D072-4735-A37C-D137F88AFE94}" srcOrd="2" destOrd="0" presId="urn:microsoft.com/office/officeart/2005/8/layout/default"/>
    <dgm:cxn modelId="{8DAD765D-862C-464E-8596-4032125F1919}" type="presParOf" srcId="{9F746E34-FF5A-46A9-8481-D8C3B997F329}" destId="{64AB03E2-322C-436D-8178-A38B35ED8E6C}" srcOrd="3" destOrd="0" presId="urn:microsoft.com/office/officeart/2005/8/layout/default"/>
    <dgm:cxn modelId="{6695246F-984A-4A77-A476-0D441CE570C1}" type="presParOf" srcId="{9F746E34-FF5A-46A9-8481-D8C3B997F329}" destId="{8F84486A-66FF-4BA7-B4FB-CEB7A1AFEF48}" srcOrd="4" destOrd="0" presId="urn:microsoft.com/office/officeart/2005/8/layout/default"/>
    <dgm:cxn modelId="{74782DDF-F055-4C9A-AEEE-061C920A0B33}" type="presParOf" srcId="{9F746E34-FF5A-46A9-8481-D8C3B997F329}" destId="{8F2888E9-70B7-42A7-B7C5-5D3EB9189DE7}" srcOrd="5" destOrd="0" presId="urn:microsoft.com/office/officeart/2005/8/layout/default"/>
    <dgm:cxn modelId="{BD430998-83CC-4C16-915A-6A26168183CE}" type="presParOf" srcId="{9F746E34-FF5A-46A9-8481-D8C3B997F329}" destId="{5EF63782-325A-41E7-99BF-E034B4E6261E}" srcOrd="6" destOrd="0" presId="urn:microsoft.com/office/officeart/2005/8/layout/default"/>
    <dgm:cxn modelId="{5BFED7DA-4DC5-491F-A1EE-9DF2A8B7FFDD}" type="presParOf" srcId="{9F746E34-FF5A-46A9-8481-D8C3B997F329}" destId="{8F3ABB97-4F75-4DB0-A792-A95B290F3E69}" srcOrd="7" destOrd="0" presId="urn:microsoft.com/office/officeart/2005/8/layout/default"/>
    <dgm:cxn modelId="{ED85ACE7-72C0-4E35-BFFE-E2AFDE90B30B}" type="presParOf" srcId="{9F746E34-FF5A-46A9-8481-D8C3B997F329}" destId="{02CFB2CA-5616-4A4B-9D1B-F8D3092DC812}" srcOrd="8" destOrd="0" presId="urn:microsoft.com/office/officeart/2005/8/layout/default"/>
    <dgm:cxn modelId="{5FAA13A8-3AE5-4683-85EB-48CF9C1685A7}" type="presParOf" srcId="{9F746E34-FF5A-46A9-8481-D8C3B997F329}" destId="{4D6CEEA5-A054-4B6E-A846-F5414169C597}" srcOrd="9" destOrd="0" presId="urn:microsoft.com/office/officeart/2005/8/layout/default"/>
    <dgm:cxn modelId="{DA1E6E1B-2C4E-4E03-B50B-74D1B3D9BDA4}" type="presParOf" srcId="{9F746E34-FF5A-46A9-8481-D8C3B997F329}" destId="{EE839D08-0B01-4AD2-935F-A0EAE699105B}" srcOrd="10" destOrd="0" presId="urn:microsoft.com/office/officeart/2005/8/layout/default"/>
    <dgm:cxn modelId="{B651234B-1614-4547-8120-FB01F45197B6}" type="presParOf" srcId="{9F746E34-FF5A-46A9-8481-D8C3B997F329}" destId="{7C029BC2-AEAD-45D0-8088-7F7F031AB1A1}" srcOrd="11" destOrd="0" presId="urn:microsoft.com/office/officeart/2005/8/layout/default"/>
    <dgm:cxn modelId="{C5BB0399-8BEA-45D7-95D7-F9C1C75CF4C7}" type="presParOf" srcId="{9F746E34-FF5A-46A9-8481-D8C3B997F329}" destId="{D2AE083D-906B-48D3-8634-8CCC93066183}" srcOrd="12" destOrd="0" presId="urn:microsoft.com/office/officeart/2005/8/layout/default"/>
    <dgm:cxn modelId="{79090FDD-A557-4886-B2D6-9C18F290FF6D}" type="presParOf" srcId="{9F746E34-FF5A-46A9-8481-D8C3B997F329}" destId="{8427A409-60CC-4560-9C65-B8FB47970D3C}" srcOrd="13" destOrd="0" presId="urn:microsoft.com/office/officeart/2005/8/layout/default"/>
    <dgm:cxn modelId="{65C68751-C16C-45B9-A626-C7618C5F9BBE}" type="presParOf" srcId="{9F746E34-FF5A-46A9-8481-D8C3B997F329}" destId="{9C2ADD17-754F-4D41-B9FD-67B53FAC0D3D}" srcOrd="14" destOrd="0" presId="urn:microsoft.com/office/officeart/2005/8/layout/default"/>
    <dgm:cxn modelId="{DA4174B8-7524-4978-BC59-A5D9B2F3046A}" type="presParOf" srcId="{9F746E34-FF5A-46A9-8481-D8C3B997F329}" destId="{3D4F4A58-F548-4B05-B8EC-1A9628D80DBB}" srcOrd="15" destOrd="0" presId="urn:microsoft.com/office/officeart/2005/8/layout/default"/>
    <dgm:cxn modelId="{DF1F82B7-7D53-47BC-A2D5-858EAB96D856}" type="presParOf" srcId="{9F746E34-FF5A-46A9-8481-D8C3B997F329}" destId="{E9A055DA-4C2C-42A6-B17A-EDB8EEDBA843}" srcOrd="16" destOrd="0" presId="urn:microsoft.com/office/officeart/2005/8/layout/default"/>
    <dgm:cxn modelId="{4BC56AF5-E8B7-4C9F-8B63-85AD94182769}" type="presParOf" srcId="{9F746E34-FF5A-46A9-8481-D8C3B997F329}" destId="{83AE2A17-DF47-4D0F-BC01-1AB9F18007B2}" srcOrd="17" destOrd="0" presId="urn:microsoft.com/office/officeart/2005/8/layout/default"/>
    <dgm:cxn modelId="{9E1C67C5-26AD-41B4-8F63-FB63FACA2007}" type="presParOf" srcId="{9F746E34-FF5A-46A9-8481-D8C3B997F329}" destId="{46D8A621-1FEB-46DB-99DD-C4901BF7ED3C}" srcOrd="18" destOrd="0" presId="urn:microsoft.com/office/officeart/2005/8/layout/default"/>
    <dgm:cxn modelId="{E2E41CD5-D35F-4707-8926-98C6AC891FE8}" type="presParOf" srcId="{9F746E34-FF5A-46A9-8481-D8C3B997F329}" destId="{6124F605-463F-423D-8D24-B370D976CECA}" srcOrd="19" destOrd="0" presId="urn:microsoft.com/office/officeart/2005/8/layout/default"/>
    <dgm:cxn modelId="{403EC8A6-1951-448F-A9D4-989AEA9EB5BC}" type="presParOf" srcId="{9F746E34-FF5A-46A9-8481-D8C3B997F329}" destId="{7D2D555A-75DB-4D89-A7C0-00A04E512F8F}" srcOrd="20" destOrd="0" presId="urn:microsoft.com/office/officeart/2005/8/layout/default"/>
    <dgm:cxn modelId="{6D4A26D6-2344-4641-B66E-2B804EE11873}" type="presParOf" srcId="{9F746E34-FF5A-46A9-8481-D8C3B997F329}" destId="{C8271753-4335-485F-8E7D-EBEF5918C0FD}" srcOrd="21" destOrd="0" presId="urn:microsoft.com/office/officeart/2005/8/layout/default"/>
    <dgm:cxn modelId="{C7586F8D-FDAC-4CE0-831F-3336EF3C7C75}" type="presParOf" srcId="{9F746E34-FF5A-46A9-8481-D8C3B997F329}" destId="{D90343CE-3CF3-48AE-A42F-304994BA83B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C9CED-BF6C-4C76-9252-51B5CDF95A79}">
      <dsp:nvSpPr>
        <dsp:cNvPr id="0" name=""/>
        <dsp:cNvSpPr/>
      </dsp:nvSpPr>
      <dsp:spPr>
        <a:xfrm>
          <a:off x="0" y="4325"/>
          <a:ext cx="6900512" cy="9212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D37A0-3029-4F23-91E7-2E43F6ED932D}">
      <dsp:nvSpPr>
        <dsp:cNvPr id="0" name=""/>
        <dsp:cNvSpPr/>
      </dsp:nvSpPr>
      <dsp:spPr>
        <a:xfrm>
          <a:off x="278677" y="211606"/>
          <a:ext cx="506686" cy="506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6340EC-2AD2-4343-B449-8E44321D48F1}">
      <dsp:nvSpPr>
        <dsp:cNvPr id="0" name=""/>
        <dsp:cNvSpPr/>
      </dsp:nvSpPr>
      <dsp:spPr>
        <a:xfrm>
          <a:off x="1064041" y="4325"/>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90000"/>
            </a:lnSpc>
            <a:spcBef>
              <a:spcPct val="0"/>
            </a:spcBef>
            <a:spcAft>
              <a:spcPct val="35000"/>
            </a:spcAft>
            <a:buNone/>
          </a:pPr>
          <a:r>
            <a:rPr lang="en-US" sz="1900" kern="1200"/>
            <a:t>Provides general overview of the expenses within your Chrome River System.</a:t>
          </a:r>
        </a:p>
      </dsp:txBody>
      <dsp:txXfrm>
        <a:off x="1064041" y="4325"/>
        <a:ext cx="5836470" cy="921248"/>
      </dsp:txXfrm>
    </dsp:sp>
    <dsp:sp modelId="{8D157A52-EE8D-48B9-9662-28C17AD494C9}">
      <dsp:nvSpPr>
        <dsp:cNvPr id="0" name=""/>
        <dsp:cNvSpPr/>
      </dsp:nvSpPr>
      <dsp:spPr>
        <a:xfrm>
          <a:off x="0" y="1155885"/>
          <a:ext cx="6900512" cy="9212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55DC5-FAFE-4A86-8B8F-72D7CD6C21FE}">
      <dsp:nvSpPr>
        <dsp:cNvPr id="0" name=""/>
        <dsp:cNvSpPr/>
      </dsp:nvSpPr>
      <dsp:spPr>
        <a:xfrm>
          <a:off x="278677" y="1363166"/>
          <a:ext cx="506686" cy="506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DF00A-CFA1-410A-AC4B-8FEB64259BB3}">
      <dsp:nvSpPr>
        <dsp:cNvPr id="0" name=""/>
        <dsp:cNvSpPr/>
      </dsp:nvSpPr>
      <dsp:spPr>
        <a:xfrm>
          <a:off x="1064041" y="1155885"/>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90000"/>
            </a:lnSpc>
            <a:spcBef>
              <a:spcPct val="0"/>
            </a:spcBef>
            <a:spcAft>
              <a:spcPct val="35000"/>
            </a:spcAft>
            <a:buNone/>
          </a:pPr>
          <a:r>
            <a:rPr lang="en-US" sz="1900" kern="1200"/>
            <a:t>Check the pulse of the University on the spend that flows thru the Chrome River system at your institution.</a:t>
          </a:r>
        </a:p>
      </dsp:txBody>
      <dsp:txXfrm>
        <a:off x="1064041" y="1155885"/>
        <a:ext cx="5836470" cy="921248"/>
      </dsp:txXfrm>
    </dsp:sp>
    <dsp:sp modelId="{6DCCC7C1-9CD5-4863-AC96-956E0B69F525}">
      <dsp:nvSpPr>
        <dsp:cNvPr id="0" name=""/>
        <dsp:cNvSpPr/>
      </dsp:nvSpPr>
      <dsp:spPr>
        <a:xfrm>
          <a:off x="0" y="2307446"/>
          <a:ext cx="6900512" cy="9212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AAC49-0E63-466B-8289-37D4BC3014E8}">
      <dsp:nvSpPr>
        <dsp:cNvPr id="0" name=""/>
        <dsp:cNvSpPr/>
      </dsp:nvSpPr>
      <dsp:spPr>
        <a:xfrm>
          <a:off x="278677" y="2514727"/>
          <a:ext cx="506686" cy="506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64334F-D8B7-4F69-9DC2-ADC094B58653}">
      <dsp:nvSpPr>
        <dsp:cNvPr id="0" name=""/>
        <dsp:cNvSpPr/>
      </dsp:nvSpPr>
      <dsp:spPr>
        <a:xfrm>
          <a:off x="1064041" y="2307446"/>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90000"/>
            </a:lnSpc>
            <a:spcBef>
              <a:spcPct val="0"/>
            </a:spcBef>
            <a:spcAft>
              <a:spcPct val="35000"/>
            </a:spcAft>
            <a:buNone/>
          </a:pPr>
          <a:r>
            <a:rPr lang="en-US" sz="1900" kern="1200"/>
            <a:t>Grab a user friend PDF or access via your tablet at the Executive Steering Committee</a:t>
          </a:r>
        </a:p>
      </dsp:txBody>
      <dsp:txXfrm>
        <a:off x="1064041" y="2307446"/>
        <a:ext cx="5836470" cy="921248"/>
      </dsp:txXfrm>
    </dsp:sp>
    <dsp:sp modelId="{2D5A7D49-20BE-4E56-AA1E-CADD6F3F990D}">
      <dsp:nvSpPr>
        <dsp:cNvPr id="0" name=""/>
        <dsp:cNvSpPr/>
      </dsp:nvSpPr>
      <dsp:spPr>
        <a:xfrm>
          <a:off x="0" y="3459006"/>
          <a:ext cx="6900512" cy="9212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47790-6DD1-441E-B527-5B412D134497}">
      <dsp:nvSpPr>
        <dsp:cNvPr id="0" name=""/>
        <dsp:cNvSpPr/>
      </dsp:nvSpPr>
      <dsp:spPr>
        <a:xfrm>
          <a:off x="278677" y="3666287"/>
          <a:ext cx="506686" cy="5066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DA1A47-5333-409D-9761-C20D31AB8121}">
      <dsp:nvSpPr>
        <dsp:cNvPr id="0" name=""/>
        <dsp:cNvSpPr/>
      </dsp:nvSpPr>
      <dsp:spPr>
        <a:xfrm>
          <a:off x="1064041" y="3459006"/>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90000"/>
            </a:lnSpc>
            <a:spcBef>
              <a:spcPct val="0"/>
            </a:spcBef>
            <a:spcAft>
              <a:spcPct val="35000"/>
            </a:spcAft>
            <a:buNone/>
          </a:pPr>
          <a:r>
            <a:rPr lang="en-US" sz="1900" kern="1200"/>
            <a:t>Have your updated figures to discuss with other key leaders</a:t>
          </a:r>
        </a:p>
      </dsp:txBody>
      <dsp:txXfrm>
        <a:off x="1064041" y="3459006"/>
        <a:ext cx="5836470" cy="921248"/>
      </dsp:txXfrm>
    </dsp:sp>
    <dsp:sp modelId="{DBF92125-2009-4381-B2F2-FFAA95D3772C}">
      <dsp:nvSpPr>
        <dsp:cNvPr id="0" name=""/>
        <dsp:cNvSpPr/>
      </dsp:nvSpPr>
      <dsp:spPr>
        <a:xfrm>
          <a:off x="0" y="4610567"/>
          <a:ext cx="6900512" cy="92124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8CBF3-5CF9-45F6-839A-DD146180C01F}">
      <dsp:nvSpPr>
        <dsp:cNvPr id="0" name=""/>
        <dsp:cNvSpPr/>
      </dsp:nvSpPr>
      <dsp:spPr>
        <a:xfrm>
          <a:off x="278677" y="4817848"/>
          <a:ext cx="506686" cy="5066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A0EAF-9086-4DEE-B168-60300A03DECB}">
      <dsp:nvSpPr>
        <dsp:cNvPr id="0" name=""/>
        <dsp:cNvSpPr/>
      </dsp:nvSpPr>
      <dsp:spPr>
        <a:xfrm>
          <a:off x="1064041" y="4610567"/>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844550">
            <a:lnSpc>
              <a:spcPct val="90000"/>
            </a:lnSpc>
            <a:spcBef>
              <a:spcPct val="0"/>
            </a:spcBef>
            <a:spcAft>
              <a:spcPct val="35000"/>
            </a:spcAft>
            <a:buNone/>
          </a:pPr>
          <a:r>
            <a:rPr lang="en-US" sz="1900" kern="1200"/>
            <a:t>Easily toggle between your various sub-organizations to quickly answer RFIs from outside agencies or leadership</a:t>
          </a:r>
        </a:p>
      </dsp:txBody>
      <dsp:txXfrm>
        <a:off x="1064041" y="4610567"/>
        <a:ext cx="5836470" cy="921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4C379-18E0-42D7-8F11-467512494240}">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24B7C-8D27-4F61-9298-F45CBED44210}">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036866-B288-4CBC-A62B-198042BBC245}">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a:t>Reports with Approvers &gt; 14 Days (Bottleneck Report)</a:t>
          </a:r>
        </a:p>
      </dsp:txBody>
      <dsp:txXfrm>
        <a:off x="1074268" y="4366"/>
        <a:ext cx="5170996" cy="930102"/>
      </dsp:txXfrm>
    </dsp:sp>
    <dsp:sp modelId="{95FDF7CC-08D2-45CC-9E1E-721E91483DDB}">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54B89-6A70-487E-82E5-D6948619D8A7}">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0FA8E5-7644-4030-B1E0-F830569BCD3A}">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a:t>Aging of Open eWallet Transactions</a:t>
          </a:r>
        </a:p>
      </dsp:txBody>
      <dsp:txXfrm>
        <a:off x="1074268" y="1166994"/>
        <a:ext cx="5170996" cy="930102"/>
      </dsp:txXfrm>
    </dsp:sp>
    <dsp:sp modelId="{E7740116-C49B-4844-B562-53FC98FFE3B6}">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B2820-905B-49EC-B4A8-EB096C789C4A}">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8255B6-201C-4811-A960-474B6BE07523}">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a:t>Mileage Analysis</a:t>
          </a:r>
        </a:p>
      </dsp:txBody>
      <dsp:txXfrm>
        <a:off x="1074268" y="2329622"/>
        <a:ext cx="5170996" cy="930102"/>
      </dsp:txXfrm>
    </dsp:sp>
    <dsp:sp modelId="{7B7031A6-E865-4371-BB65-225E1A4E3926}">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21D45-BC6F-4DA9-88E1-C0CE5C11C66B}">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6C2B92-1582-4A80-A4FE-16104F3627E4}">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dirty="0"/>
            <a:t> Trips &gt; 400 Miles</a:t>
          </a:r>
        </a:p>
      </dsp:txBody>
      <dsp:txXfrm>
        <a:off x="1074268" y="3492250"/>
        <a:ext cx="5170996" cy="930102"/>
      </dsp:txXfrm>
    </dsp:sp>
    <dsp:sp modelId="{DC37074B-80E2-48FB-A2ED-FF19E55C424A}">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7DD0C-7205-4399-B51C-9AB099234C67}">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596CDF-5B5E-4582-8C57-A42C6AF541E4}">
      <dsp:nvSpPr>
        <dsp:cNvPr id="0" name=""/>
        <dsp:cNvSpPr/>
      </dsp:nvSpPr>
      <dsp:spPr>
        <a:xfrm>
          <a:off x="1074268" y="4654878"/>
          <a:ext cx="2810369"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kern="1200" dirty="0"/>
            <a:t>Amt Reimbursed by Traveler past 24 M</a:t>
          </a:r>
        </a:p>
      </dsp:txBody>
      <dsp:txXfrm>
        <a:off x="1074268" y="4654878"/>
        <a:ext cx="2810369" cy="930102"/>
      </dsp:txXfrm>
    </dsp:sp>
    <dsp:sp modelId="{8EFE22B1-F2D5-4471-ADD7-671E149C4592}">
      <dsp:nvSpPr>
        <dsp:cNvPr id="0" name=""/>
        <dsp:cNvSpPr/>
      </dsp:nvSpPr>
      <dsp:spPr>
        <a:xfrm>
          <a:off x="3884637" y="4654878"/>
          <a:ext cx="2360627"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488950">
            <a:lnSpc>
              <a:spcPct val="90000"/>
            </a:lnSpc>
            <a:spcBef>
              <a:spcPct val="0"/>
            </a:spcBef>
            <a:spcAft>
              <a:spcPct val="35000"/>
            </a:spcAft>
            <a:buNone/>
          </a:pPr>
          <a:r>
            <a:rPr lang="en-US" sz="1100" kern="1200"/>
            <a:t>Quick Links to “Deeper Dashboards”, aka “In the weeds)</a:t>
          </a:r>
        </a:p>
        <a:p>
          <a:pPr marL="0" lvl="0" indent="0" algn="l" defTabSz="488950">
            <a:lnSpc>
              <a:spcPct val="90000"/>
            </a:lnSpc>
            <a:spcBef>
              <a:spcPct val="0"/>
            </a:spcBef>
            <a:spcAft>
              <a:spcPct val="35000"/>
            </a:spcAft>
            <a:buNone/>
          </a:pPr>
          <a:r>
            <a:rPr lang="en-US" sz="1100" kern="1200" dirty="0"/>
            <a:t>Detail Analysis Report, quick download for any reporting</a:t>
          </a:r>
        </a:p>
      </dsp:txBody>
      <dsp:txXfrm>
        <a:off x="3884637" y="4654878"/>
        <a:ext cx="2360627" cy="930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3062E-0A97-422B-9814-5DC6C8A8E425}">
      <dsp:nvSpPr>
        <dsp:cNvPr id="0" name=""/>
        <dsp:cNvSpPr/>
      </dsp:nvSpPr>
      <dsp:spPr>
        <a:xfrm>
          <a:off x="2741" y="22536"/>
          <a:ext cx="2174563" cy="13047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NonExported Spend</a:t>
          </a:r>
        </a:p>
      </dsp:txBody>
      <dsp:txXfrm>
        <a:off x="2741" y="22536"/>
        <a:ext cx="2174563" cy="1304738"/>
      </dsp:txXfrm>
    </dsp:sp>
    <dsp:sp modelId="{3B7FE67B-D072-4735-A37C-D137F88AFE94}">
      <dsp:nvSpPr>
        <dsp:cNvPr id="0" name=""/>
        <dsp:cNvSpPr/>
      </dsp:nvSpPr>
      <dsp:spPr>
        <a:xfrm>
          <a:off x="2394761" y="22536"/>
          <a:ext cx="2174563" cy="13047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Aging in Draft/Pending/Returned</a:t>
          </a:r>
        </a:p>
      </dsp:txBody>
      <dsp:txXfrm>
        <a:off x="2394761" y="22536"/>
        <a:ext cx="2174563" cy="1304738"/>
      </dsp:txXfrm>
    </dsp:sp>
    <dsp:sp modelId="{8F84486A-66FF-4BA7-B4FB-CEB7A1AFEF48}">
      <dsp:nvSpPr>
        <dsp:cNvPr id="0" name=""/>
        <dsp:cNvSpPr/>
      </dsp:nvSpPr>
      <dsp:spPr>
        <a:xfrm>
          <a:off x="4786781" y="22536"/>
          <a:ext cx="2174563" cy="13047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Percentage % (0-30 Days) Timeliness</a:t>
          </a:r>
        </a:p>
      </dsp:txBody>
      <dsp:txXfrm>
        <a:off x="4786781" y="22536"/>
        <a:ext cx="2174563" cy="1304738"/>
      </dsp:txXfrm>
    </dsp:sp>
    <dsp:sp modelId="{5EF63782-325A-41E7-99BF-E034B4E6261E}">
      <dsp:nvSpPr>
        <dsp:cNvPr id="0" name=""/>
        <dsp:cNvSpPr/>
      </dsp:nvSpPr>
      <dsp:spPr>
        <a:xfrm>
          <a:off x="7178802" y="22536"/>
          <a:ext cx="2174563" cy="13047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Aging of Draft/EWallet/Pending</a:t>
          </a:r>
        </a:p>
      </dsp:txBody>
      <dsp:txXfrm>
        <a:off x="7178802" y="22536"/>
        <a:ext cx="2174563" cy="1304738"/>
      </dsp:txXfrm>
    </dsp:sp>
    <dsp:sp modelId="{02CFB2CA-5616-4A4B-9D1B-F8D3092DC812}">
      <dsp:nvSpPr>
        <dsp:cNvPr id="0" name=""/>
        <dsp:cNvSpPr/>
      </dsp:nvSpPr>
      <dsp:spPr>
        <a:xfrm>
          <a:off x="2741" y="1544730"/>
          <a:ext cx="2174563" cy="130473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EWallet Aging by Card and # of Trans/Owners/Amt</a:t>
          </a:r>
        </a:p>
      </dsp:txBody>
      <dsp:txXfrm>
        <a:off x="2741" y="1544730"/>
        <a:ext cx="2174563" cy="1304738"/>
      </dsp:txXfrm>
    </dsp:sp>
    <dsp:sp modelId="{EE839D08-0B01-4AD2-935F-A0EAE699105B}">
      <dsp:nvSpPr>
        <dsp:cNvPr id="0" name=""/>
        <dsp:cNvSpPr/>
      </dsp:nvSpPr>
      <dsp:spPr>
        <a:xfrm>
          <a:off x="2394761" y="1544730"/>
          <a:ext cx="2174563" cy="13047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Report – </a:t>
          </a:r>
          <a:r>
            <a:rPr lang="en-US" sz="1600" kern="1200" dirty="0" err="1"/>
            <a:t>Ewallet</a:t>
          </a:r>
          <a:r>
            <a:rPr lang="en-US" sz="1600" kern="1200" dirty="0"/>
            <a:t> &gt; 30 Days</a:t>
          </a:r>
        </a:p>
      </dsp:txBody>
      <dsp:txXfrm>
        <a:off x="2394761" y="1544730"/>
        <a:ext cx="2174563" cy="1304738"/>
      </dsp:txXfrm>
    </dsp:sp>
    <dsp:sp modelId="{D2AE083D-906B-48D3-8634-8CCC93066183}">
      <dsp:nvSpPr>
        <dsp:cNvPr id="0" name=""/>
        <dsp:cNvSpPr/>
      </dsp:nvSpPr>
      <dsp:spPr>
        <a:xfrm>
          <a:off x="4786781" y="1544730"/>
          <a:ext cx="2174563" cy="13047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Aging of EWallet by Card Name/Cash Advance</a:t>
          </a:r>
        </a:p>
      </dsp:txBody>
      <dsp:txXfrm>
        <a:off x="4786781" y="1544730"/>
        <a:ext cx="2174563" cy="1304738"/>
      </dsp:txXfrm>
    </dsp:sp>
    <dsp:sp modelId="{9C2ADD17-754F-4D41-B9FD-67B53FAC0D3D}">
      <dsp:nvSpPr>
        <dsp:cNvPr id="0" name=""/>
        <dsp:cNvSpPr/>
      </dsp:nvSpPr>
      <dsp:spPr>
        <a:xfrm>
          <a:off x="7178802" y="1544730"/>
          <a:ext cx="2174563" cy="13047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Card Analysis by Vendor</a:t>
          </a:r>
        </a:p>
      </dsp:txBody>
      <dsp:txXfrm>
        <a:off x="7178802" y="1544730"/>
        <a:ext cx="2174563" cy="1304738"/>
      </dsp:txXfrm>
    </dsp:sp>
    <dsp:sp modelId="{E9A055DA-4C2C-42A6-B17A-EDB8EEDBA843}">
      <dsp:nvSpPr>
        <dsp:cNvPr id="0" name=""/>
        <dsp:cNvSpPr/>
      </dsp:nvSpPr>
      <dsp:spPr>
        <a:xfrm>
          <a:off x="2741" y="3066925"/>
          <a:ext cx="2174563" cy="13047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Card Analysis by Amount of Trans</a:t>
          </a:r>
        </a:p>
      </dsp:txBody>
      <dsp:txXfrm>
        <a:off x="2741" y="3066925"/>
        <a:ext cx="2174563" cy="1304738"/>
      </dsp:txXfrm>
    </dsp:sp>
    <dsp:sp modelId="{46D8A621-1FEB-46DB-99DD-C4901BF7ED3C}">
      <dsp:nvSpPr>
        <dsp:cNvPr id="0" name=""/>
        <dsp:cNvSpPr/>
      </dsp:nvSpPr>
      <dsp:spPr>
        <a:xfrm>
          <a:off x="2394761" y="3066925"/>
          <a:ext cx="2174563" cy="130473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Report – Open Cash Advance</a:t>
          </a:r>
        </a:p>
      </dsp:txBody>
      <dsp:txXfrm>
        <a:off x="2394761" y="3066925"/>
        <a:ext cx="2174563" cy="1304738"/>
      </dsp:txXfrm>
    </dsp:sp>
    <dsp:sp modelId="{7D2D555A-75DB-4D89-A7C0-00A04E512F8F}">
      <dsp:nvSpPr>
        <dsp:cNvPr id="0" name=""/>
        <dsp:cNvSpPr/>
      </dsp:nvSpPr>
      <dsp:spPr>
        <a:xfrm>
          <a:off x="4786781" y="3066925"/>
          <a:ext cx="2174563" cy="13047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Inactive Employee Amount &amp; Report</a:t>
          </a:r>
        </a:p>
      </dsp:txBody>
      <dsp:txXfrm>
        <a:off x="4786781" y="3066925"/>
        <a:ext cx="2174563" cy="1304738"/>
      </dsp:txXfrm>
    </dsp:sp>
    <dsp:sp modelId="{D90343CE-3CF3-48AE-A42F-304994BA83B3}">
      <dsp:nvSpPr>
        <dsp:cNvPr id="0" name=""/>
        <dsp:cNvSpPr/>
      </dsp:nvSpPr>
      <dsp:spPr>
        <a:xfrm>
          <a:off x="7178802" y="3066925"/>
          <a:ext cx="2174563" cy="13047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Inactive Approver Amount &amp; Report</a:t>
          </a:r>
        </a:p>
      </dsp:txBody>
      <dsp:txXfrm>
        <a:off x="7178802" y="3066925"/>
        <a:ext cx="2174563" cy="13047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CFF00-59AF-4547-B554-ECF4B19CF7F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31890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CFF00-59AF-4547-B554-ECF4B19CF7F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263498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CFF00-59AF-4547-B554-ECF4B19CF7F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364067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CFF00-59AF-4547-B554-ECF4B19CF7F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293801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CFF00-59AF-4547-B554-ECF4B19CF7FB}"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173656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CFF00-59AF-4547-B554-ECF4B19CF7F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241735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CFF00-59AF-4547-B554-ECF4B19CF7FB}"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175571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CFF00-59AF-4547-B554-ECF4B19CF7FB}"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411464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CFF00-59AF-4547-B554-ECF4B19CF7FB}"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428594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CFF00-59AF-4547-B554-ECF4B19CF7F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6808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CFF00-59AF-4547-B554-ECF4B19CF7FB}"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CBCA9-7463-4B3B-A883-4CFA5B2C4496}" type="slidenum">
              <a:rPr lang="en-US" smtClean="0"/>
              <a:t>‹#›</a:t>
            </a:fld>
            <a:endParaRPr lang="en-US"/>
          </a:p>
        </p:txBody>
      </p:sp>
    </p:spTree>
    <p:extLst>
      <p:ext uri="{BB962C8B-B14F-4D97-AF65-F5344CB8AC3E}">
        <p14:creationId xmlns:p14="http://schemas.microsoft.com/office/powerpoint/2010/main" val="201546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CFF00-59AF-4547-B554-ECF4B19CF7FB}" type="datetimeFigureOut">
              <a:rPr lang="en-US" smtClean="0"/>
              <a:t>3/28/2024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CBCA9-7463-4B3B-A883-4CFA5B2C4496}" type="slidenum">
              <a:rPr lang="en-US" smtClean="0"/>
              <a:t>‹#›</a:t>
            </a:fld>
            <a:endParaRPr lang="en-US"/>
          </a:p>
        </p:txBody>
      </p:sp>
    </p:spTree>
    <p:extLst>
      <p:ext uri="{BB962C8B-B14F-4D97-AF65-F5344CB8AC3E}">
        <p14:creationId xmlns:p14="http://schemas.microsoft.com/office/powerpoint/2010/main" val="1105036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B896693-B01E-8EC9-8BD1-CFF142300715}"/>
              </a:ext>
            </a:extLst>
          </p:cNvPr>
          <p:cNvSpPr>
            <a:spLocks/>
          </p:cNvSpPr>
          <p:nvPr/>
        </p:nvSpPr>
        <p:spPr>
          <a:xfrm>
            <a:off x="6476999" y="3743323"/>
            <a:ext cx="5078413" cy="2076451"/>
          </a:xfrm>
          <a:prstGeom prst="rect">
            <a:avLst/>
          </a:prstGeom>
        </p:spPr>
        <p:txBody>
          <a:bodyPr wrap="square" anchor="t">
            <a:normAutofit fontScale="92500"/>
          </a:bodyPr>
          <a:lstStyle/>
          <a:p>
            <a:pPr algn="ctr" defTabSz="274320">
              <a:spcAft>
                <a:spcPts val="600"/>
              </a:spcAft>
            </a:pPr>
            <a:r>
              <a:rPr lang="en-US" sz="2800" kern="1200" dirty="0">
                <a:solidFill>
                  <a:schemeClr val="tx1"/>
                </a:solidFill>
                <a:latin typeface="+mn-lt"/>
                <a:ea typeface="+mn-ea"/>
                <a:cs typeface="+mn-cs"/>
              </a:rPr>
              <a:t>Dawn Boyd-Cribari	</a:t>
            </a:r>
          </a:p>
          <a:p>
            <a:pPr algn="ctr" defTabSz="274320">
              <a:spcAft>
                <a:spcPts val="600"/>
              </a:spcAft>
            </a:pPr>
            <a:r>
              <a:rPr lang="en-US" sz="2800" kern="1200" dirty="0">
                <a:solidFill>
                  <a:schemeClr val="tx1"/>
                </a:solidFill>
                <a:latin typeface="+mn-lt"/>
                <a:ea typeface="+mn-ea"/>
                <a:cs typeface="+mn-cs"/>
              </a:rPr>
              <a:t>Chrome River Administrator/Travel &amp; Reimbursement Supervisor</a:t>
            </a:r>
          </a:p>
          <a:p>
            <a:pPr algn="ctr" defTabSz="274320">
              <a:spcAft>
                <a:spcPts val="600"/>
              </a:spcAft>
            </a:pPr>
            <a:r>
              <a:rPr lang="en-US" sz="2000" kern="1200" dirty="0">
                <a:solidFill>
                  <a:schemeClr val="tx1"/>
                </a:solidFill>
                <a:latin typeface="+mn-lt"/>
                <a:ea typeface="+mn-ea"/>
                <a:cs typeface="+mn-cs"/>
              </a:rPr>
              <a:t>boydcribarid20@ecu.edu</a:t>
            </a:r>
          </a:p>
          <a:p>
            <a:pPr algn="ctr" defTabSz="274320">
              <a:spcAft>
                <a:spcPts val="600"/>
              </a:spcAft>
            </a:pPr>
            <a:endParaRPr lang="en-US" sz="2800" kern="1200" dirty="0">
              <a:solidFill>
                <a:schemeClr val="tx1"/>
              </a:solidFill>
              <a:latin typeface="+mn-lt"/>
              <a:ea typeface="+mn-ea"/>
              <a:cs typeface="+mn-cs"/>
            </a:endParaRPr>
          </a:p>
          <a:p>
            <a:pPr algn="ctr" defTabSz="274320">
              <a:spcAft>
                <a:spcPts val="600"/>
              </a:spcAft>
            </a:pPr>
            <a:endParaRPr lang="en-US" sz="2800" kern="1200" dirty="0">
              <a:solidFill>
                <a:schemeClr val="tx1"/>
              </a:solidFill>
              <a:latin typeface="+mn-lt"/>
              <a:ea typeface="+mn-ea"/>
              <a:cs typeface="+mn-cs"/>
            </a:endParaRPr>
          </a:p>
          <a:p>
            <a:pPr algn="ctr" defTabSz="274320">
              <a:spcAft>
                <a:spcPts val="600"/>
              </a:spcAft>
            </a:pPr>
            <a:endParaRPr lang="en-US" sz="2800" kern="1200" dirty="0">
              <a:solidFill>
                <a:schemeClr val="tx1"/>
              </a:solidFill>
              <a:latin typeface="+mn-lt"/>
              <a:ea typeface="+mn-ea"/>
              <a:cs typeface="+mn-cs"/>
            </a:endParaRPr>
          </a:p>
          <a:p>
            <a:pPr algn="ctr" defTabSz="274320">
              <a:spcAft>
                <a:spcPts val="600"/>
              </a:spcAft>
            </a:pPr>
            <a:endParaRPr lang="en-US" sz="2800" kern="1200" dirty="0">
              <a:solidFill>
                <a:schemeClr val="tx1"/>
              </a:solidFill>
              <a:latin typeface="+mn-lt"/>
              <a:ea typeface="+mn-ea"/>
              <a:cs typeface="+mn-cs"/>
            </a:endParaRPr>
          </a:p>
        </p:txBody>
      </p:sp>
      <p:sp>
        <p:nvSpPr>
          <p:cNvPr id="5" name="Content Placeholder 4">
            <a:extLst>
              <a:ext uri="{FF2B5EF4-FFF2-40B4-BE49-F238E27FC236}">
                <a16:creationId xmlns:a16="http://schemas.microsoft.com/office/drawing/2014/main" id="{6B7AEBE6-904E-99E4-6B02-EFAF8A435D32}"/>
              </a:ext>
            </a:extLst>
          </p:cNvPr>
          <p:cNvSpPr>
            <a:spLocks/>
          </p:cNvSpPr>
          <p:nvPr/>
        </p:nvSpPr>
        <p:spPr>
          <a:xfrm>
            <a:off x="6315074" y="1295400"/>
            <a:ext cx="5078413" cy="1819276"/>
          </a:xfrm>
          <a:prstGeom prst="rect">
            <a:avLst/>
          </a:prstGeom>
        </p:spPr>
        <p:txBody>
          <a:bodyPr wrap="square" anchor="t">
            <a:normAutofit lnSpcReduction="10000"/>
          </a:bodyPr>
          <a:lstStyle/>
          <a:p>
            <a:pPr algn="ctr" defTabSz="274320">
              <a:spcAft>
                <a:spcPts val="600"/>
              </a:spcAft>
            </a:pPr>
            <a:r>
              <a:rPr lang="en-US" sz="2800" kern="1200" dirty="0">
                <a:solidFill>
                  <a:schemeClr val="tx1"/>
                </a:solidFill>
                <a:latin typeface="+mn-lt"/>
                <a:ea typeface="+mn-ea"/>
                <a:cs typeface="+mn-cs"/>
              </a:rPr>
              <a:t>Elisa Heller</a:t>
            </a:r>
          </a:p>
          <a:p>
            <a:pPr algn="ctr" defTabSz="274320">
              <a:spcAft>
                <a:spcPts val="600"/>
              </a:spcAft>
            </a:pPr>
            <a:r>
              <a:rPr lang="en-US" sz="2800" kern="1200" dirty="0">
                <a:solidFill>
                  <a:schemeClr val="tx1"/>
                </a:solidFill>
                <a:latin typeface="+mn-lt"/>
                <a:ea typeface="+mn-ea"/>
                <a:cs typeface="+mn-cs"/>
              </a:rPr>
              <a:t>Disbursements Manager</a:t>
            </a:r>
          </a:p>
          <a:p>
            <a:pPr algn="ctr" defTabSz="274320">
              <a:spcAft>
                <a:spcPts val="600"/>
              </a:spcAft>
            </a:pPr>
            <a:r>
              <a:rPr lang="en-US" sz="2800" kern="1200" dirty="0">
                <a:solidFill>
                  <a:schemeClr val="tx1"/>
                </a:solidFill>
                <a:latin typeface="+mn-lt"/>
                <a:ea typeface="+mn-ea"/>
                <a:cs typeface="+mn-cs"/>
              </a:rPr>
              <a:t> </a:t>
            </a:r>
            <a:r>
              <a:rPr lang="en-US" sz="1800" dirty="0">
                <a:effectLst/>
                <a:latin typeface="Calibri" panose="020F0502020204030204" pitchFamily="34" charset="0"/>
                <a:ea typeface="Calibri" panose="020F0502020204030204" pitchFamily="34" charset="0"/>
              </a:rPr>
              <a:t>252-737-5442</a:t>
            </a:r>
          </a:p>
          <a:p>
            <a:pPr algn="ctr" defTabSz="274320">
              <a:spcAft>
                <a:spcPts val="600"/>
              </a:spcAft>
            </a:pPr>
            <a:r>
              <a:rPr lang="en-US" sz="1800" dirty="0">
                <a:effectLst/>
                <a:latin typeface="Calibri" panose="020F0502020204030204" pitchFamily="34" charset="0"/>
                <a:ea typeface="Calibri" panose="020F0502020204030204" pitchFamily="34" charset="0"/>
              </a:rPr>
              <a:t>BURGESSE@ECU.EDU</a:t>
            </a:r>
          </a:p>
          <a:p>
            <a:pPr algn="ctr" defTabSz="274320">
              <a:spcAft>
                <a:spcPts val="600"/>
              </a:spcAft>
            </a:pPr>
            <a:endParaRPr lang="en-US" sz="2800" kern="1200" dirty="0">
              <a:solidFill>
                <a:schemeClr val="tx1"/>
              </a:solidFill>
              <a:latin typeface="+mn-lt"/>
              <a:ea typeface="+mn-ea"/>
              <a:cs typeface="+mn-cs"/>
            </a:endParaRPr>
          </a:p>
          <a:p>
            <a:pPr marL="0" indent="0" algn="ctr">
              <a:spcAft>
                <a:spcPts val="600"/>
              </a:spcAft>
              <a:buNone/>
            </a:pPr>
            <a:endParaRPr lang="en-US" sz="2800" dirty="0"/>
          </a:p>
        </p:txBody>
      </p:sp>
      <p:sp>
        <p:nvSpPr>
          <p:cNvPr id="2" name="Title 1">
            <a:extLst>
              <a:ext uri="{FF2B5EF4-FFF2-40B4-BE49-F238E27FC236}">
                <a16:creationId xmlns:a16="http://schemas.microsoft.com/office/drawing/2014/main" id="{4BC68F6C-57CC-50A9-5244-FCF487F7BBA7}"/>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j-lt"/>
                <a:ea typeface="+mj-ea"/>
                <a:cs typeface="+mj-cs"/>
              </a:rPr>
              <a:t>Presenters-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East Carolina University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Financial Services</a:t>
            </a:r>
          </a:p>
        </p:txBody>
      </p:sp>
    </p:spTree>
    <p:extLst>
      <p:ext uri="{BB962C8B-B14F-4D97-AF65-F5344CB8AC3E}">
        <p14:creationId xmlns:p14="http://schemas.microsoft.com/office/powerpoint/2010/main" val="347003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7E049-F447-1F47-9D7F-FBF94162E86A}"/>
              </a:ext>
            </a:extLst>
          </p:cNvPr>
          <p:cNvSpPr>
            <a:spLocks noGrp="1"/>
          </p:cNvSpPr>
          <p:nvPr>
            <p:ph type="title"/>
          </p:nvPr>
        </p:nvSpPr>
        <p:spPr>
          <a:xfrm>
            <a:off x="640080" y="325369"/>
            <a:ext cx="4368602" cy="1956841"/>
          </a:xfrm>
        </p:spPr>
        <p:txBody>
          <a:bodyPr anchor="b">
            <a:normAutofit/>
          </a:bodyPr>
          <a:lstStyle/>
          <a:p>
            <a:r>
              <a:rPr lang="en-US" sz="2600" dirty="0"/>
              <a:t>Designed for the Chrome River Administrator and Team that is in charge of running the system within the Organization.</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512FC5-C8FA-6B8C-7240-CB8FF519F457}"/>
              </a:ext>
            </a:extLst>
          </p:cNvPr>
          <p:cNvSpPr>
            <a:spLocks noGrp="1"/>
          </p:cNvSpPr>
          <p:nvPr>
            <p:ph idx="1"/>
          </p:nvPr>
        </p:nvSpPr>
        <p:spPr>
          <a:xfrm>
            <a:off x="640080" y="2872899"/>
            <a:ext cx="4243589" cy="2705449"/>
          </a:xfrm>
        </p:spPr>
        <p:txBody>
          <a:bodyPr>
            <a:normAutofit/>
          </a:bodyPr>
          <a:lstStyle/>
          <a:p>
            <a:pPr marL="0" indent="0">
              <a:buNone/>
            </a:pPr>
            <a:r>
              <a:rPr lang="en-US" sz="2200" dirty="0"/>
              <a:t>Aimed at providing comprehensive oversight into their unique instance and provide indicators as well as easily downloadable reports to take immediate action into key areas to improve efficiencies in the system and keep reports moving accurately and efficiently thru the system.</a:t>
            </a:r>
          </a:p>
        </p:txBody>
      </p:sp>
      <p:pic>
        <p:nvPicPr>
          <p:cNvPr id="5" name="Picture 4" descr="A 3D pattern of ring shapes connected by lines">
            <a:extLst>
              <a:ext uri="{FF2B5EF4-FFF2-40B4-BE49-F238E27FC236}">
                <a16:creationId xmlns:a16="http://schemas.microsoft.com/office/drawing/2014/main" id="{F9487380-4281-E091-7F5F-C5DC51A694EA}"/>
              </a:ext>
            </a:extLst>
          </p:cNvPr>
          <p:cNvPicPr>
            <a:picLocks noChangeAspect="1"/>
          </p:cNvPicPr>
          <p:nvPr/>
        </p:nvPicPr>
        <p:blipFill rotWithShape="1">
          <a:blip r:embed="rId2"/>
          <a:srcRect l="3598" r="3998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6286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90AE71-DB58-C216-7AF3-D542938F0531}"/>
              </a:ext>
            </a:extLst>
          </p:cNvPr>
          <p:cNvSpPr>
            <a:spLocks noGrp="1"/>
          </p:cNvSpPr>
          <p:nvPr>
            <p:ph type="title"/>
          </p:nvPr>
        </p:nvSpPr>
        <p:spPr>
          <a:xfrm>
            <a:off x="1137034" y="609600"/>
            <a:ext cx="4784796" cy="1330840"/>
          </a:xfrm>
        </p:spPr>
        <p:txBody>
          <a:bodyPr>
            <a:normAutofit/>
          </a:bodyPr>
          <a:lstStyle/>
          <a:p>
            <a:r>
              <a:rPr lang="en-US" sz="3100"/>
              <a:t>Dashboard Highlights: 100% Customizable to your desires</a:t>
            </a:r>
          </a:p>
        </p:txBody>
      </p:sp>
      <p:sp>
        <p:nvSpPr>
          <p:cNvPr id="19" name="Content Placeholder 2">
            <a:extLst>
              <a:ext uri="{FF2B5EF4-FFF2-40B4-BE49-F238E27FC236}">
                <a16:creationId xmlns:a16="http://schemas.microsoft.com/office/drawing/2014/main" id="{DC61A754-9520-14E6-0D55-72140E3D953A}"/>
              </a:ext>
            </a:extLst>
          </p:cNvPr>
          <p:cNvSpPr>
            <a:spLocks noGrp="1"/>
          </p:cNvSpPr>
          <p:nvPr>
            <p:ph idx="1"/>
          </p:nvPr>
        </p:nvSpPr>
        <p:spPr>
          <a:xfrm>
            <a:off x="1016000" y="2194102"/>
            <a:ext cx="4559070" cy="4320998"/>
          </a:xfrm>
        </p:spPr>
        <p:txBody>
          <a:bodyPr>
            <a:noAutofit/>
          </a:bodyPr>
          <a:lstStyle/>
          <a:p>
            <a:r>
              <a:rPr lang="en-US" sz="1600" dirty="0"/>
              <a:t>Overall Roll Up Past 12 months</a:t>
            </a:r>
          </a:p>
          <a:p>
            <a:r>
              <a:rPr lang="en-US" sz="1600" dirty="0"/>
              <a:t>Amount Spend</a:t>
            </a:r>
          </a:p>
          <a:p>
            <a:r>
              <a:rPr lang="en-US" sz="1600" dirty="0"/>
              <a:t># of Reports/Owners</a:t>
            </a:r>
          </a:p>
          <a:p>
            <a:r>
              <a:rPr lang="en-US" sz="1600" dirty="0"/>
              <a:t>Processing Time Averages</a:t>
            </a:r>
          </a:p>
          <a:p>
            <a:r>
              <a:rPr lang="en-US" sz="1600" dirty="0"/>
              <a:t> Spend Charts comparing current and one past year</a:t>
            </a:r>
          </a:p>
          <a:p>
            <a:r>
              <a:rPr lang="en-US" sz="1600" dirty="0"/>
              <a:t>Report Count vs Contracted Amount to visually see Contract line and</a:t>
            </a:r>
          </a:p>
          <a:p>
            <a:r>
              <a:rPr lang="en-US" sz="1600" dirty="0"/>
              <a:t>Avoid “Overage” costs per contract (if applicable, based on contract)</a:t>
            </a:r>
          </a:p>
          <a:p>
            <a:r>
              <a:rPr lang="en-US" sz="1600" dirty="0"/>
              <a:t> BackOffice Review Count of Reports and Aged awaiting final approval</a:t>
            </a:r>
          </a:p>
          <a:p>
            <a:r>
              <a:rPr lang="en-US" sz="1600" dirty="0"/>
              <a:t> BackOffice Count by Person Header/Report Line – Used for Reviews</a:t>
            </a:r>
          </a:p>
        </p:txBody>
      </p:sp>
      <p:pic>
        <p:nvPicPr>
          <p:cNvPr id="7" name="Graphic 6" descr="Pie chart">
            <a:extLst>
              <a:ext uri="{FF2B5EF4-FFF2-40B4-BE49-F238E27FC236}">
                <a16:creationId xmlns:a16="http://schemas.microsoft.com/office/drawing/2014/main" id="{FECADEFA-3AC5-BBB6-711C-7FC584CD6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0610" y="1071282"/>
            <a:ext cx="4737650" cy="4737650"/>
          </a:xfrm>
          <a:prstGeom prst="rect">
            <a:avLst/>
          </a:prstGeom>
        </p:spPr>
      </p:pic>
    </p:spTree>
    <p:extLst>
      <p:ext uri="{BB962C8B-B14F-4D97-AF65-F5344CB8AC3E}">
        <p14:creationId xmlns:p14="http://schemas.microsoft.com/office/powerpoint/2010/main" val="17101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98670-D9F3-C7CF-C1BB-C651DD387F52}"/>
              </a:ext>
            </a:extLst>
          </p:cNvPr>
          <p:cNvSpPr>
            <a:spLocks noGrp="1"/>
          </p:cNvSpPr>
          <p:nvPr>
            <p:ph type="title"/>
          </p:nvPr>
        </p:nvSpPr>
        <p:spPr>
          <a:xfrm>
            <a:off x="1188069" y="381935"/>
            <a:ext cx="9356106" cy="1200329"/>
          </a:xfrm>
        </p:spPr>
        <p:txBody>
          <a:bodyPr anchor="t">
            <a:normAutofit/>
          </a:bodyPr>
          <a:lstStyle/>
          <a:p>
            <a:r>
              <a:rPr lang="en-US" kern="1200">
                <a:latin typeface="+mj-lt"/>
                <a:ea typeface="+mj-ea"/>
                <a:cs typeface="+mj-cs"/>
              </a:rPr>
              <a:t>Continuation with Dashboard highlights</a:t>
            </a:r>
            <a:endParaRPr lang="en-US" dirty="0"/>
          </a:p>
        </p:txBody>
      </p:sp>
      <p:grpSp>
        <p:nvGrpSpPr>
          <p:cNvPr id="15" name="Group 14">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a:extLst>
              <a:ext uri="{FF2B5EF4-FFF2-40B4-BE49-F238E27FC236}">
                <a16:creationId xmlns:a16="http://schemas.microsoft.com/office/drawing/2014/main" id="{AF594CDB-8BBE-0EBD-D9B2-1F0AD3658095}"/>
              </a:ext>
            </a:extLst>
          </p:cNvPr>
          <p:cNvGraphicFramePr>
            <a:graphicFrameLocks noGrp="1"/>
          </p:cNvGraphicFramePr>
          <p:nvPr>
            <p:ph idx="1"/>
            <p:extLst>
              <p:ext uri="{D42A27DB-BD31-4B8C-83A1-F6EECF244321}">
                <p14:modId xmlns:p14="http://schemas.microsoft.com/office/powerpoint/2010/main" val="3435240826"/>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27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B16D-3A57-BB10-CD43-53B57DCB1084}"/>
              </a:ext>
            </a:extLst>
          </p:cNvPr>
          <p:cNvSpPr>
            <a:spLocks noGrp="1"/>
          </p:cNvSpPr>
          <p:nvPr>
            <p:ph type="title"/>
          </p:nvPr>
        </p:nvSpPr>
        <p:spPr/>
        <p:txBody>
          <a:bodyPr/>
          <a:lstStyle/>
          <a:p>
            <a:pPr algn="ctr"/>
            <a:r>
              <a:rPr lang="en-US" dirty="0"/>
              <a:t>Examples of the Admin Dashboards </a:t>
            </a:r>
          </a:p>
        </p:txBody>
      </p:sp>
      <p:pic>
        <p:nvPicPr>
          <p:cNvPr id="5" name="Content Placeholder 4">
            <a:extLst>
              <a:ext uri="{FF2B5EF4-FFF2-40B4-BE49-F238E27FC236}">
                <a16:creationId xmlns:a16="http://schemas.microsoft.com/office/drawing/2014/main" id="{2101282D-1D15-76C0-C9D8-B47D10B3B2C6}"/>
              </a:ext>
            </a:extLst>
          </p:cNvPr>
          <p:cNvPicPr>
            <a:picLocks noGrp="1" noChangeAspect="1"/>
          </p:cNvPicPr>
          <p:nvPr>
            <p:ph idx="1"/>
          </p:nvPr>
        </p:nvPicPr>
        <p:blipFill>
          <a:blip r:embed="rId2"/>
          <a:stretch>
            <a:fillRect/>
          </a:stretch>
        </p:blipFill>
        <p:spPr>
          <a:xfrm>
            <a:off x="838200" y="1778317"/>
            <a:ext cx="10515600" cy="2407919"/>
          </a:xfrm>
        </p:spPr>
      </p:pic>
      <p:pic>
        <p:nvPicPr>
          <p:cNvPr id="7" name="Picture 6">
            <a:extLst>
              <a:ext uri="{FF2B5EF4-FFF2-40B4-BE49-F238E27FC236}">
                <a16:creationId xmlns:a16="http://schemas.microsoft.com/office/drawing/2014/main" id="{9A5BB0DB-5E3F-595C-CFBD-72CE7F4DD8B7}"/>
              </a:ext>
            </a:extLst>
          </p:cNvPr>
          <p:cNvPicPr>
            <a:picLocks noChangeAspect="1"/>
          </p:cNvPicPr>
          <p:nvPr/>
        </p:nvPicPr>
        <p:blipFill>
          <a:blip r:embed="rId3"/>
          <a:stretch>
            <a:fillRect/>
          </a:stretch>
        </p:blipFill>
        <p:spPr>
          <a:xfrm>
            <a:off x="838200" y="4307866"/>
            <a:ext cx="5590689" cy="2185007"/>
          </a:xfrm>
          <a:prstGeom prst="rect">
            <a:avLst/>
          </a:prstGeom>
        </p:spPr>
      </p:pic>
      <p:pic>
        <p:nvPicPr>
          <p:cNvPr id="9" name="Picture 8">
            <a:extLst>
              <a:ext uri="{FF2B5EF4-FFF2-40B4-BE49-F238E27FC236}">
                <a16:creationId xmlns:a16="http://schemas.microsoft.com/office/drawing/2014/main" id="{4F2172D3-CC9E-085B-A952-4538BA16B202}"/>
              </a:ext>
            </a:extLst>
          </p:cNvPr>
          <p:cNvPicPr>
            <a:picLocks noChangeAspect="1"/>
          </p:cNvPicPr>
          <p:nvPr/>
        </p:nvPicPr>
        <p:blipFill>
          <a:blip r:embed="rId4"/>
          <a:stretch>
            <a:fillRect/>
          </a:stretch>
        </p:blipFill>
        <p:spPr>
          <a:xfrm>
            <a:off x="6625447" y="4273864"/>
            <a:ext cx="4536737" cy="2219010"/>
          </a:xfrm>
          <a:prstGeom prst="rect">
            <a:avLst/>
          </a:prstGeom>
        </p:spPr>
      </p:pic>
    </p:spTree>
    <p:extLst>
      <p:ext uri="{BB962C8B-B14F-4D97-AF65-F5344CB8AC3E}">
        <p14:creationId xmlns:p14="http://schemas.microsoft.com/office/powerpoint/2010/main" val="297530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4C10-F608-999B-CE7A-9722009CB8AE}"/>
              </a:ext>
            </a:extLst>
          </p:cNvPr>
          <p:cNvSpPr>
            <a:spLocks noGrp="1"/>
          </p:cNvSpPr>
          <p:nvPr>
            <p:ph type="title"/>
          </p:nvPr>
        </p:nvSpPr>
        <p:spPr/>
        <p:txBody>
          <a:bodyPr/>
          <a:lstStyle/>
          <a:p>
            <a:pPr algn="ctr"/>
            <a:r>
              <a:rPr lang="en-US" dirty="0"/>
              <a:t>Examples of the Admin Dashboards </a:t>
            </a:r>
          </a:p>
        </p:txBody>
      </p:sp>
      <p:pic>
        <p:nvPicPr>
          <p:cNvPr id="5" name="Content Placeholder 4">
            <a:extLst>
              <a:ext uri="{FF2B5EF4-FFF2-40B4-BE49-F238E27FC236}">
                <a16:creationId xmlns:a16="http://schemas.microsoft.com/office/drawing/2014/main" id="{9B183D82-A2BC-2778-4589-1DE6338D2BC1}"/>
              </a:ext>
            </a:extLst>
          </p:cNvPr>
          <p:cNvPicPr>
            <a:picLocks noGrp="1" noChangeAspect="1"/>
          </p:cNvPicPr>
          <p:nvPr>
            <p:ph idx="1"/>
          </p:nvPr>
        </p:nvPicPr>
        <p:blipFill>
          <a:blip r:embed="rId2"/>
          <a:stretch>
            <a:fillRect/>
          </a:stretch>
        </p:blipFill>
        <p:spPr>
          <a:xfrm>
            <a:off x="838200" y="1690690"/>
            <a:ext cx="10515600" cy="2460071"/>
          </a:xfrm>
        </p:spPr>
      </p:pic>
      <p:pic>
        <p:nvPicPr>
          <p:cNvPr id="7" name="Picture 6">
            <a:extLst>
              <a:ext uri="{FF2B5EF4-FFF2-40B4-BE49-F238E27FC236}">
                <a16:creationId xmlns:a16="http://schemas.microsoft.com/office/drawing/2014/main" id="{1AE10138-1FD5-24A1-4846-AB6B18630376}"/>
              </a:ext>
            </a:extLst>
          </p:cNvPr>
          <p:cNvPicPr>
            <a:picLocks noChangeAspect="1"/>
          </p:cNvPicPr>
          <p:nvPr/>
        </p:nvPicPr>
        <p:blipFill>
          <a:blip r:embed="rId3"/>
          <a:stretch>
            <a:fillRect/>
          </a:stretch>
        </p:blipFill>
        <p:spPr>
          <a:xfrm>
            <a:off x="838200" y="4185007"/>
            <a:ext cx="10515600" cy="2425825"/>
          </a:xfrm>
          <a:prstGeom prst="rect">
            <a:avLst/>
          </a:prstGeom>
        </p:spPr>
      </p:pic>
    </p:spTree>
    <p:extLst>
      <p:ext uri="{BB962C8B-B14F-4D97-AF65-F5344CB8AC3E}">
        <p14:creationId xmlns:p14="http://schemas.microsoft.com/office/powerpoint/2010/main" val="232004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9DA0A-EFD4-0B2A-2603-F0847F31D49F}"/>
              </a:ext>
            </a:extLst>
          </p:cNvPr>
          <p:cNvSpPr>
            <a:spLocks noGrp="1"/>
          </p:cNvSpPr>
          <p:nvPr>
            <p:ph type="title"/>
          </p:nvPr>
        </p:nvSpPr>
        <p:spPr>
          <a:xfrm>
            <a:off x="640080" y="325369"/>
            <a:ext cx="4368602" cy="1956841"/>
          </a:xfrm>
        </p:spPr>
        <p:txBody>
          <a:bodyPr anchor="b">
            <a:normAutofit/>
          </a:bodyPr>
          <a:lstStyle/>
          <a:p>
            <a:r>
              <a:rPr lang="en-US" sz="4200" dirty="0"/>
              <a:t>Summary-</a:t>
            </a:r>
            <a:br>
              <a:rPr lang="en-US" sz="4200" dirty="0"/>
            </a:br>
            <a:r>
              <a:rPr lang="en-US" sz="4200" dirty="0"/>
              <a:t>Analytics Pro  </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788E2F-AED0-2ECB-90CA-93A6211009B7}"/>
              </a:ext>
            </a:extLst>
          </p:cNvPr>
          <p:cNvSpPr>
            <a:spLocks noGrp="1"/>
          </p:cNvSpPr>
          <p:nvPr>
            <p:ph idx="1"/>
          </p:nvPr>
        </p:nvSpPr>
        <p:spPr>
          <a:xfrm>
            <a:off x="640080" y="2872899"/>
            <a:ext cx="4243589" cy="3844892"/>
          </a:xfrm>
        </p:spPr>
        <p:txBody>
          <a:bodyPr>
            <a:normAutofit fontScale="92500" lnSpcReduction="10000"/>
          </a:bodyPr>
          <a:lstStyle/>
          <a:p>
            <a:pPr>
              <a:buFont typeface="Wingdings" panose="05000000000000000000" pitchFamily="2" charset="2"/>
              <a:buChar char="Ø"/>
            </a:pPr>
            <a:r>
              <a:rPr lang="en-US" sz="2000" dirty="0">
                <a:latin typeface="Calibri" panose="020F0502020204030204" pitchFamily="34" charset="0"/>
              </a:rPr>
              <a:t> E</a:t>
            </a:r>
            <a:r>
              <a:rPr lang="en-US" sz="2000" dirty="0">
                <a:effectLst/>
                <a:latin typeface="Calibri" panose="020F0502020204030204" pitchFamily="34" charset="0"/>
              </a:rPr>
              <a:t>mpowers various users,  office managers, department lead admins, etc.  to handle the business aspects for their different colleges and be the liaison for drafting reports</a:t>
            </a:r>
            <a:endParaRPr lang="en-US" sz="2000" dirty="0">
              <a:latin typeface="Arial" panose="020B0604020202020204" pitchFamily="34" charset="0"/>
            </a:endParaRPr>
          </a:p>
          <a:p>
            <a:pPr>
              <a:buFont typeface="Wingdings" panose="05000000000000000000" pitchFamily="2" charset="2"/>
              <a:buChar char="Ø"/>
            </a:pPr>
            <a:r>
              <a:rPr lang="en-US" sz="2000" dirty="0">
                <a:effectLst/>
                <a:latin typeface="Calibri" panose="020F0502020204030204" pitchFamily="34" charset="0"/>
              </a:rPr>
              <a:t>Takes the burden off of </a:t>
            </a:r>
            <a:r>
              <a:rPr lang="en-US" sz="2000" dirty="0">
                <a:latin typeface="Calibri" panose="020F0502020204030204" pitchFamily="34" charset="0"/>
              </a:rPr>
              <a:t>our department </a:t>
            </a:r>
            <a:r>
              <a:rPr lang="en-US" sz="2000" dirty="0">
                <a:effectLst/>
                <a:latin typeface="Calibri" panose="020F0502020204030204" pitchFamily="34" charset="0"/>
              </a:rPr>
              <a:t>to create the reports. A win-win for all! </a:t>
            </a:r>
            <a:endParaRPr lang="en-US" sz="2000" dirty="0">
              <a:latin typeface="Arial" panose="020B0604020202020204" pitchFamily="34" charset="0"/>
            </a:endParaRPr>
          </a:p>
          <a:p>
            <a:pPr>
              <a:buFont typeface="Wingdings" panose="05000000000000000000" pitchFamily="2" charset="2"/>
              <a:buChar char="Ø"/>
            </a:pPr>
            <a:r>
              <a:rPr lang="en-US" sz="2000" dirty="0">
                <a:latin typeface="Calibri" panose="020F0502020204030204" pitchFamily="34" charset="0"/>
              </a:rPr>
              <a:t>D</a:t>
            </a:r>
            <a:r>
              <a:rPr lang="en-US" sz="2000" dirty="0">
                <a:effectLst/>
                <a:latin typeface="Calibri" panose="020F0502020204030204" pitchFamily="34" charset="0"/>
              </a:rPr>
              <a:t>ata security is in place- every user sees just their piece of the pie</a:t>
            </a:r>
          </a:p>
          <a:p>
            <a:pPr>
              <a:buFont typeface="Wingdings" panose="05000000000000000000" pitchFamily="2" charset="2"/>
              <a:buChar char="Ø"/>
            </a:pPr>
            <a:r>
              <a:rPr lang="en-US" sz="2000" dirty="0">
                <a:effectLst/>
                <a:latin typeface="Calibri" panose="020F0502020204030204" pitchFamily="34" charset="0"/>
              </a:rPr>
              <a:t>Allows VC’s to see the BIG picture</a:t>
            </a:r>
          </a:p>
          <a:p>
            <a:pPr>
              <a:buFont typeface="Wingdings" panose="05000000000000000000" pitchFamily="2" charset="2"/>
              <a:buChar char="Ø"/>
            </a:pPr>
            <a:r>
              <a:rPr lang="en-US" sz="2000" dirty="0">
                <a:latin typeface="Calibri" panose="020F0502020204030204" pitchFamily="34" charset="0"/>
              </a:rPr>
              <a:t>Allows System Admins (cockpit) of their Chrome River to see critical back- end alerts </a:t>
            </a:r>
            <a:endParaRPr lang="en-US" sz="2000" dirty="0">
              <a:effectLst/>
              <a:latin typeface="Arial" panose="020B0604020202020204" pitchFamily="34" charset="0"/>
            </a:endParaRPr>
          </a:p>
          <a:p>
            <a:endParaRPr lang="en-US" sz="2000" dirty="0"/>
          </a:p>
        </p:txBody>
      </p:sp>
      <p:pic>
        <p:nvPicPr>
          <p:cNvPr id="5" name="Picture 4" descr="Desk with productivity items">
            <a:extLst>
              <a:ext uri="{FF2B5EF4-FFF2-40B4-BE49-F238E27FC236}">
                <a16:creationId xmlns:a16="http://schemas.microsoft.com/office/drawing/2014/main" id="{F76CF693-4F66-D3E7-0362-E5226713C805}"/>
              </a:ext>
            </a:extLst>
          </p:cNvPr>
          <p:cNvPicPr>
            <a:picLocks noChangeAspect="1"/>
          </p:cNvPicPr>
          <p:nvPr/>
        </p:nvPicPr>
        <p:blipFill rotWithShape="1">
          <a:blip r:embed="rId2"/>
          <a:srcRect l="23316" r="973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4265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C2B1AB-91FE-8B8E-F2CA-F37500826D1F}"/>
              </a:ext>
            </a:extLst>
          </p:cNvPr>
          <p:cNvSpPr>
            <a:spLocks/>
          </p:cNvSpPr>
          <p:nvPr/>
        </p:nvSpPr>
        <p:spPr>
          <a:xfrm>
            <a:off x="990600" y="1390708"/>
            <a:ext cx="4993861" cy="4193681"/>
          </a:xfrm>
          <a:prstGeom prst="rect">
            <a:avLst/>
          </a:prstGeom>
        </p:spPr>
        <p:txBody>
          <a:bodyPr>
            <a:normAutofit/>
          </a:bodyPr>
          <a:lstStyle/>
          <a:p>
            <a:pPr algn="ctr" defTabSz="438912">
              <a:lnSpc>
                <a:spcPct val="90000"/>
              </a:lnSpc>
              <a:spcAft>
                <a:spcPts val="600"/>
              </a:spcAft>
            </a:pPr>
            <a:r>
              <a:rPr lang="en-US" sz="3600" kern="1200" dirty="0">
                <a:solidFill>
                  <a:srgbClr val="264653"/>
                </a:solidFill>
                <a:latin typeface="+mj-lt"/>
                <a:ea typeface="+mn-ea"/>
                <a:cs typeface="+mn-cs"/>
              </a:rPr>
              <a:t>Analytic Dashboards</a:t>
            </a:r>
          </a:p>
          <a:p>
            <a:pPr algn="ctr" defTabSz="438912">
              <a:lnSpc>
                <a:spcPct val="90000"/>
              </a:lnSpc>
              <a:spcAft>
                <a:spcPts val="600"/>
              </a:spcAft>
            </a:pPr>
            <a:r>
              <a:rPr lang="en-US" sz="3600" kern="1200" dirty="0">
                <a:solidFill>
                  <a:srgbClr val="264653"/>
                </a:solidFill>
                <a:latin typeface="+mj-lt"/>
                <a:ea typeface="+mn-ea"/>
                <a:cs typeface="+mn-cs"/>
              </a:rPr>
              <a:t>for both</a:t>
            </a:r>
          </a:p>
          <a:p>
            <a:pPr algn="ctr" defTabSz="438912">
              <a:lnSpc>
                <a:spcPct val="90000"/>
              </a:lnSpc>
              <a:spcAft>
                <a:spcPts val="600"/>
              </a:spcAft>
            </a:pPr>
            <a:r>
              <a:rPr lang="en-US" sz="3600" kern="1200" dirty="0">
                <a:solidFill>
                  <a:srgbClr val="264653"/>
                </a:solidFill>
                <a:latin typeface="+mj-lt"/>
                <a:ea typeface="+mn-ea"/>
                <a:cs typeface="+mn-cs"/>
              </a:rPr>
              <a:t>VC and/or Finance</a:t>
            </a:r>
          </a:p>
          <a:p>
            <a:pPr algn="ctr" defTabSz="438912">
              <a:lnSpc>
                <a:spcPct val="90000"/>
              </a:lnSpc>
              <a:spcAft>
                <a:spcPts val="600"/>
              </a:spcAft>
            </a:pPr>
            <a:r>
              <a:rPr lang="en-US" sz="3600" kern="1200" dirty="0">
                <a:solidFill>
                  <a:srgbClr val="264653"/>
                </a:solidFill>
                <a:latin typeface="+mj-lt"/>
                <a:ea typeface="+mn-ea"/>
                <a:cs typeface="+mn-cs"/>
              </a:rPr>
              <a:t>&amp;</a:t>
            </a:r>
          </a:p>
          <a:p>
            <a:pPr algn="ctr" defTabSz="438912">
              <a:lnSpc>
                <a:spcPct val="90000"/>
              </a:lnSpc>
              <a:spcAft>
                <a:spcPts val="600"/>
              </a:spcAft>
            </a:pPr>
            <a:r>
              <a:rPr lang="en-US" sz="3600" kern="1200" dirty="0">
                <a:solidFill>
                  <a:srgbClr val="264653"/>
                </a:solidFill>
                <a:latin typeface="+mj-lt"/>
                <a:ea typeface="+mn-ea"/>
                <a:cs typeface="+mn-cs"/>
              </a:rPr>
              <a:t>Admin “The Cockpit” Team </a:t>
            </a:r>
          </a:p>
          <a:p>
            <a:pPr marL="0" indent="0" algn="ctr">
              <a:lnSpc>
                <a:spcPct val="90000"/>
              </a:lnSpc>
              <a:spcAft>
                <a:spcPts val="600"/>
              </a:spcAft>
              <a:buNone/>
            </a:pPr>
            <a:endParaRPr lang="en-US" sz="1500" dirty="0">
              <a:solidFill>
                <a:srgbClr val="264653"/>
              </a:solidFill>
              <a:latin typeface="+mj-lt"/>
            </a:endParaRPr>
          </a:p>
        </p:txBody>
      </p:sp>
      <p:pic>
        <p:nvPicPr>
          <p:cNvPr id="5" name="Content Placeholder 4" descr="Spreadsheet and calculator">
            <a:extLst>
              <a:ext uri="{FF2B5EF4-FFF2-40B4-BE49-F238E27FC236}">
                <a16:creationId xmlns:a16="http://schemas.microsoft.com/office/drawing/2014/main" id="{3210AF97-909E-942C-80AF-CE6483196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339" y="1213230"/>
            <a:ext cx="4993861" cy="3329241"/>
          </a:xfrm>
          <a:prstGeom prst="rect">
            <a:avLst/>
          </a:prstGeom>
        </p:spPr>
      </p:pic>
    </p:spTree>
    <p:extLst>
      <p:ext uri="{BB962C8B-B14F-4D97-AF65-F5344CB8AC3E}">
        <p14:creationId xmlns:p14="http://schemas.microsoft.com/office/powerpoint/2010/main" val="127817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nancial graphs on a dark display">
            <a:extLst>
              <a:ext uri="{FF2B5EF4-FFF2-40B4-BE49-F238E27FC236}">
                <a16:creationId xmlns:a16="http://schemas.microsoft.com/office/drawing/2014/main" id="{AE3B355C-D90C-E2EA-EE41-8075CBC20773}"/>
              </a:ext>
            </a:extLst>
          </p:cNvPr>
          <p:cNvPicPr>
            <a:picLocks noChangeAspect="1"/>
          </p:cNvPicPr>
          <p:nvPr/>
        </p:nvPicPr>
        <p:blipFill rotWithShape="1">
          <a:blip r:embed="rId2"/>
          <a:srcRect l="21000"/>
          <a:stretch/>
        </p:blipFill>
        <p:spPr>
          <a:xfrm>
            <a:off x="20" y="10"/>
            <a:ext cx="8668492" cy="6857990"/>
          </a:xfrm>
          <a:prstGeom prst="rect">
            <a:avLst/>
          </a:prstGeom>
        </p:spPr>
      </p:pic>
      <p:sp>
        <p:nvSpPr>
          <p:cNvPr id="10" name="Rectangle 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065E91-BD2A-DEB9-D754-F00DF1526F34}"/>
              </a:ext>
            </a:extLst>
          </p:cNvPr>
          <p:cNvSpPr>
            <a:spLocks noGrp="1"/>
          </p:cNvSpPr>
          <p:nvPr>
            <p:ph type="title"/>
          </p:nvPr>
        </p:nvSpPr>
        <p:spPr>
          <a:xfrm>
            <a:off x="7848600" y="2766191"/>
            <a:ext cx="4023360" cy="1560306"/>
          </a:xfrm>
        </p:spPr>
        <p:txBody>
          <a:bodyPr vert="horz" lIns="91440" tIns="45720" rIns="91440" bIns="45720" rtlCol="0" anchor="b">
            <a:normAutofit/>
          </a:bodyPr>
          <a:lstStyle/>
          <a:p>
            <a:r>
              <a:rPr lang="en-US" sz="4800" dirty="0"/>
              <a:t>VC or FINANCE DASHBOARD </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77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3DAFC-A87A-1E09-D81A-B7A6189DF44A}"/>
              </a:ext>
            </a:extLst>
          </p:cNvPr>
          <p:cNvSpPr>
            <a:spLocks noGrp="1"/>
          </p:cNvSpPr>
          <p:nvPr>
            <p:ph type="title"/>
          </p:nvPr>
        </p:nvSpPr>
        <p:spPr>
          <a:xfrm>
            <a:off x="635000" y="640823"/>
            <a:ext cx="3418659" cy="5583148"/>
          </a:xfrm>
        </p:spPr>
        <p:txBody>
          <a:bodyPr anchor="ctr">
            <a:normAutofit/>
          </a:bodyPr>
          <a:lstStyle/>
          <a:p>
            <a:r>
              <a:rPr lang="en-US" sz="5400" dirty="0"/>
              <a:t>Designed for the higher-level Finance Leader</a:t>
            </a:r>
          </a:p>
        </p:txBody>
      </p:sp>
      <p:sp>
        <p:nvSpPr>
          <p:cNvPr id="3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3">
            <a:extLst>
              <a:ext uri="{FF2B5EF4-FFF2-40B4-BE49-F238E27FC236}">
                <a16:creationId xmlns:a16="http://schemas.microsoft.com/office/drawing/2014/main" id="{F365A645-D55D-4309-C9D8-90DCF9628441}"/>
              </a:ext>
            </a:extLst>
          </p:cNvPr>
          <p:cNvGraphicFramePr>
            <a:graphicFrameLocks noGrp="1"/>
          </p:cNvGraphicFramePr>
          <p:nvPr>
            <p:ph idx="1"/>
            <p:extLst>
              <p:ext uri="{D42A27DB-BD31-4B8C-83A1-F6EECF244321}">
                <p14:modId xmlns:p14="http://schemas.microsoft.com/office/powerpoint/2010/main" val="23526916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47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iodic table of elements">
            <a:extLst>
              <a:ext uri="{FF2B5EF4-FFF2-40B4-BE49-F238E27FC236}">
                <a16:creationId xmlns:a16="http://schemas.microsoft.com/office/drawing/2014/main" id="{B69CB88A-AD10-BEED-2E10-FCD50EA57D36}"/>
              </a:ext>
            </a:extLst>
          </p:cNvPr>
          <p:cNvPicPr>
            <a:picLocks noChangeAspect="1"/>
          </p:cNvPicPr>
          <p:nvPr/>
        </p:nvPicPr>
        <p:blipFill rotWithShape="1">
          <a:blip r:embed="rId2"/>
          <a:srcRect l="17739" r="15560"/>
          <a:stretch/>
        </p:blipFill>
        <p:spPr>
          <a:xfrm>
            <a:off x="764988" y="1749592"/>
            <a:ext cx="3368969" cy="3358815"/>
          </a:xfrm>
          <a:prstGeom prst="rect">
            <a:avLst/>
          </a:prstGeom>
        </p:spPr>
      </p:pic>
      <p:sp>
        <p:nvSpPr>
          <p:cNvPr id="40" name="Freeform: Shape 3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2BD1220-142E-E571-8A73-6950BB8EBB09}"/>
              </a:ext>
            </a:extLst>
          </p:cNvPr>
          <p:cNvSpPr>
            <a:spLocks noGrp="1"/>
          </p:cNvSpPr>
          <p:nvPr>
            <p:ph type="title"/>
          </p:nvPr>
        </p:nvSpPr>
        <p:spPr>
          <a:xfrm>
            <a:off x="5759354" y="457201"/>
            <a:ext cx="5337270" cy="1835911"/>
          </a:xfrm>
        </p:spPr>
        <p:txBody>
          <a:bodyPr anchor="b">
            <a:normAutofit/>
          </a:bodyPr>
          <a:lstStyle/>
          <a:p>
            <a:r>
              <a:rPr lang="en-US" sz="4200" dirty="0">
                <a:solidFill>
                  <a:srgbClr val="FFFFFF"/>
                </a:solidFill>
              </a:rPr>
              <a:t>Dashboard Highlights: </a:t>
            </a:r>
            <a:br>
              <a:rPr lang="en-US" sz="4200" dirty="0">
                <a:solidFill>
                  <a:srgbClr val="FFFFFF"/>
                </a:solidFill>
              </a:rPr>
            </a:br>
            <a:r>
              <a:rPr lang="en-US" sz="4200" dirty="0">
                <a:solidFill>
                  <a:srgbClr val="FFFFFF"/>
                </a:solidFill>
              </a:rPr>
              <a:t>100% Customizable to your desires</a:t>
            </a:r>
          </a:p>
        </p:txBody>
      </p:sp>
      <p:sp>
        <p:nvSpPr>
          <p:cNvPr id="3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784969-C219-68E6-52EC-3CAFDF995AF2}"/>
              </a:ext>
            </a:extLst>
          </p:cNvPr>
          <p:cNvSpPr>
            <a:spLocks noGrp="1"/>
          </p:cNvSpPr>
          <p:nvPr>
            <p:ph idx="1"/>
          </p:nvPr>
        </p:nvSpPr>
        <p:spPr>
          <a:xfrm>
            <a:off x="5759354" y="2798064"/>
            <a:ext cx="5461095" cy="3417611"/>
          </a:xfrm>
        </p:spPr>
        <p:txBody>
          <a:bodyPr anchor="t">
            <a:noAutofit/>
          </a:bodyPr>
          <a:lstStyle/>
          <a:p>
            <a:pPr marL="0" indent="0">
              <a:buNone/>
            </a:pPr>
            <a:r>
              <a:rPr lang="en-US" sz="1600" dirty="0">
                <a:solidFill>
                  <a:srgbClr val="FFFFFF"/>
                </a:solidFill>
              </a:rPr>
              <a:t>Current Year Spend by Month (Exported/Non-Exported) Column</a:t>
            </a:r>
          </a:p>
          <a:p>
            <a:pPr marL="0" indent="0">
              <a:buNone/>
            </a:pPr>
            <a:r>
              <a:rPr lang="en-US" sz="1600" dirty="0">
                <a:solidFill>
                  <a:srgbClr val="FFFFFF"/>
                </a:solidFill>
              </a:rPr>
              <a:t>Chart</a:t>
            </a:r>
          </a:p>
          <a:p>
            <a:pPr marL="0" indent="0">
              <a:buNone/>
            </a:pPr>
            <a:r>
              <a:rPr lang="en-US" sz="1600" dirty="0">
                <a:solidFill>
                  <a:srgbClr val="FFFFFF"/>
                </a:solidFill>
              </a:rPr>
              <a:t>Non-Exported Spend</a:t>
            </a:r>
          </a:p>
          <a:p>
            <a:pPr marL="0" indent="0">
              <a:buNone/>
            </a:pPr>
            <a:r>
              <a:rPr lang="en-US" sz="1600" dirty="0">
                <a:solidFill>
                  <a:srgbClr val="FFFFFF"/>
                </a:solidFill>
              </a:rPr>
              <a:t>• Percentage % (0-30 Days) Timeliness</a:t>
            </a:r>
          </a:p>
          <a:p>
            <a:pPr marL="0" indent="0">
              <a:buNone/>
            </a:pPr>
            <a:r>
              <a:rPr lang="en-US" sz="1600" dirty="0">
                <a:solidFill>
                  <a:srgbClr val="FFFFFF"/>
                </a:solidFill>
              </a:rPr>
              <a:t>• Total Amount</a:t>
            </a:r>
          </a:p>
          <a:p>
            <a:pPr marL="0" indent="0">
              <a:buNone/>
            </a:pPr>
            <a:r>
              <a:rPr lang="en-US" sz="1600" dirty="0">
                <a:solidFill>
                  <a:srgbClr val="FFFFFF"/>
                </a:solidFill>
              </a:rPr>
              <a:t>• Aging by Draft, </a:t>
            </a:r>
            <a:r>
              <a:rPr lang="en-US" sz="1600" dirty="0" err="1">
                <a:solidFill>
                  <a:srgbClr val="FFFFFF"/>
                </a:solidFill>
              </a:rPr>
              <a:t>EWallet</a:t>
            </a:r>
            <a:r>
              <a:rPr lang="en-US" sz="1600" dirty="0">
                <a:solidFill>
                  <a:srgbClr val="FFFFFF"/>
                </a:solidFill>
              </a:rPr>
              <a:t>, Returned, Pending</a:t>
            </a:r>
          </a:p>
          <a:p>
            <a:pPr marL="0" indent="0">
              <a:buNone/>
            </a:pPr>
            <a:r>
              <a:rPr lang="en-US" sz="1600" dirty="0">
                <a:solidFill>
                  <a:srgbClr val="FFFFFF"/>
                </a:solidFill>
              </a:rPr>
              <a:t>Credit Card</a:t>
            </a:r>
          </a:p>
          <a:p>
            <a:pPr marL="0" indent="0">
              <a:buNone/>
            </a:pPr>
            <a:r>
              <a:rPr lang="en-US" sz="1600" dirty="0">
                <a:solidFill>
                  <a:srgbClr val="FFFFFF"/>
                </a:solidFill>
              </a:rPr>
              <a:t>• Adoption Rate</a:t>
            </a:r>
          </a:p>
          <a:p>
            <a:pPr marL="0" indent="0">
              <a:buNone/>
            </a:pPr>
            <a:r>
              <a:rPr lang="en-US" sz="1600" dirty="0">
                <a:solidFill>
                  <a:srgbClr val="FFFFFF"/>
                </a:solidFill>
              </a:rPr>
              <a:t>• Amount Rebate Forfeited</a:t>
            </a:r>
          </a:p>
          <a:p>
            <a:pPr marL="0" indent="0">
              <a:buNone/>
            </a:pPr>
            <a:r>
              <a:rPr lang="en-US" sz="1600" dirty="0">
                <a:solidFill>
                  <a:srgbClr val="FFFFFF"/>
                </a:solidFill>
              </a:rPr>
              <a:t>• Transaction Analysis by $ Amount</a:t>
            </a:r>
          </a:p>
        </p:txBody>
      </p:sp>
    </p:spTree>
    <p:extLst>
      <p:ext uri="{BB962C8B-B14F-4D97-AF65-F5344CB8AC3E}">
        <p14:creationId xmlns:p14="http://schemas.microsoft.com/office/powerpoint/2010/main" val="396655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21" name="Freeform: Shape 20">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986D209-35DA-27FA-C386-C26D9AA2F72E}"/>
              </a:ext>
            </a:extLst>
          </p:cNvPr>
          <p:cNvSpPr>
            <a:spLocks noGrp="1"/>
          </p:cNvSpPr>
          <p:nvPr>
            <p:ph type="title"/>
          </p:nvPr>
        </p:nvSpPr>
        <p:spPr>
          <a:xfrm>
            <a:off x="393700" y="1973590"/>
            <a:ext cx="4216400" cy="2065010"/>
          </a:xfrm>
        </p:spPr>
        <p:txBody>
          <a:bodyPr vert="horz" lIns="91440" tIns="45720" rIns="91440" bIns="45720" rtlCol="0" anchor="t">
            <a:normAutofit/>
          </a:bodyPr>
          <a:lstStyle/>
          <a:p>
            <a:r>
              <a:rPr lang="en-US" sz="4000" kern="1200" dirty="0">
                <a:solidFill>
                  <a:schemeClr val="tx2"/>
                </a:solidFill>
                <a:latin typeface="+mj-lt"/>
                <a:ea typeface="+mj-ea"/>
                <a:cs typeface="+mj-cs"/>
              </a:rPr>
              <a:t>Continuation with Dashboard highlights</a:t>
            </a:r>
          </a:p>
        </p:txBody>
      </p:sp>
      <p:graphicFrame>
        <p:nvGraphicFramePr>
          <p:cNvPr id="5" name="Content Placeholder 2">
            <a:extLst>
              <a:ext uri="{FF2B5EF4-FFF2-40B4-BE49-F238E27FC236}">
                <a16:creationId xmlns:a16="http://schemas.microsoft.com/office/drawing/2014/main" id="{43BACB59-BD1A-1193-731D-086408156FA2}"/>
              </a:ext>
            </a:extLst>
          </p:cNvPr>
          <p:cNvGraphicFramePr>
            <a:graphicFrameLocks noGrp="1"/>
          </p:cNvGraphicFramePr>
          <p:nvPr>
            <p:ph idx="1"/>
            <p:extLst>
              <p:ext uri="{D42A27DB-BD31-4B8C-83A1-F6EECF244321}">
                <p14:modId xmlns:p14="http://schemas.microsoft.com/office/powerpoint/2010/main" val="313392260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96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528E-F7AB-A562-A852-0A4EE51BB699}"/>
              </a:ext>
            </a:extLst>
          </p:cNvPr>
          <p:cNvSpPr>
            <a:spLocks noGrp="1"/>
          </p:cNvSpPr>
          <p:nvPr>
            <p:ph type="title"/>
          </p:nvPr>
        </p:nvSpPr>
        <p:spPr/>
        <p:txBody>
          <a:bodyPr/>
          <a:lstStyle/>
          <a:p>
            <a:pPr algn="ctr"/>
            <a:r>
              <a:rPr lang="en-US" dirty="0"/>
              <a:t>Examples of the VC Dashboard </a:t>
            </a:r>
          </a:p>
        </p:txBody>
      </p:sp>
      <p:pic>
        <p:nvPicPr>
          <p:cNvPr id="5" name="Content Placeholder 4">
            <a:extLst>
              <a:ext uri="{FF2B5EF4-FFF2-40B4-BE49-F238E27FC236}">
                <a16:creationId xmlns:a16="http://schemas.microsoft.com/office/drawing/2014/main" id="{BFA52A9D-E463-426A-1FA5-BE56ED2FD423}"/>
              </a:ext>
            </a:extLst>
          </p:cNvPr>
          <p:cNvPicPr>
            <a:picLocks noGrp="1" noChangeAspect="1"/>
          </p:cNvPicPr>
          <p:nvPr>
            <p:ph idx="1"/>
          </p:nvPr>
        </p:nvPicPr>
        <p:blipFill>
          <a:blip r:embed="rId2"/>
          <a:stretch>
            <a:fillRect/>
          </a:stretch>
        </p:blipFill>
        <p:spPr>
          <a:xfrm>
            <a:off x="838200" y="1756414"/>
            <a:ext cx="10515600" cy="2638102"/>
          </a:xfrm>
        </p:spPr>
      </p:pic>
      <p:pic>
        <p:nvPicPr>
          <p:cNvPr id="7" name="Picture 6">
            <a:extLst>
              <a:ext uri="{FF2B5EF4-FFF2-40B4-BE49-F238E27FC236}">
                <a16:creationId xmlns:a16="http://schemas.microsoft.com/office/drawing/2014/main" id="{E057852C-B946-AC6E-4F81-CA9AFB908670}"/>
              </a:ext>
            </a:extLst>
          </p:cNvPr>
          <p:cNvPicPr>
            <a:picLocks noChangeAspect="1"/>
          </p:cNvPicPr>
          <p:nvPr/>
        </p:nvPicPr>
        <p:blipFill>
          <a:blip r:embed="rId3"/>
          <a:stretch>
            <a:fillRect/>
          </a:stretch>
        </p:blipFill>
        <p:spPr>
          <a:xfrm>
            <a:off x="891498" y="4460240"/>
            <a:ext cx="10462302" cy="2199121"/>
          </a:xfrm>
          <a:prstGeom prst="rect">
            <a:avLst/>
          </a:prstGeom>
        </p:spPr>
      </p:pic>
    </p:spTree>
    <p:extLst>
      <p:ext uri="{BB962C8B-B14F-4D97-AF65-F5344CB8AC3E}">
        <p14:creationId xmlns:p14="http://schemas.microsoft.com/office/powerpoint/2010/main" val="391865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2867-F311-6008-B44D-3A6A5745DAD2}"/>
              </a:ext>
            </a:extLst>
          </p:cNvPr>
          <p:cNvSpPr>
            <a:spLocks noGrp="1"/>
          </p:cNvSpPr>
          <p:nvPr>
            <p:ph type="title"/>
          </p:nvPr>
        </p:nvSpPr>
        <p:spPr/>
        <p:txBody>
          <a:bodyPr/>
          <a:lstStyle/>
          <a:p>
            <a:pPr algn="ctr"/>
            <a:r>
              <a:rPr lang="en-US" dirty="0"/>
              <a:t>Examples of the VC Dashboard </a:t>
            </a:r>
          </a:p>
        </p:txBody>
      </p:sp>
      <p:pic>
        <p:nvPicPr>
          <p:cNvPr id="7" name="Content Placeholder 6">
            <a:extLst>
              <a:ext uri="{FF2B5EF4-FFF2-40B4-BE49-F238E27FC236}">
                <a16:creationId xmlns:a16="http://schemas.microsoft.com/office/drawing/2014/main" id="{0AA37FE3-7DF7-44DF-1884-6C6D3496274E}"/>
              </a:ext>
            </a:extLst>
          </p:cNvPr>
          <p:cNvPicPr>
            <a:picLocks noGrp="1" noChangeAspect="1"/>
          </p:cNvPicPr>
          <p:nvPr>
            <p:ph idx="1"/>
          </p:nvPr>
        </p:nvPicPr>
        <p:blipFill>
          <a:blip r:embed="rId2"/>
          <a:stretch>
            <a:fillRect/>
          </a:stretch>
        </p:blipFill>
        <p:spPr>
          <a:xfrm>
            <a:off x="999489" y="3905569"/>
            <a:ext cx="10115552" cy="2109152"/>
          </a:xfrm>
        </p:spPr>
      </p:pic>
      <p:pic>
        <p:nvPicPr>
          <p:cNvPr id="5" name="Picture 4">
            <a:extLst>
              <a:ext uri="{FF2B5EF4-FFF2-40B4-BE49-F238E27FC236}">
                <a16:creationId xmlns:a16="http://schemas.microsoft.com/office/drawing/2014/main" id="{3F5B9D32-0E9E-7711-EBF5-ECB334F5380A}"/>
              </a:ext>
            </a:extLst>
          </p:cNvPr>
          <p:cNvPicPr>
            <a:picLocks noChangeAspect="1"/>
          </p:cNvPicPr>
          <p:nvPr/>
        </p:nvPicPr>
        <p:blipFill>
          <a:blip r:embed="rId3"/>
          <a:stretch>
            <a:fillRect/>
          </a:stretch>
        </p:blipFill>
        <p:spPr>
          <a:xfrm>
            <a:off x="999489" y="1690690"/>
            <a:ext cx="10193021" cy="2214878"/>
          </a:xfrm>
          <a:prstGeom prst="rect">
            <a:avLst/>
          </a:prstGeom>
        </p:spPr>
      </p:pic>
    </p:spTree>
    <p:extLst>
      <p:ext uri="{BB962C8B-B14F-4D97-AF65-F5344CB8AC3E}">
        <p14:creationId xmlns:p14="http://schemas.microsoft.com/office/powerpoint/2010/main" val="126833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Content Placeholder 4" descr="Cockpit of a commercial airplane">
            <a:extLst>
              <a:ext uri="{FF2B5EF4-FFF2-40B4-BE49-F238E27FC236}">
                <a16:creationId xmlns:a16="http://schemas.microsoft.com/office/drawing/2014/main" id="{E44E087D-728A-E138-96D5-30C3776D4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91" y="233917"/>
            <a:ext cx="11162276" cy="6432698"/>
          </a:xfrm>
          <a:prstGeom prst="rect">
            <a:avLst/>
          </a:prstGeom>
        </p:spPr>
      </p:pic>
      <p:sp>
        <p:nvSpPr>
          <p:cNvPr id="2" name="Title 1">
            <a:extLst>
              <a:ext uri="{FF2B5EF4-FFF2-40B4-BE49-F238E27FC236}">
                <a16:creationId xmlns:a16="http://schemas.microsoft.com/office/drawing/2014/main" id="{0C065E91-BD2A-DEB9-D754-F00DF1526F34}"/>
              </a:ext>
            </a:extLst>
          </p:cNvPr>
          <p:cNvSpPr>
            <a:spLocks noGrp="1"/>
          </p:cNvSpPr>
          <p:nvPr>
            <p:ph type="title"/>
          </p:nvPr>
        </p:nvSpPr>
        <p:spPr>
          <a:xfrm>
            <a:off x="584791" y="1282701"/>
            <a:ext cx="10866475" cy="1917699"/>
          </a:xfrm>
        </p:spPr>
        <p:txBody>
          <a:bodyPr>
            <a:normAutofit fontScale="90000"/>
          </a:bodyPr>
          <a:lstStyle/>
          <a:p>
            <a:r>
              <a:rPr lang="en-US" dirty="0">
                <a:solidFill>
                  <a:srgbClr val="264653"/>
                </a:solidFill>
              </a:rPr>
              <a:t>                </a:t>
            </a:r>
            <a:r>
              <a:rPr lang="en-US" b="1" dirty="0">
                <a:solidFill>
                  <a:srgbClr val="264653"/>
                </a:solidFill>
              </a:rPr>
              <a:t>ADMIN</a:t>
            </a:r>
            <a:r>
              <a:rPr lang="en-US" dirty="0">
                <a:solidFill>
                  <a:srgbClr val="264653"/>
                </a:solidFill>
              </a:rPr>
              <a:t>             </a:t>
            </a:r>
            <a:r>
              <a:rPr lang="en-US" b="1" dirty="0">
                <a:solidFill>
                  <a:srgbClr val="264653"/>
                </a:solidFill>
              </a:rPr>
              <a:t>DASHBOARD</a:t>
            </a:r>
            <a:br>
              <a:rPr lang="en-US" dirty="0">
                <a:solidFill>
                  <a:srgbClr val="264653"/>
                </a:solidFill>
              </a:rPr>
            </a:br>
            <a:r>
              <a:rPr lang="en-US" dirty="0">
                <a:solidFill>
                  <a:srgbClr val="264653"/>
                </a:solidFill>
              </a:rPr>
              <a:t>                   </a:t>
            </a:r>
            <a:r>
              <a:rPr lang="en-US" b="1" dirty="0">
                <a:solidFill>
                  <a:srgbClr val="264653"/>
                </a:solidFill>
              </a:rPr>
              <a:t>“THE</a:t>
            </a:r>
            <a:r>
              <a:rPr lang="en-US" dirty="0">
                <a:solidFill>
                  <a:srgbClr val="264653"/>
                </a:solidFill>
              </a:rPr>
              <a:t>                </a:t>
            </a:r>
            <a:r>
              <a:rPr lang="en-US" b="1" dirty="0">
                <a:solidFill>
                  <a:srgbClr val="264653"/>
                </a:solidFill>
              </a:rPr>
              <a:t>COCKPIT” </a:t>
            </a:r>
          </a:p>
        </p:txBody>
      </p:sp>
    </p:spTree>
    <p:extLst>
      <p:ext uri="{BB962C8B-B14F-4D97-AF65-F5344CB8AC3E}">
        <p14:creationId xmlns:p14="http://schemas.microsoft.com/office/powerpoint/2010/main" val="2294670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4360</TotalTime>
  <Words>602</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Presenters-  East Carolina University – Financial Services</vt:lpstr>
      <vt:lpstr>PowerPoint Presentation</vt:lpstr>
      <vt:lpstr>VC or FINANCE DASHBOARD </vt:lpstr>
      <vt:lpstr>Designed for the higher-level Finance Leader</vt:lpstr>
      <vt:lpstr>Dashboard Highlights:  100% Customizable to your desires</vt:lpstr>
      <vt:lpstr>Continuation with Dashboard highlights</vt:lpstr>
      <vt:lpstr>Examples of the VC Dashboard </vt:lpstr>
      <vt:lpstr>Examples of the VC Dashboard </vt:lpstr>
      <vt:lpstr>                ADMIN             DASHBOARD                    “THE                COCKPIT” </vt:lpstr>
      <vt:lpstr>Designed for the Chrome River Administrator and Team that is in charge of running the system within the Organization.</vt:lpstr>
      <vt:lpstr>Dashboard Highlights: 100% Customizable to your desires</vt:lpstr>
      <vt:lpstr>Continuation with Dashboard highlights</vt:lpstr>
      <vt:lpstr>Examples of the Admin Dashboards </vt:lpstr>
      <vt:lpstr>Examples of the Admin Dashboards </vt:lpstr>
      <vt:lpstr>Summary- Analytics Pro  </vt:lpstr>
    </vt:vector>
  </TitlesOfParts>
  <Company>UNC Wilmington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Name</dc:title>
  <dc:creator>South, Katie</dc:creator>
  <cp:lastModifiedBy>Doughtie, Penney</cp:lastModifiedBy>
  <cp:revision>17</cp:revision>
  <dcterms:created xsi:type="dcterms:W3CDTF">2023-11-07T15:30:39Z</dcterms:created>
  <dcterms:modified xsi:type="dcterms:W3CDTF">2024-03-28T16:06:36Z</dcterms:modified>
</cp:coreProperties>
</file>