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72" r:id="rId6"/>
    <p:sldId id="283" r:id="rId7"/>
    <p:sldId id="271" r:id="rId8"/>
    <p:sldId id="273" r:id="rId9"/>
    <p:sldId id="257" r:id="rId10"/>
    <p:sldId id="258" r:id="rId11"/>
    <p:sldId id="278" r:id="rId12"/>
    <p:sldId id="277" r:id="rId13"/>
    <p:sldId id="259" r:id="rId14"/>
    <p:sldId id="284" r:id="rId15"/>
    <p:sldId id="285" r:id="rId16"/>
    <p:sldId id="286" r:id="rId17"/>
    <p:sldId id="287" r:id="rId18"/>
    <p:sldId id="267" r:id="rId19"/>
    <p:sldId id="282" r:id="rId20"/>
    <p:sldId id="268" r:id="rId21"/>
    <p:sldId id="280" r:id="rId22"/>
    <p:sldId id="281" r:id="rId23"/>
    <p:sldId id="275" r:id="rId24"/>
    <p:sldId id="279" r:id="rId25"/>
    <p:sldId id="26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A8A"/>
    <a:srgbClr val="FFCC00"/>
    <a:srgbClr val="FFFF00"/>
    <a:srgbClr val="48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9BC70-08DF-4222-8A1B-39D269688923}" v="2" dt="2023-04-25T17:40:10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/>
    <p:restoredTop sz="94674"/>
  </p:normalViewPr>
  <p:slideViewPr>
    <p:cSldViewPr>
      <p:cViewPr varScale="1">
        <p:scale>
          <a:sx n="35" d="100"/>
          <a:sy n="35" d="100"/>
        </p:scale>
        <p:origin x="11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67D4-698F-4659-864E-2F3A1669BF53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80835-B338-4E76-8DF5-BCA8A1C15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 002612 for single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0835-B338-4E76-8DF5-BCA8A1C15E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https://pirateporttest.ecu.edu/</a:t>
            </a:r>
          </a:p>
          <a:p>
            <a:r>
              <a:rPr lang="fi-FI" dirty="0"/>
              <a:t>PIN 1: 974694 </a:t>
            </a:r>
          </a:p>
          <a:p>
            <a:r>
              <a:rPr lang="fi-FI" dirty="0"/>
              <a:t>PIN 2: 486423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80835-B338-4E76-8DF5-BCA8A1C15E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34FC5-AC40-40E7-B127-DE6D2C19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4482049"/>
            <a:ext cx="4241426" cy="15527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2684-3E19-4047-A916-BCDA6771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ABAB-EE1A-4B8D-A77A-27EB0FDA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CC4E-2EED-4E2B-B6E0-39AAFF7F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E238-80CA-493A-A607-00F8ED31B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36F1-E1D0-4654-B37B-0B89641B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B1CC-486D-47F1-BA5D-EE5EB59B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1E7-0D5D-4C3B-A032-67A0C960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AE1B-AB52-465D-B0EC-5EE579E6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8FB-6C01-40F9-B2F2-548E12AC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E157-BA68-4A56-B5A5-62C4C506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E9FC09-72D6-4106-AB3C-0B9FB96E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4995" y="5270917"/>
            <a:ext cx="2475143" cy="90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FFCC00"/>
          </a:solidFill>
          <a:latin typeface="Avenir Next Medium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venir Next Regular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venir Next Regular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venir Next Regular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venir Next Regular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venir Next Regular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groups/me/apps/e360b3de-04dc-40c5-a3ab-373d92e8d423/reports/07ecff6e-5443-4893-b46b-209d5fe7c2fe/ReportSection3c14483200cd3068e233?experience=power-b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ubic.ecu.edu/Reports/report/Position%20Management/Single%20Position%20Lis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ubic.ecu.edu/Reports/report/Position%20Management/Multiple%20Positions%20List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rateporttest.ec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udgetoffice@ecu.edu" TargetMode="External"/><Relationship Id="rId2" Type="http://schemas.openxmlformats.org/officeDocument/2006/relationships/hyperlink" Target="https://budget.ecu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Financial Services Workshop</a:t>
            </a:r>
            <a:br>
              <a:rPr lang="en-US" b="1" dirty="0">
                <a:latin typeface="Museo Slab 700" charset="0"/>
                <a:ea typeface="Museo Slab 700" charset="0"/>
                <a:cs typeface="Museo Slab 700" charset="0"/>
              </a:rPr>
            </a:br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Financial Planning and Analysis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2021180"/>
          </a:xfrm>
        </p:spPr>
        <p:txBody>
          <a:bodyPr/>
          <a:lstStyle/>
          <a:p>
            <a:pPr eaLnBrk="1" hangingPunct="1"/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  <a:p>
            <a:pPr eaLnBrk="1" hangingPunct="1"/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March 2024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All Funds Budget Timeline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A90DA-BE20-48B7-8BB3-25B79CE8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November 3, 2023 – Communicate budget guidelines to Division Offices</a:t>
            </a:r>
          </a:p>
          <a:p>
            <a:r>
              <a:rPr lang="en-US" sz="2400" dirty="0"/>
              <a:t>January 9, 2024 – Budgets due to the University Budget Office</a:t>
            </a:r>
          </a:p>
          <a:p>
            <a:r>
              <a:rPr lang="en-US" sz="2400" dirty="0"/>
              <a:t>April 11, 2024 – Board of Trustees approve FY25 all-funds budget</a:t>
            </a:r>
          </a:p>
          <a:p>
            <a:r>
              <a:rPr lang="en-US" sz="2400" dirty="0"/>
              <a:t>May 22, 2024 – Board of Governors reviews budget at meeting</a:t>
            </a:r>
          </a:p>
          <a:p>
            <a:r>
              <a:rPr lang="en-US" sz="2400" dirty="0"/>
              <a:t> July 2024 – University Budget Office begins loading budgets into Banner and reconciling budgets to the All Funds Budget.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868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1A0E-3119-85C3-0A8E-3B0A71D3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Deans and Directors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A5AE-4BE8-591C-1167-1C236A8B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Released in December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Medium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Provides planning for the following fund types: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General Funds (State)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Auxiliary and Institutional Trust Funds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Overhead Receipts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Restricted Trust Funds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Foundation Funds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Medium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          Uses Banner Org Security</a:t>
            </a:r>
          </a:p>
          <a:p>
            <a:endParaRPr lang="en-US" dirty="0"/>
          </a:p>
        </p:txBody>
      </p:sp>
      <p:pic>
        <p:nvPicPr>
          <p:cNvPr id="4" name="Graphic 3" descr="Shield Tick with solid fill">
            <a:extLst>
              <a:ext uri="{FF2B5EF4-FFF2-40B4-BE49-F238E27FC236}">
                <a16:creationId xmlns:a16="http://schemas.microsoft.com/office/drawing/2014/main" id="{4199E737-968F-86F3-650F-1FA883B0A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10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D069-1310-6E58-56AB-CE8A1BEB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FFBB-C3CC-E92A-2551-4D625E3B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Available Now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Budget Planning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Revenue and Expense Tracking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Fund Balances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Historical Three-Year Trend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Medium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Coming Soon…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Monthly/Seasonal Analysis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Drill-through to Transaction Level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Forecasting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</a:rPr>
              <a:t>Much,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188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0363-EC01-D360-F143-45B04CE1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12D4-08EA-9069-E3C0-72D5735E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Medium" charset="0"/>
              <a:ea typeface="+mn-ea"/>
              <a:cs typeface="+mn-cs"/>
              <a:hlinkClick r:id="rId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Medium" charset="0"/>
                <a:ea typeface="+mn-ea"/>
                <a:cs typeface="+mn-cs"/>
                <a:hlinkClick r:id="rId2"/>
              </a:rPr>
              <a:t>Admin &amp; Finance Operational App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Medium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169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E912-4889-8153-46BC-E02F2E88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40982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A3F-583B-43D9-928A-22C51210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B22 and B44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D84E-7A9E-4E24-B032-ACC88AC8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Entries in Self Service Banner</a:t>
            </a:r>
          </a:p>
          <a:p>
            <a:r>
              <a:rPr lang="en-US" dirty="0"/>
              <a:t>Nonstate funds can now use B22 and B44 rule class</a:t>
            </a:r>
          </a:p>
          <a:p>
            <a:pPr lvl="1"/>
            <a:r>
              <a:rPr lang="en-US" sz="2400" dirty="0"/>
              <a:t>Nonstate transfers must remain within the same fund and </a:t>
            </a:r>
            <a:r>
              <a:rPr lang="en-US" sz="2400" dirty="0" err="1"/>
              <a:t>orgn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Currently, you cannot transfer from a 7 account to an 8 account, but we have a ticket in to correct this.  </a:t>
            </a:r>
          </a:p>
        </p:txBody>
      </p:sp>
    </p:spTree>
    <p:extLst>
      <p:ext uri="{BB962C8B-B14F-4D97-AF65-F5344CB8AC3E}">
        <p14:creationId xmlns:p14="http://schemas.microsoft.com/office/powerpoint/2010/main" val="236154322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9A69-3DD6-3A51-0386-CD01BAE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Transfers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CD9FB-B8C5-8EAE-3A26-55EF33AB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47118"/>
            <a:ext cx="7212193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5B2FC-B473-C951-EF40-A0E6F3A6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8" y="4419600"/>
            <a:ext cx="7212193" cy="963251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5FBCEEA-9B74-B33C-154E-97C8E05363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204118"/>
            <a:ext cx="8229600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B11 are permanent transfers and B22 are temporary transfers moving funds from one operating pool account (7xxxx) to another:</a:t>
            </a:r>
          </a:p>
          <a:p>
            <a:pPr marL="0" indent="0" defTabSz="782638">
              <a:buNone/>
              <a:tabLst>
                <a:tab pos="857250" algn="l"/>
                <a:tab pos="2290763" algn="l"/>
                <a:tab pos="3311525" algn="l"/>
              </a:tabLst>
            </a:pPr>
            <a:r>
              <a:rPr lang="en-US" sz="2400" dirty="0">
                <a:latin typeface="+mn-lt"/>
              </a:rPr>
              <a:t>	Example: From 	111101-720101-72000-0000</a:t>
            </a:r>
          </a:p>
          <a:p>
            <a:pPr marL="0" indent="0" defTabSz="782638">
              <a:buNone/>
              <a:tabLst>
                <a:tab pos="857250" algn="l"/>
                <a:tab pos="2290763" algn="l"/>
                <a:tab pos="3311525" algn="l"/>
              </a:tabLst>
            </a:pPr>
            <a:r>
              <a:rPr lang="en-US" sz="2400" dirty="0">
                <a:latin typeface="+mn-lt"/>
              </a:rPr>
              <a:t>		To 	111160-720101-73600-0000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B44 are temporary transfers moving funds between salary accounts (605xx – Nonstudent or Student Pay) and operating pool accounts (7xxxx) ONLY.</a:t>
            </a:r>
          </a:p>
          <a:p>
            <a:pPr marL="0" indent="0" defTabSz="782638">
              <a:buNone/>
              <a:tabLst>
                <a:tab pos="857250" algn="l"/>
                <a:tab pos="2290763" algn="l"/>
                <a:tab pos="3311525" algn="l"/>
              </a:tabLst>
            </a:pPr>
            <a:r>
              <a:rPr lang="en-US" sz="2400" dirty="0">
                <a:latin typeface="+mn-lt"/>
              </a:rPr>
              <a:t>	Example:	From	111101-550702-73400-0000</a:t>
            </a:r>
          </a:p>
          <a:p>
            <a:pPr marL="0" indent="0" defTabSz="782638">
              <a:buNone/>
              <a:tabLst>
                <a:tab pos="857250" algn="l"/>
                <a:tab pos="2290763" algn="l"/>
                <a:tab pos="3311525" algn="l"/>
              </a:tabLst>
            </a:pPr>
            <a:r>
              <a:rPr lang="en-US" sz="2400" dirty="0">
                <a:latin typeface="+mn-lt"/>
              </a:rPr>
              <a:t>		To	111101-550702-60521-0000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latin typeface="+mn-lt"/>
              </a:rPr>
              <a:t>Note: B44 Temporary Transfers will be routed to the Budget Office for approval.</a:t>
            </a:r>
          </a:p>
        </p:txBody>
      </p:sp>
    </p:spTree>
    <p:extLst>
      <p:ext uri="{BB962C8B-B14F-4D97-AF65-F5344CB8AC3E}">
        <p14:creationId xmlns:p14="http://schemas.microsoft.com/office/powerpoint/2010/main" val="14383813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A3F-583B-43D9-928A-22C51210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D84E-7A9E-4E24-B032-ACC88AC8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/>
            <a:r>
              <a:rPr lang="en-US" sz="2800" dirty="0"/>
              <a:t>Automated negative clean up process to operating budgets on nonstate funding sources has just begun</a:t>
            </a:r>
          </a:p>
          <a:p>
            <a:r>
              <a:rPr lang="en-US" sz="2800" dirty="0"/>
              <a:t>Anaplan – workgroup will be developed to get feedback on Anaplan for budget development and gain insight on improvements that users would like to see implemented.</a:t>
            </a:r>
          </a:p>
          <a:p>
            <a:r>
              <a:rPr lang="en-US" sz="2800" dirty="0"/>
              <a:t>People Admin Budget Queue instead of approver</a:t>
            </a:r>
          </a:p>
        </p:txBody>
      </p:sp>
    </p:spTree>
    <p:extLst>
      <p:ext uri="{BB962C8B-B14F-4D97-AF65-F5344CB8AC3E}">
        <p14:creationId xmlns:p14="http://schemas.microsoft.com/office/powerpoint/2010/main" val="15817954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A827-6473-492F-E32D-B85B95B8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Reports to refer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068B3-74D6-57DF-B73F-3FB45FA6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ecubic.ecu.edu    </a:t>
            </a:r>
          </a:p>
          <a:p>
            <a:pPr lvl="1"/>
            <a:r>
              <a:rPr lang="en-US" dirty="0">
                <a:hlinkClick r:id="rId3"/>
              </a:rPr>
              <a:t>Single Position Listing - Power BI Report Server (ecu.edu)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Multiple Positions Listing - Power BI Report Server (ecu.edu)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211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B3CA-4E46-5BE7-B5F1-53E6DC1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49BE-EF05-3BF1-A089-17572FA5B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the current date as the effective date unless it is a future year temp PCF.</a:t>
            </a:r>
          </a:p>
          <a:p>
            <a:r>
              <a:rPr lang="en-US" sz="2400" dirty="0"/>
              <a:t>We do not get the notification when a PCF goes into suspense. You must tell us and ask for help.  </a:t>
            </a:r>
          </a:p>
          <a:p>
            <a:r>
              <a:rPr lang="en-US" sz="2400" dirty="0"/>
              <a:t>Only one Perm PCF can be submitted on a position at a time. It must be approved by our office and applied before a new one can be completed. </a:t>
            </a:r>
          </a:p>
          <a:p>
            <a:r>
              <a:rPr lang="en-US" sz="2400" dirty="0"/>
              <a:t>Temp PCFs can be one after another, don’t have to wait for our approval.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009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Financial Planning &amp; Analysis Staff</a:t>
            </a:r>
            <a:br>
              <a:rPr lang="en-US" sz="3700"/>
            </a:br>
            <a:r>
              <a:rPr lang="en-US" sz="3700"/>
              <a:t>Building 165 – 209 East 3</a:t>
            </a:r>
            <a:r>
              <a:rPr lang="en-US" sz="3700" baseline="30000"/>
              <a:t>rd</a:t>
            </a:r>
            <a:r>
              <a:rPr lang="en-US" sz="3700"/>
              <a:t> Street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B42F2C-E757-7B13-DBE0-714201241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Budget Contacts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A90DA-BE20-48B7-8BB3-25B79CE8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Dawn Quist – Director</a:t>
            </a:r>
          </a:p>
          <a:p>
            <a:r>
              <a:rPr lang="en-US" dirty="0"/>
              <a:t>Tim Morris</a:t>
            </a:r>
          </a:p>
          <a:p>
            <a:r>
              <a:rPr lang="en-US" dirty="0"/>
              <a:t>Lisa Edwards</a:t>
            </a:r>
          </a:p>
          <a:p>
            <a:r>
              <a:rPr lang="en-US" dirty="0"/>
              <a:t>Heather Taylor</a:t>
            </a:r>
          </a:p>
          <a:p>
            <a:r>
              <a:rPr lang="en-US" dirty="0"/>
              <a:t>Laura Fanning</a:t>
            </a:r>
          </a:p>
          <a:p>
            <a:r>
              <a:rPr lang="en-US" dirty="0"/>
              <a:t>Yolanda Hill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6B001B0-5C9A-26CE-CCFD-3D0F5E65A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Business Intelligence Contacts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6B7FAA8-82D4-7177-4CE0-0A8EA2119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r>
              <a:rPr lang="en-US" dirty="0"/>
              <a:t>Patrick Everett</a:t>
            </a:r>
          </a:p>
          <a:p>
            <a:r>
              <a:rPr lang="en-US" dirty="0"/>
              <a:t>Van Bledsoe</a:t>
            </a:r>
          </a:p>
          <a:p>
            <a:r>
              <a:rPr lang="en-US" dirty="0"/>
              <a:t>Pat Robinson</a:t>
            </a:r>
          </a:p>
        </p:txBody>
      </p:sp>
    </p:spTree>
    <p:extLst>
      <p:ext uri="{BB962C8B-B14F-4D97-AF65-F5344CB8AC3E}">
        <p14:creationId xmlns:p14="http://schemas.microsoft.com/office/powerpoint/2010/main" val="16036451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A3F-583B-43D9-928A-22C51210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533400"/>
            <a:ext cx="8229600" cy="1036638"/>
          </a:xfrm>
        </p:spPr>
        <p:txBody>
          <a:bodyPr/>
          <a:lstStyle/>
          <a:p>
            <a:r>
              <a:rPr lang="en-US" dirty="0"/>
              <a:t>Position Change Form	</a:t>
            </a:r>
            <a:br>
              <a:rPr lang="en-US" dirty="0"/>
            </a:br>
            <a:r>
              <a:rPr lang="fi-FI" sz="2400" dirty="0">
                <a:hlinkClick r:id="rId3"/>
              </a:rPr>
              <a:t>https://pirateporttest.ecu.edu/</a:t>
            </a:r>
            <a:r>
              <a:rPr lang="fi-FI" sz="2400" dirty="0"/>
              <a:t> </a:t>
            </a:r>
            <a:br>
              <a:rPr lang="fi-FI" sz="4000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5FE6B-0730-AB9F-5798-2FF6D276C3D3}"/>
              </a:ext>
            </a:extLst>
          </p:cNvPr>
          <p:cNvSpPr txBox="1"/>
          <p:nvPr/>
        </p:nvSpPr>
        <p:spPr>
          <a:xfrm>
            <a:off x="439445" y="144945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Regular"/>
              </a:rPr>
              <a:t>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Regular"/>
              </a:rPr>
              <a:t>Need to pay a stipend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Regular"/>
              </a:rPr>
              <a:t>Employee job duties changed and getting a permanent salary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Regular"/>
              </a:rPr>
              <a:t>Rehiring position and paying new employee less than previous employee</a:t>
            </a:r>
          </a:p>
        </p:txBody>
      </p:sp>
    </p:spTree>
    <p:extLst>
      <p:ext uri="{BB962C8B-B14F-4D97-AF65-F5344CB8AC3E}">
        <p14:creationId xmlns:p14="http://schemas.microsoft.com/office/powerpoint/2010/main" val="14886790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A3F-583B-43D9-928A-22C51210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D84E-7A9E-4E24-B032-ACC88AC8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/>
            <a:r>
              <a:rPr lang="en-US" sz="2800" dirty="0"/>
              <a:t>Many forms and resources are posted on our website.</a:t>
            </a:r>
          </a:p>
          <a:p>
            <a:pPr marL="914400" lvl="2" indent="0">
              <a:buNone/>
            </a:pPr>
            <a:r>
              <a:rPr lang="en-US" sz="2800" dirty="0">
                <a:hlinkClick r:id="rId2"/>
              </a:rPr>
              <a:t>https://budget.ecu.edu/</a:t>
            </a:r>
            <a:endParaRPr lang="en-US" sz="2800" dirty="0"/>
          </a:p>
          <a:p>
            <a:pPr marR="0"/>
            <a:r>
              <a:rPr lang="en-US" sz="2800" dirty="0"/>
              <a:t>Budget Office email – general inbox for budget related questions</a:t>
            </a:r>
          </a:p>
          <a:p>
            <a:pPr marL="0" marR="0" indent="0">
              <a:buNone/>
            </a:pPr>
            <a:r>
              <a:rPr lang="en-US" sz="2800" dirty="0"/>
              <a:t>	</a:t>
            </a:r>
            <a:r>
              <a:rPr lang="en-US" sz="2800" dirty="0">
                <a:hlinkClick r:id="rId3"/>
              </a:rPr>
              <a:t>budgetoffice@ecu.edu</a:t>
            </a:r>
            <a:r>
              <a:rPr lang="en-US" sz="2800" dirty="0"/>
              <a:t> </a:t>
            </a:r>
          </a:p>
          <a:p>
            <a:pPr marL="914400" lvl="2" indent="0">
              <a:buNone/>
            </a:pPr>
            <a:br>
              <a:rPr lang="en-US" sz="28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04682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6D5C75B-DA18-82BB-710B-7D8840D76B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454379" cy="426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055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/>
          <a:lstStyle/>
          <a:p>
            <a:r>
              <a:rPr lang="en-US" dirty="0"/>
              <a:t>Financial Planning &amp; Analysis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A90DA-BE20-48B7-8BB3-25B79CE8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Agenda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About our Office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All Funds Budget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Budget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Position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693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/>
          <a:lstStyle/>
          <a:p>
            <a:r>
              <a:rPr lang="en-US" dirty="0"/>
              <a:t>Financial Planning &amp; Analysis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A90DA-BE20-48B7-8BB3-25B79CE8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Provide financial and budgetary support in resource planning, university budget preparation and monitoring for East Carolina University.</a:t>
            </a:r>
          </a:p>
          <a:p>
            <a:r>
              <a:rPr lang="en-US" sz="2600" dirty="0"/>
              <a:t>Coordinate the preparation of the state budget requests, the university’s all funds budget process and administer those budgets once they are approved.</a:t>
            </a:r>
          </a:p>
          <a:p>
            <a:r>
              <a:rPr lang="en-US" sz="2600" dirty="0"/>
              <a:t>Provide data for campus leadership to support decision making to achieve the university’s mission and strategic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94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/>
          <a:lstStyle/>
          <a:p>
            <a:r>
              <a:rPr lang="en-US" dirty="0"/>
              <a:t>Why Develop an All-Funds Budget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7A90DA-BE20-48B7-8BB3-25B79CE8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Requirement of UNC System for a comprehensive operating budget</a:t>
            </a:r>
          </a:p>
          <a:p>
            <a:r>
              <a:rPr lang="en-US" sz="2800" dirty="0"/>
              <a:t>Planning and use of resources</a:t>
            </a:r>
          </a:p>
          <a:p>
            <a:r>
              <a:rPr lang="en-US" sz="2800" dirty="0"/>
              <a:t>Align funding with priorities of strategic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477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All Funds Budget Template- Summary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F9987-A6AE-9BF9-456D-2E5352CB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2" y="1143000"/>
            <a:ext cx="8130887" cy="41782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CE8C-475A-488D-9199-879F6514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Level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046E53-177C-F588-909B-5B14A5079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27065"/>
            <a:ext cx="8229600" cy="3561385"/>
          </a:xfrm>
        </p:spPr>
      </p:pic>
    </p:spTree>
    <p:extLst>
      <p:ext uri="{BB962C8B-B14F-4D97-AF65-F5344CB8AC3E}">
        <p14:creationId xmlns:p14="http://schemas.microsoft.com/office/powerpoint/2010/main" val="2869395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CDB-53E7-4503-94AF-08CD55F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All Funds Budget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262B194-22D1-5924-ECB1-6CFC9C06A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Projections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69B8F16-C09A-50C0-5D60-EDEE1531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33800" cy="3951288"/>
          </a:xfrm>
        </p:spPr>
        <p:txBody>
          <a:bodyPr/>
          <a:lstStyle/>
          <a:p>
            <a:r>
              <a:rPr lang="en-US" dirty="0"/>
              <a:t>General Fund – FY24 budget plus for FY25 enrollment funding change</a:t>
            </a:r>
          </a:p>
          <a:p>
            <a:r>
              <a:rPr lang="en-US" dirty="0"/>
              <a:t>Auxiliary &amp; Other Trust Funds, Overhead Receipts and Restricted Trust Funds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Department/Division budget officers project budgets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B579996-CDB5-2FA7-5DB8-3BB7ECF5C9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62400" y="1694734"/>
            <a:ext cx="5018403" cy="3563066"/>
          </a:xfrm>
          <a:noFill/>
        </p:spPr>
      </p:pic>
    </p:spTree>
    <p:extLst>
      <p:ext uri="{BB962C8B-B14F-4D97-AF65-F5344CB8AC3E}">
        <p14:creationId xmlns:p14="http://schemas.microsoft.com/office/powerpoint/2010/main" val="4543009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A3F-583B-43D9-928A-22C51210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Funds Budget –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D84E-7A9E-4E24-B032-ACC88AC8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funds budget focuses on operating items.</a:t>
            </a:r>
          </a:p>
          <a:p>
            <a:pPr lvl="1"/>
            <a:r>
              <a:rPr lang="en-US" dirty="0"/>
              <a:t>Capital-related revenues and expenses are not included; however, budgeted transfers to capital are included.</a:t>
            </a:r>
          </a:p>
          <a:p>
            <a:pPr lvl="1"/>
            <a:r>
              <a:rPr lang="en-US" dirty="0"/>
              <a:t>Funds that are not governed by the university are excluded (endowments, foundation funds, loan funds and agency funds).</a:t>
            </a:r>
          </a:p>
        </p:txBody>
      </p:sp>
    </p:spTree>
    <p:extLst>
      <p:ext uri="{BB962C8B-B14F-4D97-AF65-F5344CB8AC3E}">
        <p14:creationId xmlns:p14="http://schemas.microsoft.com/office/powerpoint/2010/main" val="22967384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CU Purple1">
  <a:themeElements>
    <a:clrScheme name="ECU Purpl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U Purple1">
      <a:majorFont>
        <a:latin typeface="Gotham-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U Purpl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95BBFC42-3E93-B443-9D69-C564CC5C49FB}" vid="{B4755E3D-9C84-D74E-B8CE-B77C6588C6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4F2354B52FE4A8243A06CCE9CD288" ma:contentTypeVersion="2" ma:contentTypeDescription="Create a new document." ma:contentTypeScope="" ma:versionID="21ee7fd67f63318c7b2830411564276a">
  <xsd:schema xmlns:xsd="http://www.w3.org/2001/XMLSchema" xmlns:xs="http://www.w3.org/2001/XMLSchema" xmlns:p="http://schemas.microsoft.com/office/2006/metadata/properties" xmlns:ns2="df821592-6c80-4d76-a4bb-0d70004f4eb9" targetNamespace="http://schemas.microsoft.com/office/2006/metadata/properties" ma:root="true" ma:fieldsID="c2e5413e35d01dcfd48ab95b6ecc5027" ns2:_="">
    <xsd:import namespace="df821592-6c80-4d76-a4bb-0d70004f4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21592-6c80-4d76-a4bb-0d70004f4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8B890-A5A8-4E39-935E-802A74E404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6E9539-B9A5-48BE-B9B4-C5B9556F5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21592-6c80-4d76-a4bb-0d70004f4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97609-5200-45A7-BC91-061C2631AE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Powerpointtemplate_ECU-purple</Template>
  <TotalTime>1070</TotalTime>
  <Words>826</Words>
  <Application>Microsoft Office PowerPoint</Application>
  <PresentationFormat>On-screen Show (4:3)</PresentationFormat>
  <Paragraphs>118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Avenir Next</vt:lpstr>
      <vt:lpstr>Avenir Next Medium</vt:lpstr>
      <vt:lpstr>Avenir Next Regular</vt:lpstr>
      <vt:lpstr>Calibri</vt:lpstr>
      <vt:lpstr>Courier New</vt:lpstr>
      <vt:lpstr>Gotham-Bold</vt:lpstr>
      <vt:lpstr>Gotham-Book</vt:lpstr>
      <vt:lpstr>Museo Slab 700</vt:lpstr>
      <vt:lpstr>Wingdings</vt:lpstr>
      <vt:lpstr>ECU Purple1</vt:lpstr>
      <vt:lpstr>Financial Services Workshop Financial Planning and Analysis</vt:lpstr>
      <vt:lpstr>Financial Planning &amp; Analysis Staff Building 165 – 209 East 3rd Street</vt:lpstr>
      <vt:lpstr>Financial Planning &amp; Analysis  </vt:lpstr>
      <vt:lpstr>Financial Planning &amp; Analysis  </vt:lpstr>
      <vt:lpstr>Why Develop an All-Funds Budget  </vt:lpstr>
      <vt:lpstr>All Funds Budget Template- Summary</vt:lpstr>
      <vt:lpstr>Unit Level</vt:lpstr>
      <vt:lpstr>All Funds Budget</vt:lpstr>
      <vt:lpstr>All Funds Budget – Exclusions</vt:lpstr>
      <vt:lpstr>All Funds Budget Timeline</vt:lpstr>
      <vt:lpstr>Deans and Directors Dashboards</vt:lpstr>
      <vt:lpstr>Analysis</vt:lpstr>
      <vt:lpstr>Live Demo</vt:lpstr>
      <vt:lpstr>Questions?</vt:lpstr>
      <vt:lpstr>B22 and B44 Update</vt:lpstr>
      <vt:lpstr>Budget Transfers</vt:lpstr>
      <vt:lpstr>Looking Ahead</vt:lpstr>
      <vt:lpstr>Good Reports to refer to</vt:lpstr>
      <vt:lpstr>PCF Tips</vt:lpstr>
      <vt:lpstr>Position Change Form  https://pirateporttest.ecu.edu/  </vt:lpstr>
      <vt:lpstr>Website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Brandon</dc:creator>
  <cp:lastModifiedBy>Doughtie, Penney</cp:lastModifiedBy>
  <cp:revision>28</cp:revision>
  <dcterms:created xsi:type="dcterms:W3CDTF">2017-09-21T17:48:24Z</dcterms:created>
  <dcterms:modified xsi:type="dcterms:W3CDTF">2024-03-25T21:29:18Z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0x01010094A4F2354B52FE4A8243A06CCE9CD288</vt:lpwstr>
  </property>
</Properties>
</file>