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0" r:id="rId6"/>
    <p:sldId id="261" r:id="rId7"/>
    <p:sldId id="263" r:id="rId8"/>
    <p:sldId id="264" r:id="rId9"/>
    <p:sldId id="265" r:id="rId10"/>
    <p:sldId id="266" r:id="rId11"/>
    <p:sldId id="267" r:id="rId12"/>
    <p:sldId id="268" r:id="rId13"/>
    <p:sldId id="269" r:id="rId14"/>
    <p:sldId id="270" r:id="rId15"/>
    <p:sldId id="277"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482A7F"/>
    <a:srgbClr val="592A8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84"/>
    <p:restoredTop sz="94674"/>
  </p:normalViewPr>
  <p:slideViewPr>
    <p:cSldViewPr>
      <p:cViewPr varScale="1">
        <p:scale>
          <a:sx n="35" d="100"/>
          <a:sy n="35" d="100"/>
        </p:scale>
        <p:origin x="1118"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62000" y="1447800"/>
            <a:ext cx="7772400" cy="1470025"/>
          </a:xfrm>
        </p:spPr>
        <p:txBody>
          <a:bodyPr/>
          <a:lstStyle>
            <a:lvl1pPr>
              <a:defRPr/>
            </a:lvl1pPr>
          </a:lstStyle>
          <a:p>
            <a:r>
              <a:rPr lang="en-US" b="1" kern="0">
                <a:latin typeface="Museo Slab 700" charset="0"/>
                <a:ea typeface="Museo Slab 700" charset="0"/>
                <a:cs typeface="Museo Slab 700" charset="0"/>
              </a:rPr>
              <a:t>Click to edit Master title style</a:t>
            </a:r>
            <a:endParaRPr lang="en-US" dirty="0"/>
          </a:p>
        </p:txBody>
      </p:sp>
      <p:sp>
        <p:nvSpPr>
          <p:cNvPr id="20483" name="Rectangle 3"/>
          <p:cNvSpPr>
            <a:spLocks noGrp="1" noChangeArrowheads="1"/>
          </p:cNvSpPr>
          <p:nvPr>
            <p:ph type="subTitle" idx="1"/>
          </p:nvPr>
        </p:nvSpPr>
        <p:spPr>
          <a:xfrm>
            <a:off x="1447800" y="2895600"/>
            <a:ext cx="6400800" cy="1752600"/>
          </a:xfrm>
        </p:spPr>
        <p:txBody>
          <a:bodyPr/>
          <a:lstStyle>
            <a:lvl1pPr marL="0" indent="0" algn="ctr">
              <a:buFontTx/>
              <a:buNone/>
              <a:defRPr sz="2800"/>
            </a:lvl1pPr>
          </a:lstStyle>
          <a:p>
            <a:r>
              <a:rPr lang="en-US"/>
              <a:t>Click to edit Master subtitle style</a:t>
            </a:r>
            <a:endParaRPr lang="en-US" dirty="0"/>
          </a:p>
        </p:txBody>
      </p:sp>
      <p:sp>
        <p:nvSpPr>
          <p:cNvPr id="6" name="Rectangle 4"/>
          <p:cNvSpPr>
            <a:spLocks noGrp="1" noChangeArrowheads="1"/>
          </p:cNvSpPr>
          <p:nvPr>
            <p:ph type="dt" sz="half" idx="10"/>
          </p:nvPr>
        </p:nvSpPr>
        <p:spPr/>
        <p:txBody>
          <a:bodyPr/>
          <a:lstStyle>
            <a:lvl1pPr>
              <a:defRPr smtClean="0"/>
            </a:lvl1pPr>
          </a:lstStyle>
          <a:p>
            <a:pPr>
              <a:defRPr/>
            </a:pPr>
            <a:endParaRPr lang="en-US" dirty="0"/>
          </a:p>
        </p:txBody>
      </p:sp>
      <p:sp>
        <p:nvSpPr>
          <p:cNvPr id="7" name="Rectangle 5"/>
          <p:cNvSpPr>
            <a:spLocks noGrp="1" noChangeArrowheads="1"/>
          </p:cNvSpPr>
          <p:nvPr>
            <p:ph type="ftr" sz="quarter" idx="11"/>
          </p:nvPr>
        </p:nvSpPr>
        <p:spPr/>
        <p:txBody>
          <a:bodyPr/>
          <a:lstStyle>
            <a:lvl1pPr>
              <a:defRPr smtClean="0"/>
            </a:lvl1pPr>
          </a:lstStyle>
          <a:p>
            <a:pPr>
              <a:defRPr/>
            </a:pPr>
            <a:endParaRPr lang="en-US" dirty="0"/>
          </a:p>
        </p:txBody>
      </p:sp>
      <p:sp>
        <p:nvSpPr>
          <p:cNvPr id="8" name="Rectangle 6"/>
          <p:cNvSpPr>
            <a:spLocks noGrp="1" noChangeArrowheads="1"/>
          </p:cNvSpPr>
          <p:nvPr>
            <p:ph type="sldNum" sz="quarter" idx="12"/>
          </p:nvPr>
        </p:nvSpPr>
        <p:spPr/>
        <p:txBody>
          <a:bodyPr/>
          <a:lstStyle>
            <a:lvl1pPr>
              <a:defRPr smtClean="0"/>
            </a:lvl1pPr>
          </a:lstStyle>
          <a:p>
            <a:pPr>
              <a:defRPr/>
            </a:pPr>
            <a:fld id="{48134FC5-AC40-40E7-B127-DE6D2C19E6A7}" type="slidenum">
              <a:rPr lang="en-US"/>
              <a:pPr>
                <a:defRPr/>
              </a:pPr>
              <a:t>‹#›</a:t>
            </a:fld>
            <a:endParaRPr lang="en-US" dirty="0"/>
          </a:p>
        </p:txBody>
      </p:sp>
      <p:pic>
        <p:nvPicPr>
          <p:cNvPr id="9" name="Picture 8"/>
          <p:cNvPicPr>
            <a:picLocks noChangeAspect="1"/>
          </p:cNvPicPr>
          <p:nvPr userDrawn="1"/>
        </p:nvPicPr>
        <p:blipFill>
          <a:blip r:embed="rId2"/>
          <a:stretch>
            <a:fillRect/>
          </a:stretch>
        </p:blipFill>
        <p:spPr>
          <a:xfrm>
            <a:off x="2514600" y="4482049"/>
            <a:ext cx="4241426" cy="1552793"/>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482684-3E19-4047-A916-BCDA6771099E}"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b="1" kern="0">
                <a:latin typeface="Museo Slab 700" charset="0"/>
                <a:ea typeface="Museo Slab 700" charset="0"/>
                <a:cs typeface="Museo Slab 700" charset="0"/>
              </a:rPr>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12ABAB-EE1A-4B8D-A77A-27EB0FDAB820}"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kern="0"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72CCC4E-2EED-4E2B-B6E0-39AAFF7F1EDD}"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b="1" kern="0">
                <a:latin typeface="Museo Slab 700" charset="0"/>
                <a:ea typeface="Museo Slab 700" charset="0"/>
                <a:cs typeface="Museo Slab 700" charset="0"/>
              </a:rPr>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3BFE238-80CA-493A-A607-00F8ED31B864}"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2836F1-E1D0-4654-B37B-0B89641BFEE3}"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b="1" kern="0">
                <a:latin typeface="Museo Slab 700" charset="0"/>
                <a:ea typeface="Museo Slab 700" charset="0"/>
                <a:cs typeface="Museo Slab 700" charset="0"/>
              </a:rPr>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6C5B1CC-486D-47F1-BA5D-EE5EB59B34D4}"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83CA1E7-0D5D-4C3B-A032-67A0C96024C4}"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B41AE1B-AB52-465D-B0EC-5EE579E63F95}"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b="1" kern="0">
                <a:latin typeface="Museo Slab 700" charset="0"/>
                <a:ea typeface="Museo Slab 700" charset="0"/>
                <a:cs typeface="Museo Slab 700" charset="0"/>
              </a:rPr>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AC238FB-6C01-40F9-B2F2-548E12ACC2F5}"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b="1" kern="0">
                <a:latin typeface="Museo Slab 700" charset="0"/>
                <a:ea typeface="Museo Slab 700" charset="0"/>
                <a:cs typeface="Museo Slab 700" charset="0"/>
              </a:rPr>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DDE157-BA68-4A56-B5A5-62C4C5065F25}"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b="1" kern="0">
                <a:latin typeface="Museo Slab 700" charset="0"/>
                <a:ea typeface="Museo Slab 700" charset="0"/>
                <a:cs typeface="Museo Slab 700" charset="0"/>
              </a:rPr>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4E9FC09-72D6-4106-AB3C-0B9FB96EE01C}" type="slidenum">
              <a:rPr lang="en-US"/>
              <a:pPr>
                <a:defRPr/>
              </a:pPr>
              <a:t>‹#›</a:t>
            </a:fld>
            <a:endParaRPr lang="en-US" dirty="0"/>
          </a:p>
        </p:txBody>
      </p:sp>
      <p:pic>
        <p:nvPicPr>
          <p:cNvPr id="9" name="Picture 8"/>
          <p:cNvPicPr>
            <a:picLocks noChangeAspect="1"/>
          </p:cNvPicPr>
          <p:nvPr userDrawn="1"/>
        </p:nvPicPr>
        <p:blipFill>
          <a:blip r:embed="rId13"/>
          <a:stretch>
            <a:fillRect/>
          </a:stretch>
        </p:blipFill>
        <p:spPr>
          <a:xfrm>
            <a:off x="6244995" y="5270917"/>
            <a:ext cx="2475143" cy="90615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anim calcmode="lin" valueType="num">
                                      <p:cBhvr>
                                        <p:cTn id="15"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fade">
                                      <p:cBhvr>
                                        <p:cTn id="19" dur="500"/>
                                        <p:tgtEl>
                                          <p:spTgt spid="1027">
                                            <p:txEl>
                                              <p:pRg st="1" end="1"/>
                                            </p:txEl>
                                          </p:spTgt>
                                        </p:tgtEl>
                                      </p:cBhvr>
                                    </p:animEffect>
                                    <p:anim calcmode="lin" valueType="num">
                                      <p:cBhvr>
                                        <p:cTn id="20"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2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Effect transition="in" filter="fade">
                                      <p:cBhvr>
                                        <p:cTn id="24" dur="500"/>
                                        <p:tgtEl>
                                          <p:spTgt spid="1027">
                                            <p:txEl>
                                              <p:pRg st="2" end="2"/>
                                            </p:txEl>
                                          </p:spTgt>
                                        </p:tgtEl>
                                      </p:cBhvr>
                                    </p:animEffect>
                                    <p:anim calcmode="lin" valueType="num">
                                      <p:cBhvr>
                                        <p:cTn id="25"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500"/>
                                        <p:tgtEl>
                                          <p:spTgt spid="1027">
                                            <p:txEl>
                                              <p:pRg st="3" end="3"/>
                                            </p:txEl>
                                          </p:spTgt>
                                        </p:tgtEl>
                                      </p:cBhvr>
                                    </p:animEffect>
                                    <p:anim calcmode="lin" valueType="num">
                                      <p:cBhvr>
                                        <p:cTn id="30"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Effect transition="in" filter="fade">
                                      <p:cBhvr>
                                        <p:cTn id="34" dur="500"/>
                                        <p:tgtEl>
                                          <p:spTgt spid="1027">
                                            <p:txEl>
                                              <p:pRg st="4" end="4"/>
                                            </p:txEl>
                                          </p:spTgt>
                                        </p:tgtEl>
                                      </p:cBhvr>
                                    </p:animEffect>
                                    <p:anim calcmode="lin" valueType="num">
                                      <p:cBhvr>
                                        <p:cTn id="35"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000" b="0" i="0">
          <a:solidFill>
            <a:srgbClr val="FFCC00"/>
          </a:solidFill>
          <a:latin typeface="Avenir Next Medium" charset="0"/>
          <a:ea typeface="+mj-ea"/>
          <a:cs typeface="+mj-cs"/>
        </a:defRPr>
      </a:lvl1pPr>
      <a:lvl2pPr algn="ctr" rtl="0" eaLnBrk="1" fontAlgn="base" hangingPunct="1">
        <a:spcBef>
          <a:spcPct val="0"/>
        </a:spcBef>
        <a:spcAft>
          <a:spcPct val="0"/>
        </a:spcAft>
        <a:defRPr sz="4000">
          <a:solidFill>
            <a:srgbClr val="FFCC00"/>
          </a:solidFill>
          <a:latin typeface="Gotham-Bold" pitchFamily="2" charset="0"/>
        </a:defRPr>
      </a:lvl2pPr>
      <a:lvl3pPr algn="ctr" rtl="0" eaLnBrk="1" fontAlgn="base" hangingPunct="1">
        <a:spcBef>
          <a:spcPct val="0"/>
        </a:spcBef>
        <a:spcAft>
          <a:spcPct val="0"/>
        </a:spcAft>
        <a:defRPr sz="4000">
          <a:solidFill>
            <a:srgbClr val="FFCC00"/>
          </a:solidFill>
          <a:latin typeface="Gotham-Bold" pitchFamily="2" charset="0"/>
        </a:defRPr>
      </a:lvl3pPr>
      <a:lvl4pPr algn="ctr" rtl="0" eaLnBrk="1" fontAlgn="base" hangingPunct="1">
        <a:spcBef>
          <a:spcPct val="0"/>
        </a:spcBef>
        <a:spcAft>
          <a:spcPct val="0"/>
        </a:spcAft>
        <a:defRPr sz="4000">
          <a:solidFill>
            <a:srgbClr val="FFCC00"/>
          </a:solidFill>
          <a:latin typeface="Gotham-Bold" pitchFamily="2" charset="0"/>
        </a:defRPr>
      </a:lvl4pPr>
      <a:lvl5pPr algn="ctr" rtl="0" eaLnBrk="1" fontAlgn="base" hangingPunct="1">
        <a:spcBef>
          <a:spcPct val="0"/>
        </a:spcBef>
        <a:spcAft>
          <a:spcPct val="0"/>
        </a:spcAft>
        <a:defRPr sz="4000">
          <a:solidFill>
            <a:srgbClr val="FFCC00"/>
          </a:solidFill>
          <a:latin typeface="Gotham-Bold" pitchFamily="2" charset="0"/>
        </a:defRPr>
      </a:lvl5pPr>
      <a:lvl6pPr marL="457200" algn="ctr" rtl="0" eaLnBrk="1" fontAlgn="base" hangingPunct="1">
        <a:spcBef>
          <a:spcPct val="0"/>
        </a:spcBef>
        <a:spcAft>
          <a:spcPct val="0"/>
        </a:spcAft>
        <a:defRPr sz="4000">
          <a:solidFill>
            <a:srgbClr val="FFCC00"/>
          </a:solidFill>
          <a:latin typeface="Gotham-Bold" pitchFamily="2" charset="0"/>
        </a:defRPr>
      </a:lvl6pPr>
      <a:lvl7pPr marL="914400" algn="ctr" rtl="0" eaLnBrk="1" fontAlgn="base" hangingPunct="1">
        <a:spcBef>
          <a:spcPct val="0"/>
        </a:spcBef>
        <a:spcAft>
          <a:spcPct val="0"/>
        </a:spcAft>
        <a:defRPr sz="4000">
          <a:solidFill>
            <a:srgbClr val="FFCC00"/>
          </a:solidFill>
          <a:latin typeface="Gotham-Bold" pitchFamily="2" charset="0"/>
        </a:defRPr>
      </a:lvl7pPr>
      <a:lvl8pPr marL="1371600" algn="ctr" rtl="0" eaLnBrk="1" fontAlgn="base" hangingPunct="1">
        <a:spcBef>
          <a:spcPct val="0"/>
        </a:spcBef>
        <a:spcAft>
          <a:spcPct val="0"/>
        </a:spcAft>
        <a:defRPr sz="4000">
          <a:solidFill>
            <a:srgbClr val="FFCC00"/>
          </a:solidFill>
          <a:latin typeface="Gotham-Bold" pitchFamily="2" charset="0"/>
        </a:defRPr>
      </a:lvl8pPr>
      <a:lvl9pPr marL="1828800" algn="ctr" rtl="0" eaLnBrk="1" fontAlgn="base" hangingPunct="1">
        <a:spcBef>
          <a:spcPct val="0"/>
        </a:spcBef>
        <a:spcAft>
          <a:spcPct val="0"/>
        </a:spcAft>
        <a:defRPr sz="4000">
          <a:solidFill>
            <a:srgbClr val="FFCC00"/>
          </a:solidFill>
          <a:latin typeface="Gotham-Bold" pitchFamily="2"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Avenir Next Regular" charset="0"/>
          <a:ea typeface="+mn-ea"/>
          <a:cs typeface="+mn-cs"/>
        </a:defRPr>
      </a:lvl1pPr>
      <a:lvl2pPr marL="742950" indent="-285750" algn="l" rtl="0" eaLnBrk="1" fontAlgn="base" hangingPunct="1">
        <a:spcBef>
          <a:spcPct val="20000"/>
        </a:spcBef>
        <a:spcAft>
          <a:spcPct val="0"/>
        </a:spcAft>
        <a:buChar char="–"/>
        <a:defRPr sz="2800" b="0" i="0">
          <a:solidFill>
            <a:schemeClr val="tx1"/>
          </a:solidFill>
          <a:latin typeface="Avenir Next Regular" charset="0"/>
        </a:defRPr>
      </a:lvl2pPr>
      <a:lvl3pPr marL="1143000" indent="-228600" algn="l" rtl="0" eaLnBrk="1" fontAlgn="base" hangingPunct="1">
        <a:spcBef>
          <a:spcPct val="20000"/>
        </a:spcBef>
        <a:spcAft>
          <a:spcPct val="0"/>
        </a:spcAft>
        <a:buChar char="•"/>
        <a:defRPr sz="2400" b="0" i="0">
          <a:solidFill>
            <a:schemeClr val="tx1"/>
          </a:solidFill>
          <a:latin typeface="Avenir Next Regular" charset="0"/>
        </a:defRPr>
      </a:lvl3pPr>
      <a:lvl4pPr marL="1600200" indent="-228600" algn="l" rtl="0" eaLnBrk="1" fontAlgn="base" hangingPunct="1">
        <a:spcBef>
          <a:spcPct val="20000"/>
        </a:spcBef>
        <a:spcAft>
          <a:spcPct val="0"/>
        </a:spcAft>
        <a:buChar char="–"/>
        <a:defRPr sz="2000" b="0" i="0">
          <a:solidFill>
            <a:schemeClr val="tx1"/>
          </a:solidFill>
          <a:latin typeface="Avenir Next Regular" charset="0"/>
        </a:defRPr>
      </a:lvl4pPr>
      <a:lvl5pPr marL="2057400" indent="-228600" algn="l" rtl="0" eaLnBrk="1" fontAlgn="base" hangingPunct="1">
        <a:spcBef>
          <a:spcPct val="20000"/>
        </a:spcBef>
        <a:spcAft>
          <a:spcPct val="0"/>
        </a:spcAft>
        <a:buChar char="»"/>
        <a:defRPr sz="2000" b="0" i="0">
          <a:solidFill>
            <a:schemeClr val="tx1"/>
          </a:solidFill>
          <a:latin typeface="Avenir Next Regular"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rede.ecu.edu/ora/liaisons/" TargetMode="External"/><Relationship Id="rId2" Type="http://schemas.openxmlformats.org/officeDocument/2006/relationships/hyperlink" Target="https://rede.ecu.edu/ora/" TargetMode="External"/><Relationship Id="rId1" Type="http://schemas.openxmlformats.org/officeDocument/2006/relationships/slideLayout" Target="../slideLayouts/slideLayout2.xml"/><Relationship Id="rId5" Type="http://schemas.openxmlformats.org/officeDocument/2006/relationships/hyperlink" Target="https://rede.ecu.edu/oraintra/" TargetMode="External"/><Relationship Id="rId4" Type="http://schemas.openxmlformats.org/officeDocument/2006/relationships/hyperlink" Target="https://etracs.ecu.edu/hel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2514600"/>
            <a:ext cx="8839200" cy="555625"/>
          </a:xfrm>
        </p:spPr>
        <p:txBody>
          <a:bodyPr/>
          <a:lstStyle/>
          <a:p>
            <a:pPr eaLnBrk="1" hangingPunct="1"/>
            <a:r>
              <a:rPr lang="en-US" sz="6000" b="1" dirty="0">
                <a:latin typeface="Museo Slab 700" charset="0"/>
                <a:ea typeface="Museo Slab 700" charset="0"/>
                <a:cs typeface="Museo Slab 700" charset="0"/>
              </a:rPr>
              <a:t>Office of Research Administration</a:t>
            </a:r>
            <a:br>
              <a:rPr lang="en-US" sz="6000" b="1" dirty="0">
                <a:latin typeface="Museo Slab 700" charset="0"/>
                <a:ea typeface="Museo Slab 700" charset="0"/>
                <a:cs typeface="Museo Slab 700" charset="0"/>
              </a:rPr>
            </a:br>
            <a:br>
              <a:rPr lang="en-US" sz="6000" b="1" dirty="0">
                <a:latin typeface="Museo Slab 700" charset="0"/>
                <a:ea typeface="Museo Slab 700" charset="0"/>
                <a:cs typeface="Museo Slab 700" charset="0"/>
              </a:rPr>
            </a:br>
            <a:r>
              <a:rPr lang="en-US" sz="2400" b="1" dirty="0">
                <a:solidFill>
                  <a:schemeClr val="tx1"/>
                </a:solidFill>
                <a:latin typeface="Arial" panose="020B0604020202020204" pitchFamily="34" charset="0"/>
                <a:ea typeface="Museo Slab 700" charset="0"/>
                <a:cs typeface="Arial" panose="020B0604020202020204" pitchFamily="34" charset="0"/>
              </a:rPr>
              <a:t>Karen Mizelle, Director of Post-Award Services</a:t>
            </a:r>
            <a:br>
              <a:rPr lang="en-US" sz="2400" b="1" dirty="0">
                <a:solidFill>
                  <a:schemeClr val="tx1"/>
                </a:solidFill>
                <a:latin typeface="Arial" panose="020B0604020202020204" pitchFamily="34" charset="0"/>
                <a:ea typeface="Museo Slab 700" charset="0"/>
                <a:cs typeface="Arial" panose="020B0604020202020204" pitchFamily="34" charset="0"/>
              </a:rPr>
            </a:br>
            <a:br>
              <a:rPr lang="en-US" sz="2400" b="1" dirty="0">
                <a:solidFill>
                  <a:schemeClr val="tx1"/>
                </a:solidFill>
                <a:latin typeface="Arial" panose="020B0604020202020204" pitchFamily="34" charset="0"/>
                <a:ea typeface="Museo Slab 700" charset="0"/>
                <a:cs typeface="Arial" panose="020B0604020202020204" pitchFamily="34" charset="0"/>
              </a:rPr>
            </a:br>
            <a:r>
              <a:rPr lang="en-US" sz="2400" b="1" dirty="0">
                <a:solidFill>
                  <a:schemeClr val="tx1"/>
                </a:solidFill>
                <a:latin typeface="Arial" panose="020B0604020202020204" pitchFamily="34" charset="0"/>
                <a:ea typeface="Museo Slab 700" charset="0"/>
                <a:cs typeface="Arial" panose="020B0604020202020204" pitchFamily="34" charset="0"/>
              </a:rPr>
              <a:t> Deborah Lundin, Director of Pre-Award Services</a:t>
            </a:r>
            <a:br>
              <a:rPr lang="en-US" sz="2400" b="1" dirty="0">
                <a:solidFill>
                  <a:schemeClr val="tx1"/>
                </a:solidFill>
                <a:latin typeface="Arial Black" panose="020B0A04020102020204" pitchFamily="34" charset="0"/>
                <a:ea typeface="Museo Slab 700" charset="0"/>
                <a:cs typeface="Museo Slab 700" charset="0"/>
              </a:rPr>
            </a:br>
            <a:br>
              <a:rPr lang="en-US" sz="2400" b="1" dirty="0">
                <a:solidFill>
                  <a:schemeClr val="tx1"/>
                </a:solidFill>
                <a:latin typeface="Arial Black" panose="020B0A04020102020204" pitchFamily="34" charset="0"/>
                <a:ea typeface="Museo Slab 700" charset="0"/>
                <a:cs typeface="Museo Slab 700" charset="0"/>
              </a:rPr>
            </a:br>
            <a:endParaRPr lang="en-US" sz="2400" b="1" dirty="0">
              <a:solidFill>
                <a:schemeClr val="tx1"/>
              </a:solidFill>
              <a:latin typeface="Museo Slab 700" charset="0"/>
              <a:ea typeface="Museo Slab 700" charset="0"/>
              <a:cs typeface="Museo Slab 700"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p:txBody>
          <a:bodyPr/>
          <a:lstStyle/>
          <a:p>
            <a:r>
              <a:rPr lang="en-US" sz="4800" b="1" dirty="0"/>
              <a:t>Game Time</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p:txBody>
          <a:bodyPr/>
          <a:lstStyle/>
          <a:p>
            <a:pPr marL="0" indent="0">
              <a:buNone/>
            </a:pPr>
            <a:r>
              <a:rPr lang="en-US" sz="2400" b="1" dirty="0">
                <a:latin typeface="Arial" panose="020B0604020202020204" pitchFamily="34" charset="0"/>
                <a:cs typeface="Arial" panose="020B0604020202020204" pitchFamily="34" charset="0"/>
              </a:rPr>
              <a:t>Question 3:</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True or False</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A gift given by a donor to name a building on the ECU Campus can be considered a sponsored project.</a:t>
            </a:r>
          </a:p>
        </p:txBody>
      </p:sp>
    </p:spTree>
    <p:extLst>
      <p:ext uri="{BB962C8B-B14F-4D97-AF65-F5344CB8AC3E}">
        <p14:creationId xmlns:p14="http://schemas.microsoft.com/office/powerpoint/2010/main" val="12123045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p:txBody>
          <a:bodyPr/>
          <a:lstStyle/>
          <a:p>
            <a:r>
              <a:rPr lang="en-US" sz="4800" b="1" dirty="0"/>
              <a:t>Game Time</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p:txBody>
          <a:bodyPr/>
          <a:lstStyle/>
          <a:p>
            <a:pPr marL="0" indent="0">
              <a:buNone/>
            </a:pPr>
            <a:r>
              <a:rPr lang="en-US" sz="2400" b="1" dirty="0">
                <a:latin typeface="Arial" panose="020B0604020202020204" pitchFamily="34" charset="0"/>
                <a:cs typeface="Arial" panose="020B0604020202020204" pitchFamily="34" charset="0"/>
              </a:rPr>
              <a:t>Question 4:</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Which one of these is not part of Sponsored Project Management at ECU?</a:t>
            </a:r>
          </a:p>
          <a:p>
            <a:pPr marL="457200" indent="-457200">
              <a:buFont typeface="+mj-lt"/>
              <a:buAutoNum type="alphaLcPeriod"/>
            </a:pPr>
            <a:r>
              <a:rPr lang="en-US" sz="2400" b="1" dirty="0">
                <a:latin typeface="Arial" panose="020B0604020202020204" pitchFamily="34" charset="0"/>
                <a:cs typeface="Arial" panose="020B0604020202020204" pitchFamily="34" charset="0"/>
              </a:rPr>
              <a:t>Department Research Administrators</a:t>
            </a:r>
          </a:p>
          <a:p>
            <a:pPr marL="457200" indent="-457200">
              <a:buFont typeface="+mj-lt"/>
              <a:buAutoNum type="alphaLcPeriod"/>
            </a:pPr>
            <a:r>
              <a:rPr lang="en-US" sz="2400" b="1" dirty="0">
                <a:latin typeface="Arial" panose="020B0604020202020204" pitchFamily="34" charset="0"/>
                <a:cs typeface="Arial" panose="020B0604020202020204" pitchFamily="34" charset="0"/>
              </a:rPr>
              <a:t>Office of Research Administration</a:t>
            </a:r>
          </a:p>
          <a:p>
            <a:pPr marL="457200" indent="-457200">
              <a:buFont typeface="+mj-lt"/>
              <a:buAutoNum type="alphaLcPeriod"/>
            </a:pPr>
            <a:r>
              <a:rPr lang="en-US" sz="2400" b="1" dirty="0">
                <a:latin typeface="Arial" panose="020B0604020202020204" pitchFamily="34" charset="0"/>
                <a:cs typeface="Arial" panose="020B0604020202020204" pitchFamily="34" charset="0"/>
              </a:rPr>
              <a:t>Research Administration Hubs</a:t>
            </a:r>
          </a:p>
          <a:p>
            <a:pPr marL="457200" indent="-457200">
              <a:buFont typeface="+mj-lt"/>
              <a:buAutoNum type="alphaLcPeriod"/>
            </a:pPr>
            <a:r>
              <a:rPr lang="en-US" sz="2400" b="1" dirty="0">
                <a:latin typeface="Arial" panose="020B0604020202020204" pitchFamily="34" charset="0"/>
                <a:cs typeface="Arial" panose="020B0604020202020204" pitchFamily="34" charset="0"/>
              </a:rPr>
              <a:t>Parking and Transportation</a:t>
            </a:r>
          </a:p>
        </p:txBody>
      </p:sp>
    </p:spTree>
    <p:extLst>
      <p:ext uri="{BB962C8B-B14F-4D97-AF65-F5344CB8AC3E}">
        <p14:creationId xmlns:p14="http://schemas.microsoft.com/office/powerpoint/2010/main" val="35151016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a:xfrm>
            <a:off x="457200" y="274638"/>
            <a:ext cx="8229600" cy="639762"/>
          </a:xfrm>
        </p:spPr>
        <p:txBody>
          <a:bodyPr/>
          <a:lstStyle/>
          <a:p>
            <a:r>
              <a:rPr lang="en-US" sz="4800" b="1" dirty="0"/>
              <a:t>Pre-Award &amp; Post-Award</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a:xfrm>
            <a:off x="457200" y="1371600"/>
            <a:ext cx="8229600" cy="4038600"/>
          </a:xfrm>
        </p:spPr>
        <p:txBody>
          <a:bodyPr/>
          <a:lstStyle/>
          <a:p>
            <a:pPr marL="0" indent="0">
              <a:buNone/>
            </a:pPr>
            <a:r>
              <a:rPr lang="en-US" sz="2400" b="1" dirty="0">
                <a:solidFill>
                  <a:srgbClr val="FFCC00"/>
                </a:solidFill>
                <a:latin typeface="Arial" panose="020B0604020202020204" pitchFamily="34" charset="0"/>
                <a:cs typeface="Arial" panose="020B0604020202020204" pitchFamily="34" charset="0"/>
              </a:rPr>
              <a:t>Pre-Award</a:t>
            </a:r>
            <a:r>
              <a:rPr lang="en-US" sz="2400" b="1" dirty="0">
                <a:latin typeface="Arial" panose="020B0604020202020204" pitchFamily="34" charset="0"/>
                <a:cs typeface="Arial" panose="020B0604020202020204" pitchFamily="34" charset="0"/>
              </a:rPr>
              <a:t> is the general term applied to the services, functions and responsibilities that involve:</a:t>
            </a:r>
          </a:p>
          <a:p>
            <a:r>
              <a:rPr lang="en-US" sz="2400" b="1" dirty="0">
                <a:latin typeface="Arial" panose="020B0604020202020204" pitchFamily="34" charset="0"/>
                <a:cs typeface="Arial" panose="020B0604020202020204" pitchFamily="34" charset="0"/>
              </a:rPr>
              <a:t>Identification of funding sources and guidelines</a:t>
            </a:r>
          </a:p>
          <a:p>
            <a:r>
              <a:rPr lang="en-US" sz="2400" b="1" dirty="0">
                <a:latin typeface="Arial" panose="020B0604020202020204" pitchFamily="34" charset="0"/>
                <a:cs typeface="Arial" panose="020B0604020202020204" pitchFamily="34" charset="0"/>
              </a:rPr>
              <a:t>Preparation of proposal</a:t>
            </a:r>
          </a:p>
          <a:p>
            <a:r>
              <a:rPr lang="en-US" sz="2400" b="1" dirty="0">
                <a:latin typeface="Arial" panose="020B0604020202020204" pitchFamily="34" charset="0"/>
                <a:cs typeface="Arial" panose="020B0604020202020204" pitchFamily="34" charset="0"/>
              </a:rPr>
              <a:t>Submission of the proposal according to sponsor requirements</a:t>
            </a:r>
          </a:p>
          <a:p>
            <a:r>
              <a:rPr lang="en-US" sz="2400" b="1" dirty="0">
                <a:latin typeface="Arial" panose="020B0604020202020204" pitchFamily="34" charset="0"/>
                <a:cs typeface="Arial" panose="020B0604020202020204" pitchFamily="34" charset="0"/>
              </a:rPr>
              <a:t>Review of the award and negotiation of the award if necessary.</a:t>
            </a:r>
          </a:p>
          <a:p>
            <a:r>
              <a:rPr lang="en-US" sz="2400" b="1" dirty="0">
                <a:latin typeface="Arial" panose="020B0604020202020204" pitchFamily="34" charset="0"/>
                <a:cs typeface="Arial" panose="020B0604020202020204" pitchFamily="34" charset="0"/>
              </a:rPr>
              <a:t>Issuance of subaward agreements to partner subrecipients.</a:t>
            </a:r>
          </a:p>
        </p:txBody>
      </p:sp>
    </p:spTree>
    <p:extLst>
      <p:ext uri="{BB962C8B-B14F-4D97-AF65-F5344CB8AC3E}">
        <p14:creationId xmlns:p14="http://schemas.microsoft.com/office/powerpoint/2010/main" val="21643654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a:xfrm>
            <a:off x="457200" y="274638"/>
            <a:ext cx="8229600" cy="258762"/>
          </a:xfrm>
        </p:spPr>
        <p:txBody>
          <a:bodyPr/>
          <a:lstStyle/>
          <a:p>
            <a:r>
              <a:rPr lang="en-US" sz="4800" b="1" dirty="0"/>
              <a:t>Pre-Award &amp; Post-Award</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a:xfrm>
            <a:off x="457200" y="1295400"/>
            <a:ext cx="8229600" cy="3962400"/>
          </a:xfrm>
        </p:spPr>
        <p:txBody>
          <a:bodyPr/>
          <a:lstStyle/>
          <a:p>
            <a:pPr marL="0" indent="0">
              <a:buNone/>
            </a:pPr>
            <a:r>
              <a:rPr lang="en-US" sz="2400" b="1" dirty="0">
                <a:solidFill>
                  <a:srgbClr val="FFCC00"/>
                </a:solidFill>
                <a:latin typeface="Arial" panose="020B0604020202020204" pitchFamily="34" charset="0"/>
                <a:cs typeface="Arial" panose="020B0604020202020204" pitchFamily="34" charset="0"/>
              </a:rPr>
              <a:t>Post-award </a:t>
            </a:r>
            <a:r>
              <a:rPr lang="en-US" sz="2400" b="1" dirty="0">
                <a:latin typeface="Arial" panose="020B0604020202020204" pitchFamily="34" charset="0"/>
                <a:cs typeface="Arial" panose="020B0604020202020204" pitchFamily="34" charset="0"/>
              </a:rPr>
              <a:t>is the general term applied to services, functions and responsibilities that involve:</a:t>
            </a:r>
          </a:p>
          <a:p>
            <a:r>
              <a:rPr lang="en-US" sz="2200" b="1" dirty="0">
                <a:latin typeface="Arial" panose="020B0604020202020204" pitchFamily="34" charset="0"/>
                <a:cs typeface="Arial" panose="020B0604020202020204" pitchFamily="34" charset="0"/>
              </a:rPr>
              <a:t>Setting up the awarded project in the ECU Financial System</a:t>
            </a:r>
          </a:p>
          <a:p>
            <a:r>
              <a:rPr lang="en-US" sz="2200" b="1" dirty="0">
                <a:latin typeface="Arial" panose="020B0604020202020204" pitchFamily="34" charset="0"/>
                <a:cs typeface="Arial" panose="020B0604020202020204" pitchFamily="34" charset="0"/>
              </a:rPr>
              <a:t>Charging costs to the project in accordance with the approved budget and sponsor regulations</a:t>
            </a:r>
          </a:p>
          <a:p>
            <a:r>
              <a:rPr lang="en-US" sz="2200" b="1" dirty="0">
                <a:latin typeface="Arial" panose="020B0604020202020204" pitchFamily="34" charset="0"/>
                <a:cs typeface="Arial" panose="020B0604020202020204" pitchFamily="34" charset="0"/>
              </a:rPr>
              <a:t>Reconciling and adjusting the project budget as needed to accommodate changes in research, corrections to charges, and increase/decrease the effort levels of individuals working on the project.</a:t>
            </a:r>
          </a:p>
        </p:txBody>
      </p:sp>
    </p:spTree>
    <p:extLst>
      <p:ext uri="{BB962C8B-B14F-4D97-AF65-F5344CB8AC3E}">
        <p14:creationId xmlns:p14="http://schemas.microsoft.com/office/powerpoint/2010/main" val="27327305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a:xfrm>
            <a:off x="457200" y="274638"/>
            <a:ext cx="8229600" cy="258762"/>
          </a:xfrm>
        </p:spPr>
        <p:txBody>
          <a:bodyPr/>
          <a:lstStyle/>
          <a:p>
            <a:r>
              <a:rPr lang="en-US" sz="4800" b="1" dirty="0"/>
              <a:t>Pre-Award &amp; Post-Award</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a:xfrm>
            <a:off x="457200" y="1524000"/>
            <a:ext cx="8229600" cy="4038600"/>
          </a:xfrm>
        </p:spPr>
        <p:txBody>
          <a:bodyPr/>
          <a:lstStyle/>
          <a:p>
            <a:pPr marL="0" indent="0">
              <a:buNone/>
            </a:pPr>
            <a:r>
              <a:rPr lang="en-US" sz="2400" dirty="0">
                <a:solidFill>
                  <a:srgbClr val="FFCC00"/>
                </a:solidFill>
                <a:latin typeface="Arial" panose="020B0604020202020204" pitchFamily="34" charset="0"/>
                <a:cs typeface="Arial" panose="020B0604020202020204" pitchFamily="34" charset="0"/>
              </a:rPr>
              <a:t>Post-award (Continued)</a:t>
            </a:r>
          </a:p>
          <a:p>
            <a:pPr marL="0" indent="0">
              <a:buNone/>
            </a:pPr>
            <a:endParaRPr lang="en-US" sz="2400" dirty="0">
              <a:solidFill>
                <a:srgbClr val="FFCC00"/>
              </a:solidFill>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Reporting on the financial progress of the project including projecting costs for future expenses and effort of individuals working on the project.</a:t>
            </a:r>
          </a:p>
          <a:p>
            <a:r>
              <a:rPr lang="en-US" sz="2200" dirty="0">
                <a:latin typeface="Arial" panose="020B0604020202020204" pitchFamily="34" charset="0"/>
                <a:cs typeface="Arial" panose="020B0604020202020204" pitchFamily="34" charset="0"/>
              </a:rPr>
              <a:t>Closing the project, including ensuring that all charges are accounted for, incorrect or unallowable charges are removed, all reports are filed, and all revenues accounted for.</a:t>
            </a:r>
          </a:p>
        </p:txBody>
      </p:sp>
    </p:spTree>
    <p:extLst>
      <p:ext uri="{BB962C8B-B14F-4D97-AF65-F5344CB8AC3E}">
        <p14:creationId xmlns:p14="http://schemas.microsoft.com/office/powerpoint/2010/main" val="138417193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342A-058E-851A-0D9A-EEAC3480FA36}"/>
              </a:ext>
            </a:extLst>
          </p:cNvPr>
          <p:cNvSpPr>
            <a:spLocks noGrp="1"/>
          </p:cNvSpPr>
          <p:nvPr>
            <p:ph type="title"/>
          </p:nvPr>
        </p:nvSpPr>
        <p:spPr>
          <a:xfrm>
            <a:off x="457200" y="274638"/>
            <a:ext cx="8229600" cy="4678362"/>
          </a:xfrm>
        </p:spPr>
        <p:txBody>
          <a:bodyPr/>
          <a:lstStyle/>
          <a:p>
            <a:r>
              <a:rPr lang="en-US" sz="8800" dirty="0"/>
              <a:t>Life Cycle of A Sponsored Project</a:t>
            </a:r>
          </a:p>
        </p:txBody>
      </p:sp>
    </p:spTree>
    <p:extLst>
      <p:ext uri="{BB962C8B-B14F-4D97-AF65-F5344CB8AC3E}">
        <p14:creationId xmlns:p14="http://schemas.microsoft.com/office/powerpoint/2010/main" val="34140229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a:xfrm>
            <a:off x="457200" y="274638"/>
            <a:ext cx="8229600" cy="792162"/>
          </a:xfrm>
        </p:spPr>
        <p:txBody>
          <a:bodyPr/>
          <a:lstStyle/>
          <a:p>
            <a:r>
              <a:rPr lang="en-US" sz="4800" b="1" dirty="0"/>
              <a:t>Find Funding</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a:xfrm>
            <a:off x="457200" y="1447800"/>
            <a:ext cx="8229600" cy="4419600"/>
          </a:xfrm>
        </p:spPr>
        <p:txBody>
          <a:bodyPr/>
          <a:lstStyle/>
          <a:p>
            <a:r>
              <a:rPr lang="en-US" sz="2400" b="1" dirty="0">
                <a:latin typeface="Arial" panose="020B0604020202020204" pitchFamily="34" charset="0"/>
                <a:cs typeface="Arial" panose="020B0604020202020204" pitchFamily="34" charset="0"/>
              </a:rPr>
              <a:t>PIs (Faculty) locate funding opportunities – also known as Funding Opportunity Announcements (FOA) – which specify the goals of the funding project, the rules for making proposals, and the criteria for making awards.</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Faculty generally become familiar with several sponsors which focus on their area of interest or expertise.</a:t>
            </a:r>
          </a:p>
          <a:p>
            <a:pPr marL="0" indent="0">
              <a:buNone/>
            </a:pPr>
            <a:endParaRPr lang="en-US" sz="2400" dirty="0">
              <a:latin typeface="Arial Black" panose="020B0A04020102020204" pitchFamily="34" charset="0"/>
            </a:endParaRPr>
          </a:p>
          <a:p>
            <a:pPr marL="0" indent="0">
              <a:buNone/>
            </a:pPr>
            <a:endParaRPr lang="en-US" sz="2400" dirty="0">
              <a:solidFill>
                <a:srgbClr val="FFCC00"/>
              </a:solidFill>
              <a:latin typeface="Arial Black" panose="020B0A04020102020204" pitchFamily="34" charset="0"/>
            </a:endParaRPr>
          </a:p>
        </p:txBody>
      </p:sp>
    </p:spTree>
    <p:extLst>
      <p:ext uri="{BB962C8B-B14F-4D97-AF65-F5344CB8AC3E}">
        <p14:creationId xmlns:p14="http://schemas.microsoft.com/office/powerpoint/2010/main" val="12169656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a:xfrm>
            <a:off x="457200" y="274638"/>
            <a:ext cx="8229600" cy="792162"/>
          </a:xfrm>
        </p:spPr>
        <p:txBody>
          <a:bodyPr/>
          <a:lstStyle/>
          <a:p>
            <a:r>
              <a:rPr lang="en-US" sz="4800" b="1" dirty="0"/>
              <a:t>Develop Proposal</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a:xfrm>
            <a:off x="457200" y="1447800"/>
            <a:ext cx="8229600" cy="3733800"/>
          </a:xfrm>
        </p:spPr>
        <p:txBody>
          <a:bodyPr/>
          <a:lstStyle/>
          <a:p>
            <a:r>
              <a:rPr lang="en-US" sz="2400" b="1" dirty="0">
                <a:latin typeface="Arial" panose="020B0604020202020204" pitchFamily="34" charset="0"/>
                <a:cs typeface="Arial" panose="020B0604020202020204" pitchFamily="34" charset="0"/>
              </a:rPr>
              <a:t>Funding success requires developing a proposal that fits the sponsor’s goals. These goals are described in FOA.</a:t>
            </a:r>
          </a:p>
          <a:p>
            <a:r>
              <a:rPr lang="en-US" sz="2400" b="1" dirty="0">
                <a:latin typeface="Arial" panose="020B0604020202020204" pitchFamily="34" charset="0"/>
                <a:cs typeface="Arial" panose="020B0604020202020204" pitchFamily="34" charset="0"/>
              </a:rPr>
              <a:t>Faculty investigators are responsible for the conceptual work of creating a useful project which is appropriate to the FOA.</a:t>
            </a:r>
          </a:p>
          <a:p>
            <a:r>
              <a:rPr lang="en-US" sz="2400" b="1" dirty="0">
                <a:latin typeface="Arial" panose="020B0604020202020204" pitchFamily="34" charset="0"/>
                <a:cs typeface="Arial" panose="020B0604020202020204" pitchFamily="34" charset="0"/>
              </a:rPr>
              <a:t>Research administrators collaborate with faculty to establish a timeline for creating a proposal, budget, and other documentation described in the FOA.</a:t>
            </a:r>
          </a:p>
          <a:p>
            <a:endParaRPr lang="en-US" sz="2400" dirty="0">
              <a:latin typeface="Arial Black" panose="020B0A04020102020204" pitchFamily="34" charset="0"/>
            </a:endParaRPr>
          </a:p>
          <a:p>
            <a:pPr marL="0" indent="0">
              <a:buNone/>
            </a:pPr>
            <a:endParaRPr lang="en-US" sz="2400" dirty="0">
              <a:latin typeface="Arial Black" panose="020B0A04020102020204" pitchFamily="34" charset="0"/>
            </a:endParaRPr>
          </a:p>
          <a:p>
            <a:pPr marL="0" indent="0">
              <a:buNone/>
            </a:pPr>
            <a:endParaRPr lang="en-US" sz="2400" dirty="0">
              <a:solidFill>
                <a:srgbClr val="FFCC00"/>
              </a:solidFill>
              <a:latin typeface="Arial Black" panose="020B0A04020102020204" pitchFamily="34" charset="0"/>
            </a:endParaRPr>
          </a:p>
        </p:txBody>
      </p:sp>
    </p:spTree>
    <p:extLst>
      <p:ext uri="{BB962C8B-B14F-4D97-AF65-F5344CB8AC3E}">
        <p14:creationId xmlns:p14="http://schemas.microsoft.com/office/powerpoint/2010/main" val="4507326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a:xfrm>
            <a:off x="457200" y="274638"/>
            <a:ext cx="8229600" cy="792162"/>
          </a:xfrm>
        </p:spPr>
        <p:txBody>
          <a:bodyPr/>
          <a:lstStyle/>
          <a:p>
            <a:r>
              <a:rPr lang="en-US" sz="4800" b="1" dirty="0"/>
              <a:t>Submit Proposal</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a:xfrm>
            <a:off x="457200" y="1219200"/>
            <a:ext cx="8229600" cy="4191000"/>
          </a:xfrm>
        </p:spPr>
        <p:txBody>
          <a:bodyPr/>
          <a:lstStyle/>
          <a:p>
            <a:r>
              <a:rPr lang="en-US" sz="2400" b="1" dirty="0">
                <a:latin typeface="Arial" panose="020B0604020202020204" pitchFamily="34" charset="0"/>
                <a:cs typeface="Arial" panose="020B0604020202020204" pitchFamily="34" charset="0"/>
              </a:rPr>
              <a:t>At ECU, proposals are built and routed for review in a system called eTRACS. Since the projects are conducted in ECU facilities by ECU personnel, they must be approved by university officials, such as chairs and deans.</a:t>
            </a:r>
          </a:p>
          <a:p>
            <a:r>
              <a:rPr lang="en-US" sz="2400" b="1" dirty="0">
                <a:latin typeface="Arial" panose="020B0604020202020204" pitchFamily="34" charset="0"/>
                <a:cs typeface="Arial" panose="020B0604020202020204" pitchFamily="34" charset="0"/>
              </a:rPr>
              <a:t>When this approval process is completed, the ORA Pre-Award team submits the proposal to the sponsor on behalf of ECU. This is usually via an electronic process.</a:t>
            </a:r>
          </a:p>
          <a:p>
            <a:r>
              <a:rPr lang="en-US" sz="2400" b="1" dirty="0">
                <a:latin typeface="Arial" panose="020B0604020202020204" pitchFamily="34" charset="0"/>
                <a:cs typeface="Arial" panose="020B0604020202020204" pitchFamily="34" charset="0"/>
              </a:rPr>
              <a:t>Sponsors sometimes request additional information after submission. </a:t>
            </a:r>
          </a:p>
        </p:txBody>
      </p:sp>
    </p:spTree>
    <p:extLst>
      <p:ext uri="{BB962C8B-B14F-4D97-AF65-F5344CB8AC3E}">
        <p14:creationId xmlns:p14="http://schemas.microsoft.com/office/powerpoint/2010/main" val="19174477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a:xfrm>
            <a:off x="457200" y="274638"/>
            <a:ext cx="8229600" cy="792162"/>
          </a:xfrm>
        </p:spPr>
        <p:txBody>
          <a:bodyPr/>
          <a:lstStyle/>
          <a:p>
            <a:r>
              <a:rPr lang="en-US" sz="4800" b="1" dirty="0"/>
              <a:t>Award Acceptance</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a:xfrm>
            <a:off x="457200" y="1524000"/>
            <a:ext cx="8229600" cy="3657600"/>
          </a:xfrm>
        </p:spPr>
        <p:txBody>
          <a:bodyPr/>
          <a:lstStyle/>
          <a:p>
            <a:r>
              <a:rPr lang="en-US" sz="2400" b="1" dirty="0">
                <a:latin typeface="Arial" panose="020B0604020202020204" pitchFamily="34" charset="0"/>
                <a:cs typeface="Arial" panose="020B0604020202020204" pitchFamily="34" charset="0"/>
              </a:rPr>
              <a:t>When a sponsor decides to fund a proposal, it sends a Notice of Award to ECU. This notice lists key details about the award and any terms or conditions which govern the use of the sponsor’s funds.</a:t>
            </a:r>
          </a:p>
          <a:p>
            <a:r>
              <a:rPr lang="en-US" sz="2400" b="1" dirty="0">
                <a:latin typeface="Arial" panose="020B0604020202020204" pitchFamily="34" charset="0"/>
                <a:cs typeface="Arial" panose="020B0604020202020204" pitchFamily="34" charset="0"/>
              </a:rPr>
              <a:t>Awards are negotiated and accepted by the ORA Pre-Award Team. </a:t>
            </a:r>
            <a:r>
              <a:rPr lang="en-US" sz="2400" b="1" u="sng" dirty="0">
                <a:latin typeface="Arial" panose="020B0604020202020204" pitchFamily="34" charset="0"/>
                <a:cs typeface="Arial" panose="020B0604020202020204" pitchFamily="34" charset="0"/>
              </a:rPr>
              <a:t>No other units are authorized to accept awards on behalf of ECU.</a:t>
            </a:r>
            <a:r>
              <a:rPr lang="en-US" sz="2400" b="1" dirty="0">
                <a:latin typeface="Arial" panose="020B0604020202020204" pitchFamily="34" charset="0"/>
                <a:cs typeface="Arial" panose="020B0604020202020204" pitchFamily="34" charset="0"/>
              </a:rPr>
              <a:t> The budget, personnel, or scope of work may require revision based on the awarding decision of the sponsor.</a:t>
            </a:r>
          </a:p>
          <a:p>
            <a:pPr marL="0" indent="0">
              <a:buNone/>
            </a:pPr>
            <a:endParaRPr lang="en-US" sz="2400" dirty="0">
              <a:latin typeface="Arial Black" panose="020B0A04020102020204" pitchFamily="34" charset="0"/>
            </a:endParaRPr>
          </a:p>
          <a:p>
            <a:pPr marL="0" indent="0">
              <a:buNone/>
            </a:pPr>
            <a:endParaRPr lang="en-US" sz="2400" dirty="0">
              <a:solidFill>
                <a:srgbClr val="FFCC00"/>
              </a:solidFill>
              <a:latin typeface="Arial Black" panose="020B0A04020102020204" pitchFamily="34" charset="0"/>
            </a:endParaRPr>
          </a:p>
        </p:txBody>
      </p:sp>
    </p:spTree>
    <p:extLst>
      <p:ext uri="{BB962C8B-B14F-4D97-AF65-F5344CB8AC3E}">
        <p14:creationId xmlns:p14="http://schemas.microsoft.com/office/powerpoint/2010/main" val="7882212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400" b="1" dirty="0">
                <a:latin typeface="Museo Slab 700" charset="0"/>
                <a:ea typeface="Museo Slab 700" charset="0"/>
                <a:cs typeface="Museo Slab 700" charset="0"/>
              </a:rPr>
              <a:t>What is a Sponsored Project?</a:t>
            </a:r>
            <a:endParaRPr lang="en-US" sz="4400" dirty="0"/>
          </a:p>
        </p:txBody>
      </p:sp>
      <p:sp>
        <p:nvSpPr>
          <p:cNvPr id="3075" name="Rectangle 3"/>
          <p:cNvSpPr>
            <a:spLocks noGrp="1" noChangeArrowheads="1"/>
          </p:cNvSpPr>
          <p:nvPr>
            <p:ph type="body" idx="1"/>
          </p:nvPr>
        </p:nvSpPr>
        <p:spPr/>
        <p:txBody>
          <a:bodyPr/>
          <a:lstStyle/>
          <a:p>
            <a:pPr eaLnBrk="1" hangingPunct="1"/>
            <a:r>
              <a:rPr lang="en-US" sz="2200" b="1" dirty="0">
                <a:latin typeface="Arial" panose="020B0604020202020204" pitchFamily="34" charset="0"/>
                <a:ea typeface="Avenir Next Medium" charset="0"/>
                <a:cs typeface="Arial" panose="020B0604020202020204" pitchFamily="34" charset="0"/>
              </a:rPr>
              <a:t>A project that is sponsored, whole or in part, by a source that is external to the university, for which there is an expectation of product, outcome, result, or deliverable.</a:t>
            </a:r>
          </a:p>
          <a:p>
            <a:pPr eaLnBrk="1" hangingPunct="1"/>
            <a:r>
              <a:rPr lang="en-US" sz="2200" b="1" dirty="0">
                <a:latin typeface="Arial" panose="020B0604020202020204" pitchFamily="34" charset="0"/>
                <a:ea typeface="Avenir Next Medium" charset="0"/>
                <a:cs typeface="Arial" panose="020B0604020202020204" pitchFamily="34" charset="0"/>
              </a:rPr>
              <a:t>A sponsored project is usually managed by  a faculty researcher called a Principal Investigator (PI) or Project Director (PD).</a:t>
            </a:r>
          </a:p>
          <a:p>
            <a:r>
              <a:rPr lang="en-US" sz="2200" b="1" dirty="0">
                <a:latin typeface="Arial" panose="020B0604020202020204" pitchFamily="34" charset="0"/>
                <a:ea typeface="Avenir Next Medium" charset="0"/>
                <a:cs typeface="Arial" panose="020B0604020202020204" pitchFamily="34" charset="0"/>
              </a:rPr>
              <a:t>While many other faculty may work on the funded project, there is generally only one PI who oversees and is </a:t>
            </a:r>
            <a:r>
              <a:rPr lang="en-US" sz="2200" b="1" u="sng" dirty="0">
                <a:latin typeface="Arial" panose="020B0604020202020204" pitchFamily="34" charset="0"/>
                <a:ea typeface="Avenir Next Medium" charset="0"/>
                <a:cs typeface="Arial" panose="020B0604020202020204" pitchFamily="34" charset="0"/>
              </a:rPr>
              <a:t>accountable</a:t>
            </a:r>
            <a:r>
              <a:rPr lang="en-US" sz="2200" b="1" dirty="0">
                <a:latin typeface="Arial" panose="020B0604020202020204" pitchFamily="34" charset="0"/>
                <a:ea typeface="Avenir Next Medium" charset="0"/>
                <a:cs typeface="Arial" panose="020B0604020202020204" pitchFamily="34" charset="0"/>
              </a:rPr>
              <a:t> for the entire project.</a:t>
            </a:r>
          </a:p>
          <a:p>
            <a:pPr eaLnBrk="1" hangingPunct="1"/>
            <a:endParaRPr lang="en-US" sz="2400" dirty="0">
              <a:latin typeface="Arial Black" panose="020B0A04020102020204" pitchFamily="34" charset="0"/>
              <a:ea typeface="Avenir Next Medium" charset="0"/>
              <a:cs typeface="Arial" panose="020B0604020202020204" pitchFamily="34" charset="0"/>
            </a:endParaRPr>
          </a:p>
          <a:p>
            <a:pPr marL="0" indent="0" eaLnBrk="1" hangingPunct="1">
              <a:buNone/>
            </a:pPr>
            <a:r>
              <a:rPr lang="en-US" dirty="0">
                <a:latin typeface="Avenir Next Medium" charset="0"/>
                <a:ea typeface="Avenir Next Medium" charset="0"/>
                <a:cs typeface="Avenir Next Medium"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500"/>
                                        <p:tgtEl>
                                          <p:spTgt spid="3075">
                                            <p:txEl>
                                              <p:pRg st="4" end="4"/>
                                            </p:txEl>
                                          </p:spTgt>
                                        </p:tgtEl>
                                      </p:cBhvr>
                                    </p:animEffect>
                                    <p:anim calcmode="lin" valueType="num">
                                      <p:cBhvr>
                                        <p:cTn id="8"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07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a:xfrm>
            <a:off x="457200" y="76200"/>
            <a:ext cx="8229600" cy="792162"/>
          </a:xfrm>
        </p:spPr>
        <p:txBody>
          <a:bodyPr/>
          <a:lstStyle/>
          <a:p>
            <a:r>
              <a:rPr lang="en-US" sz="4800" b="1" dirty="0"/>
              <a:t>Manage Project</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a:xfrm>
            <a:off x="435746" y="990600"/>
            <a:ext cx="8229600" cy="4724400"/>
          </a:xfrm>
        </p:spPr>
        <p:txBody>
          <a:bodyPr/>
          <a:lstStyle/>
          <a:p>
            <a:r>
              <a:rPr lang="en-US" sz="2400" b="1" dirty="0">
                <a:latin typeface="Arial" panose="020B0604020202020204" pitchFamily="34" charset="0"/>
                <a:cs typeface="Arial" panose="020B0604020202020204" pitchFamily="34" charset="0"/>
              </a:rPr>
              <a:t>The PI is ultimately responsible for managing the funded project, directing how funds are spent to implement project activities. </a:t>
            </a:r>
          </a:p>
          <a:p>
            <a:r>
              <a:rPr lang="en-US" sz="2400" b="1" dirty="0">
                <a:latin typeface="Arial" panose="020B0604020202020204" pitchFamily="34" charset="0"/>
                <a:cs typeface="Arial" panose="020B0604020202020204" pitchFamily="34" charset="0"/>
              </a:rPr>
              <a:t>This includes reviewing and reconciling expenses monthly.</a:t>
            </a:r>
          </a:p>
          <a:p>
            <a:r>
              <a:rPr lang="en-US" sz="2400" b="1" dirty="0">
                <a:latin typeface="Arial" panose="020B0604020202020204" pitchFamily="34" charset="0"/>
                <a:cs typeface="Arial" panose="020B0604020202020204" pitchFamily="34" charset="0"/>
              </a:rPr>
              <a:t>Personnel management involves initiating appropriate actions to pay people (or stop paying) from sponsored project funds. Effort reporting cycles occur three times each year that must be certified.</a:t>
            </a:r>
          </a:p>
          <a:p>
            <a:r>
              <a:rPr lang="en-US" sz="2400" b="1" dirty="0">
                <a:latin typeface="Arial" panose="020B0604020202020204" pitchFamily="34" charset="0"/>
                <a:cs typeface="Arial" panose="020B0604020202020204" pitchFamily="34" charset="0"/>
              </a:rPr>
              <a:t>Post-award Research Administrators support the management of the project.</a:t>
            </a:r>
          </a:p>
          <a:p>
            <a:pPr marL="0" indent="0">
              <a:buNone/>
            </a:pPr>
            <a:endParaRPr lang="en-US" sz="2400" dirty="0">
              <a:latin typeface="Arial Black" panose="020B0A04020102020204" pitchFamily="34" charset="0"/>
            </a:endParaRPr>
          </a:p>
          <a:p>
            <a:pPr marL="0" indent="0">
              <a:buNone/>
            </a:pPr>
            <a:endParaRPr lang="en-US" sz="2400" dirty="0">
              <a:solidFill>
                <a:srgbClr val="FFCC00"/>
              </a:solidFill>
              <a:latin typeface="Arial Black" panose="020B0A04020102020204" pitchFamily="34" charset="0"/>
            </a:endParaRPr>
          </a:p>
        </p:txBody>
      </p:sp>
    </p:spTree>
    <p:extLst>
      <p:ext uri="{BB962C8B-B14F-4D97-AF65-F5344CB8AC3E}">
        <p14:creationId xmlns:p14="http://schemas.microsoft.com/office/powerpoint/2010/main" val="145821245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a:xfrm>
            <a:off x="457200" y="228600"/>
            <a:ext cx="8229600" cy="533400"/>
          </a:xfrm>
        </p:spPr>
        <p:txBody>
          <a:bodyPr/>
          <a:lstStyle/>
          <a:p>
            <a:r>
              <a:rPr lang="en-US" sz="4800" b="1" dirty="0"/>
              <a:t>Closeout Project</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a:xfrm>
            <a:off x="489751" y="990600"/>
            <a:ext cx="8229600" cy="4343400"/>
          </a:xfrm>
        </p:spPr>
        <p:txBody>
          <a:bodyPr/>
          <a:lstStyle/>
          <a:p>
            <a:r>
              <a:rPr lang="en-US" sz="2200" b="1" dirty="0">
                <a:latin typeface="Arial" panose="020B0604020202020204" pitchFamily="34" charset="0"/>
                <a:cs typeface="Arial" panose="020B0604020202020204" pitchFamily="34" charset="0"/>
              </a:rPr>
              <a:t>The project should be closely monitored throughout the life cycle of the award and as it nears completion to be sure there are adequate funds to bring the project to closure and that there will be no overspending at the end of the project.</a:t>
            </a:r>
          </a:p>
          <a:p>
            <a:r>
              <a:rPr lang="en-US" sz="2200" b="1" dirty="0">
                <a:latin typeface="Arial" panose="020B0604020202020204" pitchFamily="34" charset="0"/>
                <a:cs typeface="Arial" panose="020B0604020202020204" pitchFamily="34" charset="0"/>
              </a:rPr>
              <a:t>ECU requires a formal closeout process, which includes reviewing all expenditures and making necessary corrections to meet compliance and reporting requirements.</a:t>
            </a:r>
          </a:p>
          <a:p>
            <a:r>
              <a:rPr lang="en-US" sz="2200" b="1" dirty="0">
                <a:latin typeface="Arial" panose="020B0604020202020204" pitchFamily="34" charset="0"/>
                <a:cs typeface="Arial" panose="020B0604020202020204" pitchFamily="34" charset="0"/>
              </a:rPr>
              <a:t>The PI is required to attest that all expenditures posted to the project are accurate and allowable, and that no further expenditures will be made.</a:t>
            </a:r>
          </a:p>
          <a:p>
            <a:pPr marL="0" indent="0">
              <a:buNone/>
            </a:pPr>
            <a:endParaRPr lang="en-US" sz="2400" dirty="0">
              <a:latin typeface="Arial Black" panose="020B0A04020102020204" pitchFamily="34" charset="0"/>
            </a:endParaRPr>
          </a:p>
          <a:p>
            <a:pPr marL="0" indent="0">
              <a:buNone/>
            </a:pPr>
            <a:endParaRPr lang="en-US" sz="2400" dirty="0">
              <a:solidFill>
                <a:srgbClr val="FFCC00"/>
              </a:solidFill>
              <a:latin typeface="Arial Black" panose="020B0A04020102020204" pitchFamily="34" charset="0"/>
            </a:endParaRPr>
          </a:p>
        </p:txBody>
      </p:sp>
    </p:spTree>
    <p:extLst>
      <p:ext uri="{BB962C8B-B14F-4D97-AF65-F5344CB8AC3E}">
        <p14:creationId xmlns:p14="http://schemas.microsoft.com/office/powerpoint/2010/main" val="8947076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p:txBody>
          <a:bodyPr/>
          <a:lstStyle/>
          <a:p>
            <a:r>
              <a:rPr lang="en-US" sz="4800" b="1" dirty="0"/>
              <a:t>Game Time</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p:txBody>
          <a:bodyPr/>
          <a:lstStyle/>
          <a:p>
            <a:pPr marL="0" indent="0">
              <a:buNone/>
            </a:pPr>
            <a:r>
              <a:rPr lang="en-US" sz="2400" b="1" dirty="0">
                <a:latin typeface="Arial" panose="020B0604020202020204" pitchFamily="34" charset="0"/>
                <a:cs typeface="Arial" panose="020B0604020202020204" pitchFamily="34" charset="0"/>
              </a:rPr>
              <a:t>Question 5:</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Who is ultimately responsible for managing the funded sponsored project?</a:t>
            </a:r>
          </a:p>
          <a:p>
            <a:pPr marL="457200" indent="-457200">
              <a:buFont typeface="+mj-lt"/>
              <a:buAutoNum type="alphaLcPeriod"/>
            </a:pPr>
            <a:r>
              <a:rPr lang="en-US" sz="2400" b="1" dirty="0">
                <a:latin typeface="Arial" panose="020B0604020202020204" pitchFamily="34" charset="0"/>
                <a:cs typeface="Arial" panose="020B0604020202020204" pitchFamily="34" charset="0"/>
              </a:rPr>
              <a:t>Principal Investigator</a:t>
            </a:r>
          </a:p>
          <a:p>
            <a:pPr marL="457200" indent="-457200">
              <a:buFont typeface="+mj-lt"/>
              <a:buAutoNum type="alphaLcPeriod"/>
            </a:pPr>
            <a:r>
              <a:rPr lang="en-US" sz="2400" b="1" dirty="0">
                <a:latin typeface="Arial" panose="020B0604020202020204" pitchFamily="34" charset="0"/>
                <a:cs typeface="Arial" panose="020B0604020202020204" pitchFamily="34" charset="0"/>
              </a:rPr>
              <a:t>ORA Financial Analyst</a:t>
            </a:r>
          </a:p>
          <a:p>
            <a:pPr marL="457200" indent="-457200">
              <a:buFont typeface="+mj-lt"/>
              <a:buAutoNum type="alphaLcPeriod"/>
            </a:pPr>
            <a:r>
              <a:rPr lang="en-US" sz="2400" b="1" dirty="0">
                <a:latin typeface="Arial" panose="020B0604020202020204" pitchFamily="34" charset="0"/>
                <a:cs typeface="Arial" panose="020B0604020202020204" pitchFamily="34" charset="0"/>
              </a:rPr>
              <a:t>Post-award Hub Personnel</a:t>
            </a:r>
          </a:p>
          <a:p>
            <a:pPr marL="457200" indent="-457200">
              <a:buFont typeface="+mj-lt"/>
              <a:buAutoNum type="alphaLcPeriod"/>
            </a:pPr>
            <a:r>
              <a:rPr lang="en-US" sz="2400" b="1" dirty="0">
                <a:latin typeface="Arial" panose="020B0604020202020204" pitchFamily="34" charset="0"/>
                <a:cs typeface="Arial" panose="020B0604020202020204" pitchFamily="34" charset="0"/>
              </a:rPr>
              <a:t>Departmental Administrator</a:t>
            </a:r>
          </a:p>
        </p:txBody>
      </p:sp>
    </p:spTree>
    <p:extLst>
      <p:ext uri="{BB962C8B-B14F-4D97-AF65-F5344CB8AC3E}">
        <p14:creationId xmlns:p14="http://schemas.microsoft.com/office/powerpoint/2010/main" val="51134429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p:txBody>
          <a:bodyPr/>
          <a:lstStyle/>
          <a:p>
            <a:r>
              <a:rPr lang="en-US" sz="4800" b="1" dirty="0"/>
              <a:t>Game Time</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p:txBody>
          <a:bodyPr/>
          <a:lstStyle/>
          <a:p>
            <a:pPr marL="0" indent="0">
              <a:buNone/>
            </a:pPr>
            <a:r>
              <a:rPr lang="en-US" sz="2400" b="1" dirty="0">
                <a:latin typeface="Arial" panose="020B0604020202020204" pitchFamily="34" charset="0"/>
                <a:cs typeface="Arial" panose="020B0604020202020204" pitchFamily="34" charset="0"/>
              </a:rPr>
              <a:t>Question 6:</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Which one of these is the first step in the life cycle of a sponsored project?</a:t>
            </a:r>
          </a:p>
          <a:p>
            <a:pPr marL="457200" indent="-457200">
              <a:buFont typeface="+mj-lt"/>
              <a:buAutoNum type="alphaLcPeriod"/>
            </a:pPr>
            <a:r>
              <a:rPr lang="en-US" sz="2400" b="1" dirty="0">
                <a:latin typeface="Arial" panose="020B0604020202020204" pitchFamily="34" charset="0"/>
                <a:cs typeface="Arial" panose="020B0604020202020204" pitchFamily="34" charset="0"/>
              </a:rPr>
              <a:t>Develop Proposal</a:t>
            </a:r>
          </a:p>
          <a:p>
            <a:pPr marL="457200" indent="-457200">
              <a:buFont typeface="+mj-lt"/>
              <a:buAutoNum type="alphaLcPeriod"/>
            </a:pPr>
            <a:r>
              <a:rPr lang="en-US" sz="2400" b="1" dirty="0">
                <a:latin typeface="Arial" panose="020B0604020202020204" pitchFamily="34" charset="0"/>
                <a:cs typeface="Arial" panose="020B0604020202020204" pitchFamily="34" charset="0"/>
              </a:rPr>
              <a:t>Find Funding</a:t>
            </a:r>
          </a:p>
          <a:p>
            <a:pPr marL="457200" indent="-457200">
              <a:buFont typeface="+mj-lt"/>
              <a:buAutoNum type="alphaLcPeriod"/>
            </a:pPr>
            <a:r>
              <a:rPr lang="en-US" sz="2400" b="1" dirty="0">
                <a:latin typeface="Arial" panose="020B0604020202020204" pitchFamily="34" charset="0"/>
                <a:cs typeface="Arial" panose="020B0604020202020204" pitchFamily="34" charset="0"/>
              </a:rPr>
              <a:t>Manage Project</a:t>
            </a:r>
          </a:p>
          <a:p>
            <a:pPr marL="457200" indent="-457200">
              <a:buFont typeface="+mj-lt"/>
              <a:buAutoNum type="alphaLcPeriod"/>
            </a:pPr>
            <a:r>
              <a:rPr lang="en-US" sz="2400" b="1" dirty="0">
                <a:latin typeface="Arial" panose="020B0604020202020204" pitchFamily="34" charset="0"/>
                <a:cs typeface="Arial" panose="020B0604020202020204" pitchFamily="34" charset="0"/>
              </a:rPr>
              <a:t>Award Acceptance</a:t>
            </a:r>
          </a:p>
        </p:txBody>
      </p:sp>
    </p:spTree>
    <p:extLst>
      <p:ext uri="{BB962C8B-B14F-4D97-AF65-F5344CB8AC3E}">
        <p14:creationId xmlns:p14="http://schemas.microsoft.com/office/powerpoint/2010/main" val="234850463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a:xfrm>
            <a:off x="457200" y="152400"/>
            <a:ext cx="8229600" cy="685800"/>
          </a:xfrm>
        </p:spPr>
        <p:txBody>
          <a:bodyPr/>
          <a:lstStyle/>
          <a:p>
            <a:r>
              <a:rPr lang="en-US" sz="4800" b="1" dirty="0"/>
              <a:t>Game Time</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a:xfrm>
            <a:off x="457200" y="1143000"/>
            <a:ext cx="8229600" cy="4038600"/>
          </a:xfrm>
        </p:spPr>
        <p:txBody>
          <a:bodyPr/>
          <a:lstStyle/>
          <a:p>
            <a:pPr marL="0" indent="0">
              <a:buNone/>
            </a:pPr>
            <a:r>
              <a:rPr lang="en-US" sz="2400" b="1" dirty="0">
                <a:latin typeface="Arial" panose="020B0604020202020204" pitchFamily="34" charset="0"/>
                <a:cs typeface="Arial" panose="020B0604020202020204" pitchFamily="34" charset="0"/>
              </a:rPr>
              <a:t>General Knowledge Questions</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Question 7:</a:t>
            </a:r>
          </a:p>
          <a:p>
            <a:pPr marL="0" indent="0">
              <a:buNone/>
            </a:pPr>
            <a:r>
              <a:rPr lang="en-US" sz="2400" b="1" dirty="0">
                <a:latin typeface="Arial" panose="020B0604020202020204" pitchFamily="34" charset="0"/>
                <a:cs typeface="Arial" panose="020B0604020202020204" pitchFamily="34" charset="0"/>
              </a:rPr>
              <a:t>Cost Sharing can best be described as what?</a:t>
            </a:r>
          </a:p>
          <a:p>
            <a:pPr marL="457200" indent="-457200">
              <a:buFont typeface="+mj-lt"/>
              <a:buAutoNum type="alphaLcPeriod"/>
            </a:pPr>
            <a:r>
              <a:rPr lang="en-US" sz="2400" b="1" dirty="0">
                <a:latin typeface="Arial" panose="020B0604020202020204" pitchFamily="34" charset="0"/>
                <a:cs typeface="Arial" panose="020B0604020202020204" pitchFamily="34" charset="0"/>
              </a:rPr>
              <a:t>Waiver of indirect costs</a:t>
            </a:r>
          </a:p>
          <a:p>
            <a:pPr marL="457200" indent="-457200">
              <a:buFont typeface="+mj-lt"/>
              <a:buAutoNum type="alphaLcPeriod"/>
            </a:pPr>
            <a:r>
              <a:rPr lang="en-US" sz="2400" b="1" dirty="0">
                <a:latin typeface="Arial" panose="020B0604020202020204" pitchFamily="34" charset="0"/>
                <a:cs typeface="Arial" panose="020B0604020202020204" pitchFamily="34" charset="0"/>
              </a:rPr>
              <a:t>Federal funds remaining from a previous project</a:t>
            </a:r>
          </a:p>
          <a:p>
            <a:pPr marL="457200" indent="-457200">
              <a:buFont typeface="+mj-lt"/>
              <a:buAutoNum type="alphaLcPeriod"/>
            </a:pPr>
            <a:r>
              <a:rPr lang="en-US" sz="2400" b="1" dirty="0">
                <a:latin typeface="Arial" panose="020B0604020202020204" pitchFamily="34" charset="0"/>
                <a:cs typeface="Arial" panose="020B0604020202020204" pitchFamily="34" charset="0"/>
              </a:rPr>
              <a:t>Supplemental salary for a principal investigator</a:t>
            </a:r>
          </a:p>
          <a:p>
            <a:pPr marL="457200" indent="-457200">
              <a:buFont typeface="+mj-lt"/>
              <a:buAutoNum type="alphaLcPeriod"/>
            </a:pPr>
            <a:r>
              <a:rPr lang="en-US" sz="2400" b="1" dirty="0">
                <a:latin typeface="Arial" panose="020B0604020202020204" pitchFamily="34" charset="0"/>
                <a:cs typeface="Arial" panose="020B0604020202020204" pitchFamily="34" charset="0"/>
              </a:rPr>
              <a:t>Funding contributed by ECU to the total costs of a project</a:t>
            </a:r>
          </a:p>
        </p:txBody>
      </p:sp>
    </p:spTree>
    <p:extLst>
      <p:ext uri="{BB962C8B-B14F-4D97-AF65-F5344CB8AC3E}">
        <p14:creationId xmlns:p14="http://schemas.microsoft.com/office/powerpoint/2010/main" val="75982507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a:xfrm>
            <a:off x="457200" y="152400"/>
            <a:ext cx="8229600" cy="685800"/>
          </a:xfrm>
        </p:spPr>
        <p:txBody>
          <a:bodyPr/>
          <a:lstStyle/>
          <a:p>
            <a:r>
              <a:rPr lang="en-US" sz="4800" b="1" dirty="0"/>
              <a:t>Game Time</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a:xfrm>
            <a:off x="457200" y="914400"/>
            <a:ext cx="8229600" cy="5211763"/>
          </a:xfrm>
        </p:spPr>
        <p:txBody>
          <a:bodyPr/>
          <a:lstStyle/>
          <a:p>
            <a:pPr marL="0" indent="0">
              <a:buNone/>
            </a:pPr>
            <a:endParaRPr lang="en-US" sz="2400" dirty="0">
              <a:latin typeface="Arial Black" panose="020B0A04020102020204" pitchFamily="34" charset="0"/>
            </a:endParaRPr>
          </a:p>
          <a:p>
            <a:pPr marL="0" indent="0">
              <a:buNone/>
            </a:pPr>
            <a:r>
              <a:rPr lang="en-US" sz="2400" b="1" dirty="0">
                <a:latin typeface="Arial" panose="020B0604020202020204" pitchFamily="34" charset="0"/>
                <a:cs typeface="Arial" panose="020B0604020202020204" pitchFamily="34" charset="0"/>
              </a:rPr>
              <a:t>Question 8:</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How do you initiate the setup of a subaward?</a:t>
            </a:r>
          </a:p>
          <a:p>
            <a:pPr marL="457200" indent="-457200">
              <a:buFont typeface="+mj-lt"/>
              <a:buAutoNum type="alphaLcPeriod"/>
            </a:pPr>
            <a:r>
              <a:rPr lang="en-US" sz="2400" b="1" dirty="0">
                <a:latin typeface="Arial" panose="020B0604020202020204" pitchFamily="34" charset="0"/>
                <a:cs typeface="Arial" panose="020B0604020202020204" pitchFamily="34" charset="0"/>
              </a:rPr>
              <a:t>Financial Analyst initiates the subaward</a:t>
            </a:r>
          </a:p>
          <a:p>
            <a:pPr marL="457200" indent="-457200">
              <a:buFont typeface="+mj-lt"/>
              <a:buAutoNum type="alphaLcPeriod"/>
            </a:pPr>
            <a:r>
              <a:rPr lang="en-US" sz="2400" b="1" dirty="0">
                <a:latin typeface="Arial" panose="020B0604020202020204" pitchFamily="34" charset="0"/>
                <a:cs typeface="Arial" panose="020B0604020202020204" pitchFamily="34" charset="0"/>
              </a:rPr>
              <a:t>Submit a change request in eTRACS</a:t>
            </a:r>
          </a:p>
          <a:p>
            <a:pPr marL="457200" indent="-457200">
              <a:buFont typeface="+mj-lt"/>
              <a:buAutoNum type="alphaLcPeriod"/>
            </a:pPr>
            <a:r>
              <a:rPr lang="en-US" sz="2400" b="1" dirty="0">
                <a:latin typeface="Arial" panose="020B0604020202020204" pitchFamily="34" charset="0"/>
                <a:cs typeface="Arial" panose="020B0604020202020204" pitchFamily="34" charset="0"/>
              </a:rPr>
              <a:t>It is included with the acceptance of the award</a:t>
            </a:r>
          </a:p>
          <a:p>
            <a:pPr marL="457200" indent="-457200">
              <a:buFont typeface="+mj-lt"/>
              <a:buAutoNum type="alphaLcPeriod"/>
            </a:pPr>
            <a:r>
              <a:rPr lang="en-US" sz="2400" b="1" dirty="0">
                <a:latin typeface="Arial" panose="020B0604020202020204" pitchFamily="34" charset="0"/>
                <a:cs typeface="Arial" panose="020B0604020202020204" pitchFamily="34" charset="0"/>
              </a:rPr>
              <a:t>Sponsored Program Officer initiates the subaward</a:t>
            </a:r>
          </a:p>
        </p:txBody>
      </p:sp>
    </p:spTree>
    <p:extLst>
      <p:ext uri="{BB962C8B-B14F-4D97-AF65-F5344CB8AC3E}">
        <p14:creationId xmlns:p14="http://schemas.microsoft.com/office/powerpoint/2010/main" val="51609443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a:xfrm>
            <a:off x="457200" y="152400"/>
            <a:ext cx="8229600" cy="685800"/>
          </a:xfrm>
        </p:spPr>
        <p:txBody>
          <a:bodyPr/>
          <a:lstStyle/>
          <a:p>
            <a:r>
              <a:rPr lang="en-US" sz="4800" b="1" dirty="0"/>
              <a:t>Game Time</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a:xfrm>
            <a:off x="457200" y="914400"/>
            <a:ext cx="8229600" cy="5211763"/>
          </a:xfrm>
        </p:spPr>
        <p:txBody>
          <a:bodyPr/>
          <a:lstStyle/>
          <a:p>
            <a:pPr marL="0" indent="0">
              <a:buNone/>
            </a:pPr>
            <a:endParaRPr lang="en-US" sz="2400" dirty="0">
              <a:latin typeface="Arial Black" panose="020B0A04020102020204" pitchFamily="34" charset="0"/>
            </a:endParaRPr>
          </a:p>
          <a:p>
            <a:pPr marL="0" indent="0">
              <a:buNone/>
            </a:pPr>
            <a:r>
              <a:rPr lang="en-US" sz="2400" b="1" dirty="0">
                <a:latin typeface="Arial" panose="020B0604020202020204" pitchFamily="34" charset="0"/>
                <a:cs typeface="Arial" panose="020B0604020202020204" pitchFamily="34" charset="0"/>
              </a:rPr>
              <a:t>Question 9:</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For project closeout, which one cannot take place after the end date?</a:t>
            </a:r>
          </a:p>
          <a:p>
            <a:pPr marL="457200" indent="-457200">
              <a:buFont typeface="+mj-lt"/>
              <a:buAutoNum type="alphaLcPeriod"/>
            </a:pPr>
            <a:r>
              <a:rPr lang="en-US" sz="2400" b="1" dirty="0">
                <a:latin typeface="Arial" panose="020B0604020202020204" pitchFamily="34" charset="0"/>
                <a:cs typeface="Arial" panose="020B0604020202020204" pitchFamily="34" charset="0"/>
              </a:rPr>
              <a:t>Salary redistribution</a:t>
            </a:r>
          </a:p>
          <a:p>
            <a:pPr marL="457200" indent="-457200">
              <a:buFont typeface="+mj-lt"/>
              <a:buAutoNum type="alphaLcPeriod"/>
            </a:pPr>
            <a:r>
              <a:rPr lang="en-US" sz="2400" b="1" dirty="0">
                <a:latin typeface="Arial" panose="020B0604020202020204" pitchFamily="34" charset="0"/>
                <a:cs typeface="Arial" panose="020B0604020202020204" pitchFamily="34" charset="0"/>
              </a:rPr>
              <a:t>Final subaward invoice submission</a:t>
            </a:r>
          </a:p>
          <a:p>
            <a:pPr marL="457200" indent="-457200">
              <a:buFont typeface="+mj-lt"/>
              <a:buAutoNum type="alphaLcPeriod"/>
            </a:pPr>
            <a:r>
              <a:rPr lang="en-US" sz="2400" b="1" dirty="0">
                <a:latin typeface="Arial" panose="020B0604020202020204" pitchFamily="34" charset="0"/>
                <a:cs typeface="Arial" panose="020B0604020202020204" pitchFamily="34" charset="0"/>
              </a:rPr>
              <a:t>New purchase requisition</a:t>
            </a:r>
          </a:p>
          <a:p>
            <a:pPr marL="457200" indent="-457200">
              <a:buFont typeface="+mj-lt"/>
              <a:buAutoNum type="alphaLcPeriod"/>
            </a:pPr>
            <a:r>
              <a:rPr lang="en-US" sz="2400" b="1" dirty="0">
                <a:latin typeface="Arial" panose="020B0604020202020204" pitchFamily="34" charset="0"/>
                <a:cs typeface="Arial" panose="020B0604020202020204" pitchFamily="34" charset="0"/>
              </a:rPr>
              <a:t>Transfer of unallowable cost off grant fund</a:t>
            </a:r>
          </a:p>
        </p:txBody>
      </p:sp>
    </p:spTree>
    <p:extLst>
      <p:ext uri="{BB962C8B-B14F-4D97-AF65-F5344CB8AC3E}">
        <p14:creationId xmlns:p14="http://schemas.microsoft.com/office/powerpoint/2010/main" val="153143460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a:xfrm>
            <a:off x="457200" y="152400"/>
            <a:ext cx="8229600" cy="685800"/>
          </a:xfrm>
        </p:spPr>
        <p:txBody>
          <a:bodyPr/>
          <a:lstStyle/>
          <a:p>
            <a:r>
              <a:rPr lang="en-US" sz="4800" b="1" dirty="0"/>
              <a:t>Game Time</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a:xfrm>
            <a:off x="457200" y="914400"/>
            <a:ext cx="8229600" cy="5211763"/>
          </a:xfrm>
        </p:spPr>
        <p:txBody>
          <a:bodyPr/>
          <a:lstStyle/>
          <a:p>
            <a:pPr marL="0" indent="0">
              <a:buNone/>
            </a:pPr>
            <a:endParaRPr lang="en-US" sz="2400" dirty="0">
              <a:latin typeface="Arial Black" panose="020B0A04020102020204" pitchFamily="34" charset="0"/>
            </a:endParaRPr>
          </a:p>
          <a:p>
            <a:pPr marL="0" indent="0">
              <a:buNone/>
            </a:pPr>
            <a:r>
              <a:rPr lang="en-US" sz="2400" b="1" dirty="0">
                <a:latin typeface="Arial" panose="020B0604020202020204" pitchFamily="34" charset="0"/>
                <a:cs typeface="Arial" panose="020B0604020202020204" pitchFamily="34" charset="0"/>
              </a:rPr>
              <a:t>Question 10:</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What does FOAP stand for?</a:t>
            </a:r>
          </a:p>
          <a:p>
            <a:pPr marL="457200" indent="-457200">
              <a:buFont typeface="+mj-lt"/>
              <a:buAutoNum type="alphaLcPeriod"/>
            </a:pPr>
            <a:r>
              <a:rPr lang="en-US" sz="2400" b="1" dirty="0">
                <a:latin typeface="Arial" panose="020B0604020202020204" pitchFamily="34" charset="0"/>
                <a:cs typeface="Arial" panose="020B0604020202020204" pitchFamily="34" charset="0"/>
              </a:rPr>
              <a:t>Fund Org Activity Program</a:t>
            </a:r>
          </a:p>
          <a:p>
            <a:pPr marL="457200" indent="-457200">
              <a:buFont typeface="+mj-lt"/>
              <a:buAutoNum type="alphaLcPeriod"/>
            </a:pPr>
            <a:r>
              <a:rPr lang="en-US" sz="2400" b="1" dirty="0">
                <a:latin typeface="Arial" panose="020B0604020202020204" pitchFamily="34" charset="0"/>
                <a:cs typeface="Arial" panose="020B0604020202020204" pitchFamily="34" charset="0"/>
              </a:rPr>
              <a:t>Fund Org Account Project</a:t>
            </a:r>
          </a:p>
          <a:p>
            <a:pPr marL="457200" indent="-457200">
              <a:buFont typeface="+mj-lt"/>
              <a:buAutoNum type="alphaLcPeriod"/>
            </a:pPr>
            <a:r>
              <a:rPr lang="en-US" sz="2400" b="1" dirty="0">
                <a:latin typeface="Arial" panose="020B0604020202020204" pitchFamily="34" charset="0"/>
                <a:cs typeface="Arial" panose="020B0604020202020204" pitchFamily="34" charset="0"/>
              </a:rPr>
              <a:t>Forgotten Old Account Program</a:t>
            </a:r>
          </a:p>
          <a:p>
            <a:pPr marL="457200" indent="-457200">
              <a:buFont typeface="+mj-lt"/>
              <a:buAutoNum type="alphaLcPeriod"/>
            </a:pPr>
            <a:r>
              <a:rPr lang="en-US" sz="2400" b="1" dirty="0">
                <a:latin typeface="Arial" panose="020B0604020202020204" pitchFamily="34" charset="0"/>
                <a:cs typeface="Arial" panose="020B0604020202020204" pitchFamily="34" charset="0"/>
              </a:rPr>
              <a:t>Fund Org Account Program</a:t>
            </a:r>
          </a:p>
        </p:txBody>
      </p:sp>
    </p:spTree>
    <p:extLst>
      <p:ext uri="{BB962C8B-B14F-4D97-AF65-F5344CB8AC3E}">
        <p14:creationId xmlns:p14="http://schemas.microsoft.com/office/powerpoint/2010/main" val="78436116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FB98-16F3-AEF9-0A1D-312BE9193864}"/>
              </a:ext>
            </a:extLst>
          </p:cNvPr>
          <p:cNvSpPr>
            <a:spLocks noGrp="1"/>
          </p:cNvSpPr>
          <p:nvPr>
            <p:ph type="title"/>
          </p:nvPr>
        </p:nvSpPr>
        <p:spPr>
          <a:xfrm>
            <a:off x="457200" y="152400"/>
            <a:ext cx="8229600" cy="868362"/>
          </a:xfrm>
        </p:spPr>
        <p:txBody>
          <a:bodyPr/>
          <a:lstStyle/>
          <a:p>
            <a:r>
              <a:rPr lang="en-US" b="1" dirty="0"/>
              <a:t>Links to Helpful ORA Resources</a:t>
            </a:r>
          </a:p>
        </p:txBody>
      </p:sp>
      <p:sp>
        <p:nvSpPr>
          <p:cNvPr id="3" name="Content Placeholder 2">
            <a:extLst>
              <a:ext uri="{FF2B5EF4-FFF2-40B4-BE49-F238E27FC236}">
                <a16:creationId xmlns:a16="http://schemas.microsoft.com/office/drawing/2014/main" id="{75FA68F5-916B-440A-FFB8-5E59CB1BD0E0}"/>
              </a:ext>
            </a:extLst>
          </p:cNvPr>
          <p:cNvSpPr>
            <a:spLocks noGrp="1"/>
          </p:cNvSpPr>
          <p:nvPr>
            <p:ph idx="1"/>
          </p:nvPr>
        </p:nvSpPr>
        <p:spPr>
          <a:xfrm>
            <a:off x="457200" y="1600201"/>
            <a:ext cx="8229600" cy="3505200"/>
          </a:xfrm>
        </p:spPr>
        <p:txBody>
          <a:bodyPr/>
          <a:lstStyle/>
          <a:p>
            <a:r>
              <a:rPr lang="en-US" sz="2400" b="1" dirty="0">
                <a:latin typeface="Arial" panose="020B0604020202020204" pitchFamily="34" charset="0"/>
                <a:cs typeface="Arial" panose="020B0604020202020204" pitchFamily="34" charset="0"/>
              </a:rPr>
              <a:t>Office of Research Administration home page: </a:t>
            </a:r>
            <a:r>
              <a:rPr lang="en-US" sz="2400" b="1" dirty="0">
                <a:solidFill>
                  <a:srgbClr val="592A8A"/>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https://rede.ecu.edu/ora/</a:t>
            </a:r>
            <a:r>
              <a:rPr lang="en-US" sz="2400" b="1" dirty="0">
                <a:solidFill>
                  <a:srgbClr val="592A8A"/>
                </a:solidFill>
                <a:latin typeface="Arial" panose="020B0604020202020204" pitchFamily="34" charset="0"/>
                <a:cs typeface="Arial" panose="020B0604020202020204" pitchFamily="34" charset="0"/>
              </a:rPr>
              <a:t> </a:t>
            </a:r>
          </a:p>
          <a:p>
            <a:r>
              <a:rPr lang="en-US" sz="2400" b="1" dirty="0">
                <a:latin typeface="Arial" panose="020B0604020202020204" pitchFamily="34" charset="0"/>
                <a:cs typeface="Arial" panose="020B0604020202020204" pitchFamily="34" charset="0"/>
              </a:rPr>
              <a:t>ORA Unit Liaisons for pre- and post-award assistance: </a:t>
            </a:r>
            <a:r>
              <a:rPr lang="en-US" sz="2400" b="1"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https://rede.ecu.edu/ora/liaisons/</a:t>
            </a:r>
            <a:endParaRPr lang="en-US" sz="2400" b="1" dirty="0">
              <a:solidFill>
                <a:srgbClr val="7030A0"/>
              </a:solidFill>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eTRACS Help web site: </a:t>
            </a:r>
            <a:r>
              <a:rPr lang="en-US" sz="2400" b="1" dirty="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https://etracs.ecu.edu/help/</a:t>
            </a:r>
            <a:endParaRPr lang="en-US" sz="2400" b="1" dirty="0">
              <a:solidFill>
                <a:srgbClr val="7030A0"/>
              </a:solidFill>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ORA Intranet General Administrative Principles: </a:t>
            </a:r>
            <a:r>
              <a:rPr lang="en-US" sz="2400" b="1" dirty="0">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https://rede.ecu.edu/oraintra/</a:t>
            </a:r>
            <a:endParaRPr lang="en-US" sz="2400" b="1" dirty="0">
              <a:solidFill>
                <a:srgbClr val="7030A0"/>
              </a:solidFill>
              <a:latin typeface="Arial" panose="020B0604020202020204" pitchFamily="34" charset="0"/>
              <a:cs typeface="Arial" panose="020B0604020202020204" pitchFamily="34" charset="0"/>
            </a:endParaRPr>
          </a:p>
          <a:p>
            <a:endParaRPr lang="en-US" sz="2400" dirty="0">
              <a:solidFill>
                <a:srgbClr val="7030A0"/>
              </a:solidFill>
              <a:latin typeface="Arial Black" panose="020B0A04020102020204" pitchFamily="34" charset="0"/>
            </a:endParaRPr>
          </a:p>
          <a:p>
            <a:endParaRPr lang="en-US" dirty="0"/>
          </a:p>
        </p:txBody>
      </p:sp>
    </p:spTree>
    <p:extLst>
      <p:ext uri="{BB962C8B-B14F-4D97-AF65-F5344CB8AC3E}">
        <p14:creationId xmlns:p14="http://schemas.microsoft.com/office/powerpoint/2010/main" val="213243447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914400"/>
          </a:xfrm>
        </p:spPr>
        <p:txBody>
          <a:bodyPr/>
          <a:lstStyle/>
          <a:p>
            <a:r>
              <a:rPr lang="en-US" sz="4400" b="1" dirty="0">
                <a:latin typeface="Museo Slab 700" charset="0"/>
                <a:ea typeface="Museo Slab 700" charset="0"/>
                <a:cs typeface="Museo Slab 700" charset="0"/>
              </a:rPr>
              <a:t>Research Administration</a:t>
            </a:r>
            <a:endParaRPr lang="en-US" sz="4400" dirty="0"/>
          </a:p>
        </p:txBody>
      </p:sp>
      <p:sp>
        <p:nvSpPr>
          <p:cNvPr id="3075" name="Rectangle 3"/>
          <p:cNvSpPr>
            <a:spLocks noGrp="1" noChangeArrowheads="1"/>
          </p:cNvSpPr>
          <p:nvPr>
            <p:ph type="body" idx="1"/>
          </p:nvPr>
        </p:nvSpPr>
        <p:spPr>
          <a:xfrm>
            <a:off x="457200" y="914400"/>
            <a:ext cx="8229600" cy="5638800"/>
          </a:xfrm>
        </p:spPr>
        <p:txBody>
          <a:bodyPr/>
          <a:lstStyle/>
          <a:p>
            <a:r>
              <a:rPr lang="en-US" sz="2200" b="1" dirty="0">
                <a:latin typeface="Arial" panose="020B0604020202020204" pitchFamily="34" charset="0"/>
                <a:ea typeface="Avenir Next Medium" charset="0"/>
                <a:cs typeface="Arial" panose="020B0604020202020204" pitchFamily="34" charset="0"/>
              </a:rPr>
              <a:t>Research Administration is the management of sponsored projects.</a:t>
            </a:r>
          </a:p>
          <a:p>
            <a:pPr lvl="1"/>
            <a:r>
              <a:rPr lang="en-US" sz="2200" b="1" dirty="0">
                <a:latin typeface="Arial" panose="020B0604020202020204" pitchFamily="34" charset="0"/>
                <a:ea typeface="Avenir Next Medium" charset="0"/>
                <a:cs typeface="Arial" panose="020B0604020202020204" pitchFamily="34" charset="0"/>
              </a:rPr>
              <a:t>Proposal Development, Review, Submission and Receipt of Awards</a:t>
            </a:r>
          </a:p>
          <a:p>
            <a:pPr lvl="1"/>
            <a:r>
              <a:rPr lang="en-US" sz="2200" b="1" dirty="0">
                <a:latin typeface="Arial" panose="020B0604020202020204" pitchFamily="34" charset="0"/>
                <a:ea typeface="Avenir Next Medium" charset="0"/>
                <a:cs typeface="Arial" panose="020B0604020202020204" pitchFamily="34" charset="0"/>
              </a:rPr>
              <a:t>Accounting and Purchasing</a:t>
            </a:r>
          </a:p>
          <a:p>
            <a:pPr lvl="1"/>
            <a:r>
              <a:rPr lang="en-US" sz="2200" b="1" dirty="0">
                <a:latin typeface="Arial" panose="020B0604020202020204" pitchFamily="34" charset="0"/>
                <a:ea typeface="Avenir Next Medium" charset="0"/>
                <a:cs typeface="Arial" panose="020B0604020202020204" pitchFamily="34" charset="0"/>
              </a:rPr>
              <a:t>Personnel Actions</a:t>
            </a:r>
          </a:p>
          <a:p>
            <a:pPr lvl="1"/>
            <a:r>
              <a:rPr lang="en-US" sz="2200" b="1" dirty="0">
                <a:latin typeface="Arial" panose="020B0604020202020204" pitchFamily="34" charset="0"/>
                <a:ea typeface="Avenir Next Medium" charset="0"/>
                <a:cs typeface="Arial" panose="020B0604020202020204" pitchFamily="34" charset="0"/>
              </a:rPr>
              <a:t>Financial Reporting</a:t>
            </a:r>
          </a:p>
          <a:p>
            <a:pPr lvl="1"/>
            <a:r>
              <a:rPr lang="en-US" sz="2200" b="1" dirty="0">
                <a:latin typeface="Arial" panose="020B0604020202020204" pitchFamily="34" charset="0"/>
                <a:ea typeface="Avenir Next Medium" charset="0"/>
                <a:cs typeface="Arial" panose="020B0604020202020204" pitchFamily="34" charset="0"/>
              </a:rPr>
              <a:t>Human &amp; Animal Subjects Review</a:t>
            </a:r>
          </a:p>
          <a:p>
            <a:pPr lvl="1"/>
            <a:r>
              <a:rPr lang="en-US" sz="2200" b="1" dirty="0">
                <a:latin typeface="Arial" panose="020B0604020202020204" pitchFamily="34" charset="0"/>
                <a:ea typeface="Avenir Next Medium" charset="0"/>
                <a:cs typeface="Arial" panose="020B0604020202020204" pitchFamily="34" charset="0"/>
              </a:rPr>
              <a:t>Compliance Monitoring</a:t>
            </a:r>
          </a:p>
          <a:p>
            <a:pPr lvl="1"/>
            <a:r>
              <a:rPr lang="en-US" sz="2200" b="1" dirty="0">
                <a:latin typeface="Arial" panose="020B0604020202020204" pitchFamily="34" charset="0"/>
                <a:ea typeface="Avenir Next Medium" charset="0"/>
                <a:cs typeface="Arial" panose="020B0604020202020204" pitchFamily="34" charset="0"/>
              </a:rPr>
              <a:t>Intellectual Property Disclosure</a:t>
            </a:r>
          </a:p>
          <a:p>
            <a:r>
              <a:rPr lang="en-US" sz="2200" b="1" dirty="0">
                <a:latin typeface="Arial" panose="020B0604020202020204" pitchFamily="34" charset="0"/>
                <a:ea typeface="Avenir Next Medium" charset="0"/>
                <a:cs typeface="Arial" panose="020B0604020202020204" pitchFamily="34" charset="0"/>
              </a:rPr>
              <a:t> Basically, Research Administration is the administrative work required to support these actions.</a:t>
            </a:r>
          </a:p>
        </p:txBody>
      </p:sp>
    </p:spTree>
    <p:extLst>
      <p:ext uri="{BB962C8B-B14F-4D97-AF65-F5344CB8AC3E}">
        <p14:creationId xmlns:p14="http://schemas.microsoft.com/office/powerpoint/2010/main" val="71885854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8229600" cy="579437"/>
          </a:xfrm>
        </p:spPr>
        <p:txBody>
          <a:bodyPr/>
          <a:lstStyle/>
          <a:p>
            <a:r>
              <a:rPr lang="en-US" sz="3600" b="1" dirty="0">
                <a:latin typeface="Museo Slab 700" charset="0"/>
                <a:ea typeface="Museo Slab 700" charset="0"/>
                <a:cs typeface="Museo Slab 700" charset="0"/>
              </a:rPr>
              <a:t>Sponsored Project Management at ECU</a:t>
            </a:r>
            <a:endParaRPr lang="en-US" sz="3600" dirty="0"/>
          </a:p>
        </p:txBody>
      </p:sp>
      <p:sp>
        <p:nvSpPr>
          <p:cNvPr id="3075" name="Rectangle 3"/>
          <p:cNvSpPr>
            <a:spLocks noGrp="1" noChangeArrowheads="1"/>
          </p:cNvSpPr>
          <p:nvPr>
            <p:ph type="body" idx="1"/>
          </p:nvPr>
        </p:nvSpPr>
        <p:spPr>
          <a:xfrm>
            <a:off x="457200" y="1143000"/>
            <a:ext cx="8229600" cy="4267200"/>
          </a:xfrm>
        </p:spPr>
        <p:txBody>
          <a:bodyPr/>
          <a:lstStyle/>
          <a:p>
            <a:r>
              <a:rPr lang="en-US" sz="2400" b="1" dirty="0">
                <a:latin typeface="Arial" panose="020B0604020202020204" pitchFamily="34" charset="0"/>
                <a:ea typeface="Avenir Next Medium" charset="0"/>
                <a:cs typeface="Arial" panose="020B0604020202020204" pitchFamily="34" charset="0"/>
              </a:rPr>
              <a:t>Office of Research Administration</a:t>
            </a:r>
          </a:p>
          <a:p>
            <a:pPr lvl="1"/>
            <a:r>
              <a:rPr lang="en-US" sz="2000" b="1" dirty="0">
                <a:latin typeface="Arial" panose="020B0604020202020204" pitchFamily="34" charset="0"/>
                <a:ea typeface="Avenir Next Medium" charset="0"/>
                <a:cs typeface="Arial" panose="020B0604020202020204" pitchFamily="34" charset="0"/>
              </a:rPr>
              <a:t>ORA supports proposal review/approval, proposal submission, award acceptance and post-award oversight.</a:t>
            </a:r>
          </a:p>
          <a:p>
            <a:r>
              <a:rPr lang="en-US" sz="2400" b="1" dirty="0">
                <a:latin typeface="Arial" panose="020B0604020202020204" pitchFamily="34" charset="0"/>
                <a:ea typeface="Avenir Next Medium" charset="0"/>
                <a:cs typeface="Arial" panose="020B0604020202020204" pitchFamily="34" charset="0"/>
              </a:rPr>
              <a:t>Research Administration Hubs</a:t>
            </a:r>
          </a:p>
          <a:p>
            <a:pPr lvl="1"/>
            <a:r>
              <a:rPr lang="en-US" sz="2000" b="1" dirty="0">
                <a:latin typeface="Arial" panose="020B0604020202020204" pitchFamily="34" charset="0"/>
                <a:ea typeface="Avenir Next Medium" charset="0"/>
                <a:cs typeface="Arial" panose="020B0604020202020204" pitchFamily="34" charset="0"/>
              </a:rPr>
              <a:t>Hubs support the development of proposal packages, submission for review in eTRACS, and after-award fiscal management</a:t>
            </a:r>
          </a:p>
          <a:p>
            <a:r>
              <a:rPr lang="en-US" sz="2400" b="1" dirty="0">
                <a:latin typeface="Arial" panose="020B0604020202020204" pitchFamily="34" charset="0"/>
                <a:ea typeface="Avenir Next Medium" charset="0"/>
                <a:cs typeface="Arial" panose="020B0604020202020204" pitchFamily="34" charset="0"/>
              </a:rPr>
              <a:t>Departmental Research Administration</a:t>
            </a:r>
          </a:p>
          <a:p>
            <a:pPr lvl="1"/>
            <a:r>
              <a:rPr lang="en-US" sz="2000" b="1" dirty="0">
                <a:latin typeface="Arial" panose="020B0604020202020204" pitchFamily="34" charset="0"/>
                <a:ea typeface="Avenir Next Medium" charset="0"/>
                <a:cs typeface="Arial" panose="020B0604020202020204" pitchFamily="34" charset="0"/>
              </a:rPr>
              <a:t>Departmental Administration provides support to the PI to facilitate the day-to-day management of sponsored programs.</a:t>
            </a:r>
          </a:p>
          <a:p>
            <a:pPr lvl="1"/>
            <a:endParaRPr lang="en-US" sz="2000" dirty="0">
              <a:solidFill>
                <a:srgbClr val="FFCC00"/>
              </a:solidFill>
              <a:latin typeface="Arial Black" panose="020B0A04020102020204" pitchFamily="34" charset="0"/>
              <a:ea typeface="Avenir Next Medium" charset="0"/>
              <a:cs typeface="Avenir Next Medium" charset="0"/>
            </a:endParaRPr>
          </a:p>
          <a:p>
            <a:pPr lvl="1"/>
            <a:endParaRPr lang="en-US" sz="2000" dirty="0">
              <a:solidFill>
                <a:srgbClr val="FFCC00"/>
              </a:solidFill>
              <a:latin typeface="Arial Black" panose="020B0A04020102020204" pitchFamily="34" charset="0"/>
              <a:ea typeface="Avenir Next Medium" charset="0"/>
              <a:cs typeface="Avenir Next Medium" charset="0"/>
            </a:endParaRPr>
          </a:p>
          <a:p>
            <a:pPr marL="457200" lvl="1" indent="0">
              <a:buNone/>
            </a:pPr>
            <a:endParaRPr lang="en-US" sz="2000" dirty="0">
              <a:solidFill>
                <a:srgbClr val="FFCC00"/>
              </a:solidFill>
              <a:latin typeface="Arial Black" panose="020B0A04020102020204" pitchFamily="34" charset="0"/>
              <a:ea typeface="Avenir Next Medium" charset="0"/>
              <a:cs typeface="Avenir Next Medium" charset="0"/>
            </a:endParaRPr>
          </a:p>
          <a:p>
            <a:pPr marL="457200" lvl="1" indent="0">
              <a:buNone/>
            </a:pPr>
            <a:endParaRPr lang="en-US" sz="2000" dirty="0">
              <a:solidFill>
                <a:srgbClr val="FFCC00"/>
              </a:solidFill>
              <a:latin typeface="Arial Black" panose="020B0A04020102020204" pitchFamily="34" charset="0"/>
              <a:ea typeface="Avenir Next Medium" charset="0"/>
              <a:cs typeface="Avenir Next Medium" charset="0"/>
            </a:endParaRPr>
          </a:p>
        </p:txBody>
      </p:sp>
    </p:spTree>
    <p:extLst>
      <p:ext uri="{BB962C8B-B14F-4D97-AF65-F5344CB8AC3E}">
        <p14:creationId xmlns:p14="http://schemas.microsoft.com/office/powerpoint/2010/main" val="24580970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8229600" cy="579437"/>
          </a:xfrm>
        </p:spPr>
        <p:txBody>
          <a:bodyPr/>
          <a:lstStyle/>
          <a:p>
            <a:r>
              <a:rPr lang="en-US" sz="4800" b="1" dirty="0">
                <a:latin typeface="Museo Slab 700" charset="0"/>
                <a:ea typeface="Museo Slab 700" charset="0"/>
                <a:cs typeface="Museo Slab 700" charset="0"/>
              </a:rPr>
              <a:t>Terminology</a:t>
            </a:r>
            <a:endParaRPr lang="en-US" sz="4800" dirty="0"/>
          </a:p>
        </p:txBody>
      </p:sp>
      <p:sp>
        <p:nvSpPr>
          <p:cNvPr id="3075" name="Rectangle 3"/>
          <p:cNvSpPr>
            <a:spLocks noGrp="1" noChangeArrowheads="1"/>
          </p:cNvSpPr>
          <p:nvPr>
            <p:ph type="body" idx="1"/>
          </p:nvPr>
        </p:nvSpPr>
        <p:spPr>
          <a:xfrm>
            <a:off x="457200" y="1676400"/>
            <a:ext cx="8229600" cy="4449763"/>
          </a:xfrm>
        </p:spPr>
        <p:txBody>
          <a:bodyPr/>
          <a:lstStyle/>
          <a:p>
            <a:pPr marL="0" indent="0">
              <a:buNone/>
            </a:pPr>
            <a:r>
              <a:rPr lang="en-US" sz="2400" b="1" dirty="0">
                <a:latin typeface="Arial" panose="020B0604020202020204" pitchFamily="34" charset="0"/>
                <a:ea typeface="Avenir Next Medium" charset="0"/>
                <a:cs typeface="Arial" panose="020B0604020202020204" pitchFamily="34" charset="0"/>
              </a:rPr>
              <a:t>Sponsor: An agency, foundation, industry, foreign entity, state association, or other organization that provides funding for a sponsored project.</a:t>
            </a:r>
          </a:p>
          <a:p>
            <a:pPr marL="0" indent="0">
              <a:buNone/>
            </a:pPr>
            <a:endParaRPr lang="en-US" sz="2400" b="1" dirty="0">
              <a:latin typeface="Arial" panose="020B0604020202020204" pitchFamily="34" charset="0"/>
              <a:ea typeface="Avenir Next Medium" charset="0"/>
              <a:cs typeface="Arial" panose="020B0604020202020204" pitchFamily="34" charset="0"/>
            </a:endParaRPr>
          </a:p>
          <a:p>
            <a:pPr marL="0" indent="0">
              <a:buNone/>
            </a:pPr>
            <a:r>
              <a:rPr lang="en-US" sz="2400" b="1" dirty="0">
                <a:latin typeface="Arial" panose="020B0604020202020204" pitchFamily="34" charset="0"/>
                <a:ea typeface="Avenir Next Medium" charset="0"/>
                <a:cs typeface="Arial" panose="020B0604020202020204" pitchFamily="34" charset="0"/>
              </a:rPr>
              <a:t>Donor: An individual, organization, or entity that provides a tangible “gift” and for which there is no expectation of compensation or benefit.</a:t>
            </a:r>
          </a:p>
          <a:p>
            <a:pPr marL="0" indent="0">
              <a:buNone/>
            </a:pPr>
            <a:endParaRPr lang="en-US" sz="2400" dirty="0">
              <a:latin typeface="Avenir Next Medium" charset="0"/>
              <a:ea typeface="Avenir Next Medium" charset="0"/>
              <a:cs typeface="Avenir Next Medium" charset="0"/>
            </a:endParaRPr>
          </a:p>
        </p:txBody>
      </p:sp>
    </p:spTree>
    <p:extLst>
      <p:ext uri="{BB962C8B-B14F-4D97-AF65-F5344CB8AC3E}">
        <p14:creationId xmlns:p14="http://schemas.microsoft.com/office/powerpoint/2010/main" val="7257857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8229600" cy="579437"/>
          </a:xfrm>
        </p:spPr>
        <p:txBody>
          <a:bodyPr/>
          <a:lstStyle/>
          <a:p>
            <a:r>
              <a:rPr lang="en-US" sz="4800" b="1" dirty="0">
                <a:latin typeface="Museo Slab 700" charset="0"/>
                <a:ea typeface="Museo Slab 700" charset="0"/>
                <a:cs typeface="Museo Slab 700" charset="0"/>
              </a:rPr>
              <a:t>Terminology</a:t>
            </a:r>
            <a:endParaRPr lang="en-US" sz="4800" dirty="0"/>
          </a:p>
        </p:txBody>
      </p:sp>
      <p:sp>
        <p:nvSpPr>
          <p:cNvPr id="3075" name="Rectangle 3"/>
          <p:cNvSpPr>
            <a:spLocks noGrp="1" noChangeArrowheads="1"/>
          </p:cNvSpPr>
          <p:nvPr>
            <p:ph type="body" idx="1"/>
          </p:nvPr>
        </p:nvSpPr>
        <p:spPr>
          <a:xfrm>
            <a:off x="457200" y="1219200"/>
            <a:ext cx="8229600" cy="4114800"/>
          </a:xfrm>
        </p:spPr>
        <p:txBody>
          <a:bodyPr/>
          <a:lstStyle/>
          <a:p>
            <a:pPr marL="0" indent="0">
              <a:buNone/>
            </a:pPr>
            <a:r>
              <a:rPr lang="en-US" sz="2400" b="1" u="sng" dirty="0">
                <a:latin typeface="Arial" panose="020B0604020202020204" pitchFamily="34" charset="0"/>
                <a:ea typeface="Avenir Next Medium" charset="0"/>
                <a:cs typeface="Arial" panose="020B0604020202020204" pitchFamily="34" charset="0"/>
              </a:rPr>
              <a:t>Proposal</a:t>
            </a:r>
            <a:r>
              <a:rPr lang="en-US" sz="2400" b="1" dirty="0">
                <a:latin typeface="Arial" panose="020B0604020202020204" pitchFamily="34" charset="0"/>
                <a:ea typeface="Avenir Next Medium" charset="0"/>
                <a:cs typeface="Arial" panose="020B0604020202020204" pitchFamily="34" charset="0"/>
              </a:rPr>
              <a:t>: A written document (usually prepared and submitted according to specific sponsor guidelines) that describes the work to be performed, the benefits of the work, and the expected outcome.</a:t>
            </a:r>
          </a:p>
          <a:p>
            <a:pPr marL="0" indent="0">
              <a:buNone/>
            </a:pPr>
            <a:endParaRPr lang="en-US" sz="2400" b="1" dirty="0">
              <a:latin typeface="Arial" panose="020B0604020202020204" pitchFamily="34" charset="0"/>
              <a:ea typeface="Avenir Next Medium" charset="0"/>
              <a:cs typeface="Arial" panose="020B0604020202020204" pitchFamily="34" charset="0"/>
            </a:endParaRPr>
          </a:p>
          <a:p>
            <a:pPr marL="0" indent="0">
              <a:buNone/>
            </a:pPr>
            <a:r>
              <a:rPr lang="en-US" sz="2400" b="1" u="sng" dirty="0">
                <a:latin typeface="Arial" panose="020B0604020202020204" pitchFamily="34" charset="0"/>
                <a:ea typeface="Avenir Next Medium" charset="0"/>
                <a:cs typeface="Arial" panose="020B0604020202020204" pitchFamily="34" charset="0"/>
              </a:rPr>
              <a:t>Contract</a:t>
            </a:r>
            <a:r>
              <a:rPr lang="en-US" sz="2400" b="1" dirty="0">
                <a:latin typeface="Arial" panose="020B0604020202020204" pitchFamily="34" charset="0"/>
                <a:ea typeface="Avenir Next Medium" charset="0"/>
                <a:cs typeface="Arial" panose="020B0604020202020204" pitchFamily="34" charset="0"/>
              </a:rPr>
              <a:t>: A legally binding document that describes in detail the work to be done, the amount to be paid for the work, the timetable for completion, other legal terms and conditions, and the product or outcome that must be delivered.</a:t>
            </a:r>
          </a:p>
          <a:p>
            <a:pPr marL="0" indent="0">
              <a:buNone/>
            </a:pPr>
            <a:endParaRPr lang="en-US" sz="2400" dirty="0">
              <a:latin typeface="Avenir Next Medium" charset="0"/>
              <a:ea typeface="Avenir Next Medium" charset="0"/>
              <a:cs typeface="Avenir Next Medium" charset="0"/>
            </a:endParaRPr>
          </a:p>
        </p:txBody>
      </p:sp>
    </p:spTree>
    <p:extLst>
      <p:ext uri="{BB962C8B-B14F-4D97-AF65-F5344CB8AC3E}">
        <p14:creationId xmlns:p14="http://schemas.microsoft.com/office/powerpoint/2010/main" val="5525448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p:txBody>
          <a:bodyPr/>
          <a:lstStyle/>
          <a:p>
            <a:r>
              <a:rPr lang="en-US" sz="4800" b="1" dirty="0"/>
              <a:t>Game Time</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p:txBody>
          <a:bodyPr/>
          <a:lstStyle/>
          <a:p>
            <a:r>
              <a:rPr lang="en-US" sz="2400" b="1" dirty="0">
                <a:latin typeface="Arial" panose="020B0604020202020204" pitchFamily="34" charset="0"/>
                <a:cs typeface="Arial" panose="020B0604020202020204" pitchFamily="34" charset="0"/>
              </a:rPr>
              <a:t>Each table is a Team</a:t>
            </a:r>
          </a:p>
          <a:p>
            <a:pPr lvl="1"/>
            <a:r>
              <a:rPr lang="en-US" sz="2400" b="1" dirty="0">
                <a:latin typeface="Arial" panose="020B0604020202020204" pitchFamily="34" charset="0"/>
                <a:cs typeface="Arial" panose="020B0604020202020204" pitchFamily="34" charset="0"/>
              </a:rPr>
              <a:t>ORA Employees cannot participate</a:t>
            </a:r>
          </a:p>
          <a:p>
            <a:pPr lvl="1"/>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First table to ring in gets to answer</a:t>
            </a:r>
          </a:p>
          <a:p>
            <a:pPr lvl="1"/>
            <a:r>
              <a:rPr lang="en-US" sz="2400" b="1" dirty="0">
                <a:latin typeface="Arial" panose="020B0604020202020204" pitchFamily="34" charset="0"/>
                <a:cs typeface="Arial" panose="020B0604020202020204" pitchFamily="34" charset="0"/>
              </a:rPr>
              <a:t>Correct answer gets a point and candy</a:t>
            </a:r>
          </a:p>
          <a:p>
            <a:pPr lvl="1"/>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Table with the most points at the end of the game wins!</a:t>
            </a:r>
          </a:p>
        </p:txBody>
      </p:sp>
    </p:spTree>
    <p:extLst>
      <p:ext uri="{BB962C8B-B14F-4D97-AF65-F5344CB8AC3E}">
        <p14:creationId xmlns:p14="http://schemas.microsoft.com/office/powerpoint/2010/main" val="31390396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a:xfrm>
            <a:off x="457200" y="152400"/>
            <a:ext cx="8229600" cy="838200"/>
          </a:xfrm>
        </p:spPr>
        <p:txBody>
          <a:bodyPr/>
          <a:lstStyle/>
          <a:p>
            <a:r>
              <a:rPr lang="en-US" sz="4800" b="1" dirty="0"/>
              <a:t>Game Time</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a:xfrm>
            <a:off x="457200" y="990600"/>
            <a:ext cx="8229600" cy="5135563"/>
          </a:xfrm>
        </p:spPr>
        <p:txBody>
          <a:bodyPr/>
          <a:lstStyle/>
          <a:p>
            <a:pPr marL="0" indent="0">
              <a:buNone/>
            </a:pPr>
            <a:r>
              <a:rPr lang="en-US" sz="2800" b="1" dirty="0">
                <a:latin typeface="Arial" panose="020B0604020202020204" pitchFamily="34" charset="0"/>
                <a:cs typeface="Arial" panose="020B0604020202020204" pitchFamily="34" charset="0"/>
              </a:rPr>
              <a:t>Question 1:</a:t>
            </a:r>
          </a:p>
          <a:p>
            <a:pPr marL="0" indent="0">
              <a:buNone/>
            </a:pPr>
            <a:endParaRPr lang="en-US" sz="2800" b="1"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True or False </a:t>
            </a:r>
          </a:p>
          <a:p>
            <a:pPr marL="0" indent="0">
              <a:buNone/>
            </a:pPr>
            <a:endParaRPr lang="en-US" sz="2800" b="1"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A sponsored project is a project that is sponsored, whole or in part, by a source external to the university, for which there is an expectation of product, outcome, result or deliverable.</a:t>
            </a:r>
          </a:p>
        </p:txBody>
      </p:sp>
    </p:spTree>
    <p:extLst>
      <p:ext uri="{BB962C8B-B14F-4D97-AF65-F5344CB8AC3E}">
        <p14:creationId xmlns:p14="http://schemas.microsoft.com/office/powerpoint/2010/main" val="30549038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541-3E6B-219F-EB59-D168406C5883}"/>
              </a:ext>
            </a:extLst>
          </p:cNvPr>
          <p:cNvSpPr>
            <a:spLocks noGrp="1"/>
          </p:cNvSpPr>
          <p:nvPr>
            <p:ph type="title"/>
          </p:nvPr>
        </p:nvSpPr>
        <p:spPr/>
        <p:txBody>
          <a:bodyPr/>
          <a:lstStyle/>
          <a:p>
            <a:r>
              <a:rPr lang="en-US" sz="4800" b="1" dirty="0"/>
              <a:t>Game Time</a:t>
            </a:r>
          </a:p>
        </p:txBody>
      </p:sp>
      <p:sp>
        <p:nvSpPr>
          <p:cNvPr id="3" name="Content Placeholder 2">
            <a:extLst>
              <a:ext uri="{FF2B5EF4-FFF2-40B4-BE49-F238E27FC236}">
                <a16:creationId xmlns:a16="http://schemas.microsoft.com/office/drawing/2014/main" id="{DC7F48B7-E3EA-A151-0DE2-E58A39FF5EE2}"/>
              </a:ext>
            </a:extLst>
          </p:cNvPr>
          <p:cNvSpPr>
            <a:spLocks noGrp="1"/>
          </p:cNvSpPr>
          <p:nvPr>
            <p:ph idx="1"/>
          </p:nvPr>
        </p:nvSpPr>
        <p:spPr/>
        <p:txBody>
          <a:bodyPr/>
          <a:lstStyle/>
          <a:p>
            <a:pPr marL="0" indent="0">
              <a:buNone/>
            </a:pPr>
            <a:r>
              <a:rPr lang="en-US" sz="2400" b="1" dirty="0">
                <a:latin typeface="Arial" panose="020B0604020202020204" pitchFamily="34" charset="0"/>
                <a:cs typeface="Arial" panose="020B0604020202020204" pitchFamily="34" charset="0"/>
              </a:rPr>
              <a:t>Question 2:</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A sponsored project is usually managed by a faculty researcher called a</a:t>
            </a:r>
          </a:p>
          <a:p>
            <a:pPr marL="457200" indent="-457200">
              <a:buFont typeface="+mj-lt"/>
              <a:buAutoNum type="alphaLcPeriod"/>
            </a:pPr>
            <a:r>
              <a:rPr lang="en-US" sz="2400" b="1" dirty="0">
                <a:latin typeface="Arial" panose="020B0604020202020204" pitchFamily="34" charset="0"/>
                <a:cs typeface="Arial" panose="020B0604020202020204" pitchFamily="34" charset="0"/>
              </a:rPr>
              <a:t>Project Manager</a:t>
            </a:r>
          </a:p>
          <a:p>
            <a:pPr marL="457200" indent="-457200">
              <a:buFont typeface="+mj-lt"/>
              <a:buAutoNum type="alphaLcPeriod"/>
            </a:pPr>
            <a:r>
              <a:rPr lang="en-US" sz="2400" b="1" dirty="0">
                <a:latin typeface="Arial" panose="020B0604020202020204" pitchFamily="34" charset="0"/>
                <a:cs typeface="Arial" panose="020B0604020202020204" pitchFamily="34" charset="0"/>
              </a:rPr>
              <a:t>Pro Investigator</a:t>
            </a:r>
          </a:p>
          <a:p>
            <a:pPr marL="457200" indent="-457200">
              <a:buFont typeface="+mj-lt"/>
              <a:buAutoNum type="alphaLcPeriod"/>
            </a:pPr>
            <a:r>
              <a:rPr lang="en-US" sz="2400" b="1" dirty="0">
                <a:latin typeface="Arial" panose="020B0604020202020204" pitchFamily="34" charset="0"/>
                <a:cs typeface="Arial" panose="020B0604020202020204" pitchFamily="34" charset="0"/>
              </a:rPr>
              <a:t>Principal Investigator</a:t>
            </a:r>
          </a:p>
          <a:p>
            <a:pPr marL="457200" indent="-457200">
              <a:buFont typeface="+mj-lt"/>
              <a:buAutoNum type="alphaLcPeriod"/>
            </a:pPr>
            <a:r>
              <a:rPr lang="en-US" sz="2400" b="1" dirty="0">
                <a:latin typeface="Arial" panose="020B0604020202020204" pitchFamily="34" charset="0"/>
                <a:cs typeface="Arial" panose="020B0604020202020204" pitchFamily="34" charset="0"/>
              </a:rPr>
              <a:t>Magnum PI</a:t>
            </a:r>
          </a:p>
        </p:txBody>
      </p:sp>
    </p:spTree>
    <p:extLst>
      <p:ext uri="{BB962C8B-B14F-4D97-AF65-F5344CB8AC3E}">
        <p14:creationId xmlns:p14="http://schemas.microsoft.com/office/powerpoint/2010/main" val="592681556"/>
      </p:ext>
    </p:extLst>
  </p:cSld>
  <p:clrMapOvr>
    <a:masterClrMapping/>
  </p:clrMapOvr>
  <p:transition>
    <p:fade/>
  </p:transition>
</p:sld>
</file>

<file path=ppt/theme/theme1.xml><?xml version="1.0" encoding="utf-8"?>
<a:theme xmlns:a="http://schemas.openxmlformats.org/drawingml/2006/main" name="ECU Purple1">
  <a:themeElements>
    <a:clrScheme name="ECU Purpl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U Purple1">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U Purpl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U Purpl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U Purpl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U Purpl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U Purpl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U Purpl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U Purpl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U Purpl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U Purpl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U Purpl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U Purpl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U Purpl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1" id="{95BBFC42-3E93-B443-9D69-C564CC5C49FB}" vid="{B4755E3D-9C84-D74E-B8CE-B77C6588C61D}"/>
    </a:ext>
  </a:extLst>
</a:theme>
</file>

<file path=docProps/app.xml><?xml version="1.0" encoding="utf-8"?>
<Properties xmlns="http://schemas.openxmlformats.org/officeDocument/2006/extended-properties" xmlns:vt="http://schemas.openxmlformats.org/officeDocument/2006/docPropsVTypes">
  <Template>Powerpointtemplate_ECU-purple</Template>
  <TotalTime>322</TotalTime>
  <Words>1483</Words>
  <Application>Microsoft Office PowerPoint</Application>
  <PresentationFormat>On-screen Show (4:3)</PresentationFormat>
  <Paragraphs>170</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Avenir Next Medium</vt:lpstr>
      <vt:lpstr>Avenir Next Regular</vt:lpstr>
      <vt:lpstr>Gotham-Bold</vt:lpstr>
      <vt:lpstr>Museo Slab 700</vt:lpstr>
      <vt:lpstr>ECU Purple1</vt:lpstr>
      <vt:lpstr>Office of Research Administration  Karen Mizelle, Director of Post-Award Services   Deborah Lundin, Director of Pre-Award Services  </vt:lpstr>
      <vt:lpstr>What is a Sponsored Project?</vt:lpstr>
      <vt:lpstr>Research Administration</vt:lpstr>
      <vt:lpstr>Sponsored Project Management at ECU</vt:lpstr>
      <vt:lpstr>Terminology</vt:lpstr>
      <vt:lpstr>Terminology</vt:lpstr>
      <vt:lpstr>Game Time</vt:lpstr>
      <vt:lpstr>Game Time</vt:lpstr>
      <vt:lpstr>Game Time</vt:lpstr>
      <vt:lpstr>Game Time</vt:lpstr>
      <vt:lpstr>Game Time</vt:lpstr>
      <vt:lpstr>Pre-Award &amp; Post-Award</vt:lpstr>
      <vt:lpstr>Pre-Award &amp; Post-Award</vt:lpstr>
      <vt:lpstr>Pre-Award &amp; Post-Award</vt:lpstr>
      <vt:lpstr>Life Cycle of A Sponsored Project</vt:lpstr>
      <vt:lpstr>Find Funding</vt:lpstr>
      <vt:lpstr>Develop Proposal</vt:lpstr>
      <vt:lpstr>Submit Proposal</vt:lpstr>
      <vt:lpstr>Award Acceptance</vt:lpstr>
      <vt:lpstr>Manage Project</vt:lpstr>
      <vt:lpstr>Closeout Project</vt:lpstr>
      <vt:lpstr>Game Time</vt:lpstr>
      <vt:lpstr>Game Time</vt:lpstr>
      <vt:lpstr>Game Time</vt:lpstr>
      <vt:lpstr>Game Time</vt:lpstr>
      <vt:lpstr>Game Time</vt:lpstr>
      <vt:lpstr>Game Time</vt:lpstr>
      <vt:lpstr>Links to Helpful ORA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Brandon</dc:creator>
  <cp:lastModifiedBy>Doughtie, Penney</cp:lastModifiedBy>
  <cp:revision>6</cp:revision>
  <dcterms:created xsi:type="dcterms:W3CDTF">2017-09-21T17:48:24Z</dcterms:created>
  <dcterms:modified xsi:type="dcterms:W3CDTF">2024-03-28T18:44:27Z</dcterms:modified>
</cp:coreProperties>
</file>