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sldIdLst>
    <p:sldId id="257" r:id="rId2"/>
    <p:sldId id="279" r:id="rId3"/>
    <p:sldId id="330" r:id="rId4"/>
    <p:sldId id="323" r:id="rId5"/>
    <p:sldId id="283" r:id="rId6"/>
    <p:sldId id="338" r:id="rId7"/>
    <p:sldId id="280" r:id="rId8"/>
    <p:sldId id="281" r:id="rId9"/>
    <p:sldId id="284" r:id="rId10"/>
    <p:sldId id="335" r:id="rId11"/>
    <p:sldId id="287" r:id="rId12"/>
    <p:sldId id="289" r:id="rId13"/>
    <p:sldId id="290" r:id="rId14"/>
    <p:sldId id="294" r:id="rId15"/>
    <p:sldId id="296" r:id="rId16"/>
    <p:sldId id="297" r:id="rId17"/>
    <p:sldId id="301" r:id="rId18"/>
    <p:sldId id="333" r:id="rId19"/>
    <p:sldId id="334" r:id="rId20"/>
    <p:sldId id="302" r:id="rId21"/>
    <p:sldId id="324" r:id="rId22"/>
    <p:sldId id="304" r:id="rId23"/>
    <p:sldId id="325" r:id="rId24"/>
    <p:sldId id="329" r:id="rId25"/>
    <p:sldId id="327" r:id="rId26"/>
    <p:sldId id="332" r:id="rId27"/>
    <p:sldId id="307" r:id="rId28"/>
    <p:sldId id="315" r:id="rId29"/>
    <p:sldId id="322" r:id="rId30"/>
    <p:sldId id="337" r:id="rId31"/>
    <p:sldId id="316" r:id="rId32"/>
    <p:sldId id="336" r:id="rId33"/>
    <p:sldId id="317" r:id="rId34"/>
    <p:sldId id="321" r:id="rId35"/>
    <p:sldId id="326" r:id="rId36"/>
    <p:sldId id="318" r:id="rId37"/>
    <p:sldId id="320" r:id="rId38"/>
    <p:sldId id="265" r:id="rId3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2A8A"/>
    <a:srgbClr val="FFC82E"/>
    <a:srgbClr val="400080"/>
    <a:srgbClr val="502D7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53"/>
    <p:restoredTop sz="76180" autoAdjust="0"/>
  </p:normalViewPr>
  <p:slideViewPr>
    <p:cSldViewPr snapToGrid="0" snapToObjects="1">
      <p:cViewPr varScale="1">
        <p:scale>
          <a:sx n="73" d="100"/>
          <a:sy n="73" d="100"/>
        </p:scale>
        <p:origin x="235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FD7DD71-4F0D-4A49-8A42-1E0643A6D1BB}" type="datetimeFigureOut">
              <a:rPr lang="en-US" smtClean="0"/>
              <a:t>3/15/2024</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77BE764-247E-400A-8B6B-B274E7A8447A}" type="slidenum">
              <a:rPr lang="en-US" smtClean="0"/>
              <a:t>‹#›</a:t>
            </a:fld>
            <a:endParaRPr lang="en-US"/>
          </a:p>
        </p:txBody>
      </p:sp>
    </p:spTree>
    <p:extLst>
      <p:ext uri="{BB962C8B-B14F-4D97-AF65-F5344CB8AC3E}">
        <p14:creationId xmlns:p14="http://schemas.microsoft.com/office/powerpoint/2010/main" val="2683849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77BE764-247E-400A-8B6B-B274E7A8447A}" type="slidenum">
              <a:rPr lang="en-US" smtClean="0"/>
              <a:t>1</a:t>
            </a:fld>
            <a:endParaRPr lang="en-US"/>
          </a:p>
        </p:txBody>
      </p:sp>
    </p:spTree>
    <p:extLst>
      <p:ext uri="{BB962C8B-B14F-4D97-AF65-F5344CB8AC3E}">
        <p14:creationId xmlns:p14="http://schemas.microsoft.com/office/powerpoint/2010/main" val="3650427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Briefly review the next couple of slides on internal controls-but more information is on our website or feel free to contact our office</a:t>
            </a:r>
          </a:p>
        </p:txBody>
      </p:sp>
      <p:sp>
        <p:nvSpPr>
          <p:cNvPr id="4" name="Slide Number Placeholder 3"/>
          <p:cNvSpPr>
            <a:spLocks noGrp="1"/>
          </p:cNvSpPr>
          <p:nvPr>
            <p:ph type="sldNum" sz="quarter" idx="5"/>
          </p:nvPr>
        </p:nvSpPr>
        <p:spPr/>
        <p:txBody>
          <a:bodyPr/>
          <a:lstStyle/>
          <a:p>
            <a:fld id="{C77BE764-247E-400A-8B6B-B274E7A8447A}" type="slidenum">
              <a:rPr lang="en-US" smtClean="0"/>
              <a:t>10</a:t>
            </a:fld>
            <a:endParaRPr lang="en-US"/>
          </a:p>
        </p:txBody>
      </p:sp>
    </p:spTree>
    <p:extLst>
      <p:ext uri="{BB962C8B-B14F-4D97-AF65-F5344CB8AC3E}">
        <p14:creationId xmlns:p14="http://schemas.microsoft.com/office/powerpoint/2010/main" val="2751002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dirty="0">
                <a:latin typeface="Arial" panose="020B0604020202020204" pitchFamily="34" charset="0"/>
              </a:rPr>
              <a:t>You are the first line of defense.  You are in the best position to know how the department is operating and have insight that faculty members and department chairs may not have.  You know what assets the department has and how the assets are being secured and monitored.  </a:t>
            </a:r>
            <a:endParaRPr lang="en-US" dirty="0"/>
          </a:p>
        </p:txBody>
      </p:sp>
      <p:sp>
        <p:nvSpPr>
          <p:cNvPr id="4" name="Slide Number Placeholder 3"/>
          <p:cNvSpPr>
            <a:spLocks noGrp="1"/>
          </p:cNvSpPr>
          <p:nvPr>
            <p:ph type="sldNum" sz="quarter" idx="10"/>
          </p:nvPr>
        </p:nvSpPr>
        <p:spPr/>
        <p:txBody>
          <a:bodyPr/>
          <a:lstStyle/>
          <a:p>
            <a:fld id="{C77BE764-247E-400A-8B6B-B274E7A8447A}" type="slidenum">
              <a:rPr lang="en-US" smtClean="0"/>
              <a:t>11</a:t>
            </a:fld>
            <a:endParaRPr lang="en-US"/>
          </a:p>
        </p:txBody>
      </p:sp>
    </p:spTree>
    <p:extLst>
      <p:ext uri="{BB962C8B-B14F-4D97-AF65-F5344CB8AC3E}">
        <p14:creationId xmlns:p14="http://schemas.microsoft.com/office/powerpoint/2010/main" val="7811323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Char char="-"/>
            </a:pPr>
            <a:r>
              <a:rPr lang="en-US" altLang="en-US" dirty="0">
                <a:latin typeface="Arial" panose="020B0604020202020204" pitchFamily="34" charset="0"/>
              </a:rPr>
              <a:t>Don’t leave valuable assets lying around unattended such as in an unsecured office or vehicle.</a:t>
            </a:r>
          </a:p>
          <a:p>
            <a:pPr>
              <a:buFontTx/>
              <a:buChar char="-"/>
            </a:pPr>
            <a:r>
              <a:rPr lang="en-US" altLang="en-US" dirty="0">
                <a:latin typeface="Arial" panose="020B0604020202020204" pitchFamily="34" charset="0"/>
              </a:rPr>
              <a:t>Maintain an inventory list of assets in addition to those inventoried by Fixed Assets. </a:t>
            </a:r>
          </a:p>
          <a:p>
            <a:pPr>
              <a:buFontTx/>
              <a:buChar char="-"/>
            </a:pPr>
            <a:r>
              <a:rPr lang="en-US" altLang="en-US" dirty="0">
                <a:latin typeface="Arial" panose="020B0604020202020204" pitchFamily="34" charset="0"/>
              </a:rPr>
              <a:t>This</a:t>
            </a:r>
            <a:r>
              <a:rPr lang="en-US" altLang="en-US" baseline="0" dirty="0">
                <a:latin typeface="Arial" panose="020B0604020202020204" pitchFamily="34" charset="0"/>
              </a:rPr>
              <a:t> includes gifts cards.  Many departments purchase gift cards to be given to research participants.  Gift cards should be tracked and monitored.</a:t>
            </a:r>
            <a:r>
              <a:rPr lang="en-US" altLang="en-US" dirty="0">
                <a:latin typeface="Arial" panose="020B0604020202020204" pitchFamily="34" charset="0"/>
              </a:rPr>
              <a:t> </a:t>
            </a:r>
          </a:p>
          <a:p>
            <a:pPr>
              <a:buFontTx/>
              <a:buChar char="-"/>
            </a:pPr>
            <a:r>
              <a:rPr lang="en-US" altLang="en-US" dirty="0">
                <a:latin typeface="Arial" panose="020B0604020202020204" pitchFamily="34" charset="0"/>
              </a:rPr>
              <a:t>Fixed Assets tracks equipment costing $5,000 or more and has a useful life</a:t>
            </a:r>
            <a:r>
              <a:rPr lang="en-US" altLang="en-US" baseline="0" dirty="0">
                <a:latin typeface="Arial" panose="020B0604020202020204" pitchFamily="34" charset="0"/>
              </a:rPr>
              <a:t> of two or more years.   Also, ECU tracks computers $2,500 or greater.</a:t>
            </a:r>
          </a:p>
          <a:p>
            <a:pPr>
              <a:buFontTx/>
              <a:buChar char="-"/>
            </a:pPr>
            <a:r>
              <a:rPr lang="en-US" altLang="en-US" dirty="0">
                <a:latin typeface="Arial" panose="020B0604020202020204" pitchFamily="34" charset="0"/>
              </a:rPr>
              <a:t>Collect any University assets from employees leaving the University or transferring to another department. </a:t>
            </a:r>
          </a:p>
          <a:p>
            <a:endParaRPr lang="en-US" dirty="0"/>
          </a:p>
        </p:txBody>
      </p:sp>
      <p:sp>
        <p:nvSpPr>
          <p:cNvPr id="4" name="Slide Number Placeholder 3"/>
          <p:cNvSpPr>
            <a:spLocks noGrp="1"/>
          </p:cNvSpPr>
          <p:nvPr>
            <p:ph type="sldNum" sz="quarter" idx="10"/>
          </p:nvPr>
        </p:nvSpPr>
        <p:spPr/>
        <p:txBody>
          <a:bodyPr/>
          <a:lstStyle/>
          <a:p>
            <a:fld id="{C77BE764-247E-400A-8B6B-B274E7A8447A}" type="slidenum">
              <a:rPr lang="en-US" smtClean="0"/>
              <a:t>12</a:t>
            </a:fld>
            <a:endParaRPr lang="en-US"/>
          </a:p>
        </p:txBody>
      </p:sp>
    </p:spTree>
    <p:extLst>
      <p:ext uri="{BB962C8B-B14F-4D97-AF65-F5344CB8AC3E}">
        <p14:creationId xmlns:p14="http://schemas.microsoft.com/office/powerpoint/2010/main" val="16568269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Tx/>
              <a:buChar char="-"/>
            </a:pPr>
            <a:r>
              <a:rPr lang="en-US" altLang="en-US" dirty="0">
                <a:latin typeface="Arial" panose="020B0604020202020204" pitchFamily="34" charset="0"/>
              </a:rPr>
              <a:t>Such as student, patient, personnel, credit card data, SSNs</a:t>
            </a:r>
          </a:p>
          <a:p>
            <a:r>
              <a:rPr lang="en-US" altLang="en-US" baseline="0" dirty="0">
                <a:latin typeface="Arial" panose="020B0604020202020204" pitchFamily="34" charset="0"/>
              </a:rPr>
              <a:t> </a:t>
            </a:r>
          </a:p>
          <a:p>
            <a:endParaRPr lang="en-US" dirty="0"/>
          </a:p>
        </p:txBody>
      </p:sp>
      <p:sp>
        <p:nvSpPr>
          <p:cNvPr id="4" name="Slide Number Placeholder 3"/>
          <p:cNvSpPr>
            <a:spLocks noGrp="1"/>
          </p:cNvSpPr>
          <p:nvPr>
            <p:ph type="sldNum" sz="quarter" idx="10"/>
          </p:nvPr>
        </p:nvSpPr>
        <p:spPr/>
        <p:txBody>
          <a:bodyPr/>
          <a:lstStyle/>
          <a:p>
            <a:fld id="{C77BE764-247E-400A-8B6B-B274E7A8447A}" type="slidenum">
              <a:rPr lang="en-US" smtClean="0"/>
              <a:t>13</a:t>
            </a:fld>
            <a:endParaRPr lang="en-US"/>
          </a:p>
        </p:txBody>
      </p:sp>
    </p:spTree>
    <p:extLst>
      <p:ext uri="{BB962C8B-B14F-4D97-AF65-F5344CB8AC3E}">
        <p14:creationId xmlns:p14="http://schemas.microsoft.com/office/powerpoint/2010/main" val="3566251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dirty="0">
                <a:latin typeface="Arial" panose="020B0604020202020204" pitchFamily="34" charset="0"/>
              </a:rPr>
              <a:t>Segregation of duties is an internal control intended to prevent or decrease the occurrence of innocent errors or intentional fraud.  This is done by ensuring that no single individual has control over all phases of a transaction.</a:t>
            </a:r>
          </a:p>
        </p:txBody>
      </p:sp>
      <p:sp>
        <p:nvSpPr>
          <p:cNvPr id="4" name="Slide Number Placeholder 3"/>
          <p:cNvSpPr>
            <a:spLocks noGrp="1"/>
          </p:cNvSpPr>
          <p:nvPr>
            <p:ph type="sldNum" sz="quarter" idx="10"/>
          </p:nvPr>
        </p:nvSpPr>
        <p:spPr/>
        <p:txBody>
          <a:bodyPr/>
          <a:lstStyle/>
          <a:p>
            <a:fld id="{C77BE764-247E-400A-8B6B-B274E7A8447A}" type="slidenum">
              <a:rPr lang="en-US" smtClean="0"/>
              <a:t>14</a:t>
            </a:fld>
            <a:endParaRPr lang="en-US"/>
          </a:p>
        </p:txBody>
      </p:sp>
    </p:spTree>
    <p:extLst>
      <p:ext uri="{BB962C8B-B14F-4D97-AF65-F5344CB8AC3E}">
        <p14:creationId xmlns:p14="http://schemas.microsoft.com/office/powerpoint/2010/main" val="3669514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altLang="en-US" dirty="0">
                <a:latin typeface="Arial" panose="020B0604020202020204" pitchFamily="34" charset="0"/>
              </a:rPr>
              <a:t>Cash Management Plan states all funds must be deposited</a:t>
            </a:r>
            <a:r>
              <a:rPr lang="en-US" altLang="en-US" baseline="0" dirty="0">
                <a:latin typeface="Arial" panose="020B0604020202020204" pitchFamily="34" charset="0"/>
              </a:rPr>
              <a:t> daily. If your department receives cash or cash equivalents make sure there is a written procedure in place documenting the cash receipting practices.</a:t>
            </a:r>
          </a:p>
          <a:p>
            <a:pPr>
              <a:buFont typeface="Arial" panose="020B0604020202020204" pitchFamily="34" charset="0"/>
              <a:buChar char="–"/>
            </a:pPr>
            <a:r>
              <a:rPr lang="en-US" altLang="en-US" dirty="0">
                <a:latin typeface="Arial" panose="020B0604020202020204" pitchFamily="34" charset="0"/>
              </a:rPr>
              <a:t>The receipt should include the date, method of payment, amount of payment, and purpose.  The receipt should be given to the payer and a copy of the receipt should be retained in the department.  Receipts should be written in numerical order.</a:t>
            </a:r>
          </a:p>
          <a:p>
            <a:pPr>
              <a:buFont typeface="Arial" panose="020B0604020202020204" pitchFamily="34" charset="0"/>
              <a:buChar char="–"/>
            </a:pPr>
            <a:r>
              <a:rPr lang="en-US" altLang="en-US" dirty="0">
                <a:latin typeface="Arial" panose="020B0604020202020204" pitchFamily="34" charset="0"/>
              </a:rPr>
              <a:t> In a department that collects payments from individuals, the person who receives the payments should not control the entire process.  A separate individual should deposit the funds and an individual who is not involved in the collection or deposit should compare the records of payments received with the reports of deposits made to the departmental accounts in Banner to verify that all funds were deposited.</a:t>
            </a:r>
          </a:p>
          <a:p>
            <a:pPr>
              <a:buFont typeface="Arial" panose="020B0604020202020204" pitchFamily="34" charset="0"/>
              <a:buChar char="–"/>
            </a:pPr>
            <a:r>
              <a:rPr lang="en-US" altLang="en-US" dirty="0">
                <a:latin typeface="Arial" panose="020B0604020202020204" pitchFamily="34" charset="0"/>
              </a:rPr>
              <a:t> Change the combinations to any safes or other storage areas immediately upon the termination or transfer of personnel with knowledge of the combinations.  Also, remember to collect any keys and remove </a:t>
            </a:r>
            <a:r>
              <a:rPr lang="en-US" altLang="en-US" dirty="0" err="1">
                <a:latin typeface="Arial" panose="020B0604020202020204" pitchFamily="34" charset="0"/>
              </a:rPr>
              <a:t>OneCard</a:t>
            </a:r>
            <a:r>
              <a:rPr lang="en-US" altLang="en-US" dirty="0">
                <a:latin typeface="Arial" panose="020B0604020202020204" pitchFamily="34" charset="0"/>
              </a:rPr>
              <a:t> access to these secure areas upon termination or transfer.  Separate the key from the lock.</a:t>
            </a:r>
          </a:p>
        </p:txBody>
      </p:sp>
      <p:sp>
        <p:nvSpPr>
          <p:cNvPr id="4" name="Slide Number Placeholder 3"/>
          <p:cNvSpPr>
            <a:spLocks noGrp="1"/>
          </p:cNvSpPr>
          <p:nvPr>
            <p:ph type="sldNum" sz="quarter" idx="10"/>
          </p:nvPr>
        </p:nvSpPr>
        <p:spPr/>
        <p:txBody>
          <a:bodyPr/>
          <a:lstStyle/>
          <a:p>
            <a:fld id="{C77BE764-247E-400A-8B6B-B274E7A8447A}" type="slidenum">
              <a:rPr lang="en-US" smtClean="0"/>
              <a:t>15</a:t>
            </a:fld>
            <a:endParaRPr lang="en-US"/>
          </a:p>
        </p:txBody>
      </p:sp>
    </p:spTree>
    <p:extLst>
      <p:ext uri="{BB962C8B-B14F-4D97-AF65-F5344CB8AC3E}">
        <p14:creationId xmlns:p14="http://schemas.microsoft.com/office/powerpoint/2010/main" val="9337111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altLang="en-US" dirty="0">
                <a:latin typeface="Arial" panose="020B0604020202020204" pitchFamily="34" charset="0"/>
              </a:rPr>
              <a:t>Ensure that the employee assigned to review and approve transactions are…</a:t>
            </a:r>
          </a:p>
          <a:p>
            <a:pPr>
              <a:buFont typeface="Arial" panose="020B0604020202020204" pitchFamily="34" charset="0"/>
              <a:buChar char="–"/>
            </a:pPr>
            <a:r>
              <a:rPr lang="en-US" altLang="en-US" dirty="0">
                <a:latin typeface="Arial" panose="020B0604020202020204" pitchFamily="34" charset="0"/>
              </a:rPr>
              <a:t> The approver should review any relevant supporting documentation and be satisfied that the transaction is appropriate, accurate and compliant with all applicable policies and procedures.</a:t>
            </a:r>
          </a:p>
          <a:p>
            <a:pPr>
              <a:buFont typeface="Arial" panose="020B0604020202020204" pitchFamily="34" charset="0"/>
              <a:buChar char="–"/>
            </a:pPr>
            <a:r>
              <a:rPr lang="en-US" altLang="en-US" dirty="0">
                <a:latin typeface="Arial" panose="020B0604020202020204" pitchFamily="34" charset="0"/>
              </a:rPr>
              <a:t> Any unusual items should be questioned to ensure that all necessary information is provided for justification prior to any approval.  The failure of management to question what they sign and/or the “rubber stamping” of documents or transactions will circumvent the authorization controls.</a:t>
            </a:r>
          </a:p>
          <a:p>
            <a:pPr>
              <a:buFont typeface="Arial" panose="020B0604020202020204" pitchFamily="34" charset="0"/>
              <a:buChar char="–"/>
            </a:pPr>
            <a:r>
              <a:rPr lang="en-US" altLang="en-US" dirty="0">
                <a:latin typeface="Arial" panose="020B0604020202020204" pitchFamily="34" charset="0"/>
              </a:rPr>
              <a:t> Under no circumstances should an approver tell someone else to sign the approver’s name.</a:t>
            </a:r>
          </a:p>
          <a:p>
            <a:pPr>
              <a:buFont typeface="Arial" panose="020B0604020202020204" pitchFamily="34" charset="0"/>
              <a:buChar char="–"/>
            </a:pPr>
            <a:endParaRPr lang="en-US" altLang="en-US"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C77BE764-247E-400A-8B6B-B274E7A8447A}" type="slidenum">
              <a:rPr lang="en-US" smtClean="0"/>
              <a:t>16</a:t>
            </a:fld>
            <a:endParaRPr lang="en-US"/>
          </a:p>
        </p:txBody>
      </p:sp>
    </p:spTree>
    <p:extLst>
      <p:ext uri="{BB962C8B-B14F-4D97-AF65-F5344CB8AC3E}">
        <p14:creationId xmlns:p14="http://schemas.microsoft.com/office/powerpoint/2010/main" val="38412035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altLang="en-US"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C77BE764-247E-400A-8B6B-B274E7A8447A}" type="slidenum">
              <a:rPr lang="en-US" smtClean="0"/>
              <a:t>17</a:t>
            </a:fld>
            <a:endParaRPr lang="en-US"/>
          </a:p>
        </p:txBody>
      </p:sp>
    </p:spTree>
    <p:extLst>
      <p:ext uri="{BB962C8B-B14F-4D97-AF65-F5344CB8AC3E}">
        <p14:creationId xmlns:p14="http://schemas.microsoft.com/office/powerpoint/2010/main" val="15299536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77BE764-247E-400A-8B6B-B274E7A8447A}" type="slidenum">
              <a:rPr lang="en-US" smtClean="0"/>
              <a:t>18</a:t>
            </a:fld>
            <a:endParaRPr lang="en-US"/>
          </a:p>
        </p:txBody>
      </p:sp>
    </p:spTree>
    <p:extLst>
      <p:ext uri="{BB962C8B-B14F-4D97-AF65-F5344CB8AC3E}">
        <p14:creationId xmlns:p14="http://schemas.microsoft.com/office/powerpoint/2010/main" val="230673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77BE764-247E-400A-8B6B-B274E7A8447A}" type="slidenum">
              <a:rPr lang="en-US" smtClean="0"/>
              <a:t>19</a:t>
            </a:fld>
            <a:endParaRPr lang="en-US"/>
          </a:p>
        </p:txBody>
      </p:sp>
    </p:spTree>
    <p:extLst>
      <p:ext uri="{BB962C8B-B14F-4D97-AF65-F5344CB8AC3E}">
        <p14:creationId xmlns:p14="http://schemas.microsoft.com/office/powerpoint/2010/main" val="1137499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7BE764-247E-400A-8B6B-B274E7A8447A}" type="slidenum">
              <a:rPr lang="en-US" smtClean="0"/>
              <a:t>2</a:t>
            </a:fld>
            <a:endParaRPr lang="en-US"/>
          </a:p>
        </p:txBody>
      </p:sp>
    </p:spTree>
    <p:extLst>
      <p:ext uri="{BB962C8B-B14F-4D97-AF65-F5344CB8AC3E}">
        <p14:creationId xmlns:p14="http://schemas.microsoft.com/office/powerpoint/2010/main" val="31870681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dirty="0">
                <a:latin typeface="Arial" panose="020B0604020202020204" pitchFamily="34" charset="0"/>
              </a:rPr>
              <a:t>The Association of Certified Fraud Examiners defines occupational fraud as:</a:t>
            </a:r>
          </a:p>
          <a:p>
            <a:pPr>
              <a:defRPr/>
            </a:pPr>
            <a:endParaRPr lang="en-US" altLang="en-US"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C77BE764-247E-400A-8B6B-B274E7A8447A}" type="slidenum">
              <a:rPr lang="en-US" smtClean="0"/>
              <a:t>20</a:t>
            </a:fld>
            <a:endParaRPr lang="en-US"/>
          </a:p>
        </p:txBody>
      </p:sp>
    </p:spTree>
    <p:extLst>
      <p:ext uri="{BB962C8B-B14F-4D97-AF65-F5344CB8AC3E}">
        <p14:creationId xmlns:p14="http://schemas.microsoft.com/office/powerpoint/2010/main" val="24112884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dirty="0">
                <a:latin typeface="Arial" panose="020B0604020202020204" pitchFamily="34" charset="0"/>
              </a:rPr>
              <a:t>The Association of Certified Fraud Examiners defines occupational fraud as:</a:t>
            </a:r>
          </a:p>
          <a:p>
            <a:pPr>
              <a:defRPr/>
            </a:pPr>
            <a:endParaRPr lang="en-US" altLang="en-US"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C77BE764-247E-400A-8B6B-B274E7A8447A}" type="slidenum">
              <a:rPr lang="en-US" smtClean="0"/>
              <a:t>21</a:t>
            </a:fld>
            <a:endParaRPr lang="en-US"/>
          </a:p>
        </p:txBody>
      </p:sp>
    </p:spTree>
    <p:extLst>
      <p:ext uri="{BB962C8B-B14F-4D97-AF65-F5344CB8AC3E}">
        <p14:creationId xmlns:p14="http://schemas.microsoft.com/office/powerpoint/2010/main" val="19998487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Three elements to fraud.</a:t>
            </a:r>
          </a:p>
          <a:p>
            <a:pPr>
              <a:defRPr/>
            </a:pPr>
            <a:endParaRPr lang="en-US" dirty="0"/>
          </a:p>
          <a:p>
            <a:pPr>
              <a:defRPr/>
            </a:pPr>
            <a:r>
              <a:rPr lang="en-US" dirty="0"/>
              <a:t>Incentive/Motive:  What drives a person to want to commit the fraud?  Employee may have a financial pressure such as divorce, extensive medical expenses, a gambling addiction, or high debt.</a:t>
            </a:r>
          </a:p>
          <a:p>
            <a:pPr>
              <a:defRPr/>
            </a:pPr>
            <a:endParaRPr lang="en-US" dirty="0"/>
          </a:p>
          <a:p>
            <a:pPr>
              <a:defRPr/>
            </a:pPr>
            <a:r>
              <a:rPr lang="en-US" dirty="0"/>
              <a:t>Opportunity:  What enables the person to commit the fraud? Employee has access to assets which allows them to commit and conceal fraud.  Opportunity is also created by having weak internal controls.</a:t>
            </a:r>
          </a:p>
          <a:p>
            <a:pPr>
              <a:defRPr/>
            </a:pPr>
            <a:endParaRPr lang="en-US" dirty="0"/>
          </a:p>
          <a:p>
            <a:pPr>
              <a:defRPr/>
            </a:pPr>
            <a:r>
              <a:rPr lang="en-US" dirty="0"/>
              <a:t>Rationalization:  Employee will always rationalize the fraud.  They will convince themselves that the fraud is okay and come up with excuses for their behavior.  They haven’t received a raise in several years, the person deserves it, believe it will not significantly effect the organization.  They may even tell themselves they will pay the money back and no one will ever know.</a:t>
            </a:r>
          </a:p>
          <a:p>
            <a:pPr>
              <a:defRPr/>
            </a:pPr>
            <a:endParaRPr lang="en-US" dirty="0"/>
          </a:p>
          <a:p>
            <a:pPr>
              <a:buFontTx/>
              <a:buChar char="-"/>
              <a:defRPr/>
            </a:pPr>
            <a:r>
              <a:rPr lang="en-US" dirty="0"/>
              <a:t>It is okay to trust an employee but trust is not an internal control and our motto as auditor’s is “trust but verify”.  With proper internal controls this type of fraud could be prevented.  Someone other than the cashier should account for the funds in the cash drawer.  In other words there should be a proper segregation of duties.  If the cashier knows someone is going to count their drawer this may deter them from committing the fraud in the first place.</a:t>
            </a:r>
          </a:p>
          <a:p>
            <a:endParaRPr lang="en-US" dirty="0"/>
          </a:p>
          <a:p>
            <a:pPr>
              <a:defRPr/>
            </a:pPr>
            <a:endParaRPr lang="en-US" altLang="en-US"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C77BE764-247E-400A-8B6B-B274E7A8447A}" type="slidenum">
              <a:rPr lang="en-US" smtClean="0"/>
              <a:t>22</a:t>
            </a:fld>
            <a:endParaRPr lang="en-US"/>
          </a:p>
        </p:txBody>
      </p:sp>
    </p:spTree>
    <p:extLst>
      <p:ext uri="{BB962C8B-B14F-4D97-AF65-F5344CB8AC3E}">
        <p14:creationId xmlns:p14="http://schemas.microsoft.com/office/powerpoint/2010/main" val="25901841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a:defRPr/>
            </a:pPr>
            <a:endParaRPr lang="en-US" altLang="en-US"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C77BE764-247E-400A-8B6B-B274E7A8447A}" type="slidenum">
              <a:rPr lang="en-US" smtClean="0"/>
              <a:t>23</a:t>
            </a:fld>
            <a:endParaRPr lang="en-US"/>
          </a:p>
        </p:txBody>
      </p:sp>
    </p:spTree>
    <p:extLst>
      <p:ext uri="{BB962C8B-B14F-4D97-AF65-F5344CB8AC3E}">
        <p14:creationId xmlns:p14="http://schemas.microsoft.com/office/powerpoint/2010/main" val="35025547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dirty="0">
                <a:latin typeface="Arial" panose="020B0604020202020204" pitchFamily="34" charset="0"/>
              </a:rPr>
              <a:t>Controls not enforced/controls are ignored – the opportunity is created and the risk for fraud increases greatly</a:t>
            </a:r>
          </a:p>
          <a:p>
            <a:pPr>
              <a:defRPr/>
            </a:pPr>
            <a:r>
              <a:rPr lang="en-US" altLang="en-US" dirty="0">
                <a:latin typeface="Arial" panose="020B0604020202020204" pitchFamily="34" charset="0"/>
              </a:rPr>
              <a:t>Analytical anomalies when something is out of the ordinary, it is an anomaly and needs to be examined, most of the time there are valid explanations if not it is a key red flag for fraud.  May include unexplained inventory shortages or adjustments, excess purchases, unreasonable expenses or reimbursements)</a:t>
            </a:r>
          </a:p>
          <a:p>
            <a:pPr>
              <a:defRPr/>
            </a:pPr>
            <a:r>
              <a:rPr lang="en-US" altLang="en-US" dirty="0">
                <a:latin typeface="Arial" panose="020B0604020202020204" pitchFamily="34" charset="0"/>
              </a:rPr>
              <a:t>Accounting anomalies may include missing or altered documents, duplicate payments, alterations on documents primarily caused by control weaknesses </a:t>
            </a:r>
          </a:p>
          <a:p>
            <a:pPr defTabSz="931774">
              <a:defRPr/>
            </a:pPr>
            <a:r>
              <a:rPr lang="en-US" dirty="0">
                <a:latin typeface="Gill Sans MT" panose="020B0502020104020203" pitchFamily="34" charset="0"/>
              </a:rPr>
              <a:t>Employee’s change in lifestyle (extravagant lifestyle) or behavior (irritable, defensive, excuses)</a:t>
            </a:r>
          </a:p>
          <a:p>
            <a:pPr>
              <a:defRPr/>
            </a:pPr>
            <a:endParaRPr lang="en-US" altLang="en-US"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C77BE764-247E-400A-8B6B-B274E7A8447A}" type="slidenum">
              <a:rPr lang="en-US" smtClean="0"/>
              <a:t>24</a:t>
            </a:fld>
            <a:endParaRPr lang="en-US"/>
          </a:p>
        </p:txBody>
      </p:sp>
    </p:spTree>
    <p:extLst>
      <p:ext uri="{BB962C8B-B14F-4D97-AF65-F5344CB8AC3E}">
        <p14:creationId xmlns:p14="http://schemas.microsoft.com/office/powerpoint/2010/main" val="4309249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altLang="en-US"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C77BE764-247E-400A-8B6B-B274E7A8447A}" type="slidenum">
              <a:rPr lang="en-US" smtClean="0"/>
              <a:t>25</a:t>
            </a:fld>
            <a:endParaRPr lang="en-US"/>
          </a:p>
        </p:txBody>
      </p:sp>
    </p:spTree>
    <p:extLst>
      <p:ext uri="{BB962C8B-B14F-4D97-AF65-F5344CB8AC3E}">
        <p14:creationId xmlns:p14="http://schemas.microsoft.com/office/powerpoint/2010/main" val="32233048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As we previously discussed, IA is responsible for conducting Investigative Audits – we receive concerns typically through the hotline and we review those concerns to determine if there is violation of policy, misuse of University resources or fraud, etc. Once we complete our review we resolve the matter with recommendations. If we have found misuse or fraud, the recommendations typically include that Management should coordination with Office of University Counsel and Human Resources to determine the appropriate personnel action. IA also required to report misuse and fraud to the N.C. State Bureau of Investigation (SBI). </a:t>
            </a:r>
          </a:p>
        </p:txBody>
      </p:sp>
      <p:sp>
        <p:nvSpPr>
          <p:cNvPr id="4" name="Slide Number Placeholder 3"/>
          <p:cNvSpPr>
            <a:spLocks noGrp="1"/>
          </p:cNvSpPr>
          <p:nvPr>
            <p:ph type="sldNum" sz="quarter" idx="5"/>
          </p:nvPr>
        </p:nvSpPr>
        <p:spPr/>
        <p:txBody>
          <a:bodyPr/>
          <a:lstStyle/>
          <a:p>
            <a:fld id="{C77BE764-247E-400A-8B6B-B274E7A8447A}" type="slidenum">
              <a:rPr lang="en-US" smtClean="0"/>
              <a:t>26</a:t>
            </a:fld>
            <a:endParaRPr lang="en-US"/>
          </a:p>
        </p:txBody>
      </p:sp>
    </p:spTree>
    <p:extLst>
      <p:ext uri="{BB962C8B-B14F-4D97-AF65-F5344CB8AC3E}">
        <p14:creationId xmlns:p14="http://schemas.microsoft.com/office/powerpoint/2010/main" val="17661843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Common fraud and abuse we see at the University:</a:t>
            </a:r>
          </a:p>
          <a:p>
            <a:pPr>
              <a:defRPr/>
            </a:pPr>
            <a:endParaRPr lang="en-US" dirty="0"/>
          </a:p>
          <a:p>
            <a:pPr>
              <a:defRPr/>
            </a:pPr>
            <a:r>
              <a:rPr lang="en-US" dirty="0"/>
              <a:t>Misuse of University resources:  computers and email, telephone, equipment, facilities, vehicles.  University resources should not be used for personal gain.  This includes selling Mary Kay, Avon, promoting “side” jobs such as lawn care, baking cakes, or external lessons (swimming, music, art).</a:t>
            </a:r>
          </a:p>
          <a:p>
            <a:pPr>
              <a:defRPr/>
            </a:pPr>
            <a:endParaRPr lang="en-US" dirty="0"/>
          </a:p>
          <a:p>
            <a:pPr>
              <a:defRPr/>
            </a:pPr>
            <a:r>
              <a:rPr lang="en-US" dirty="0"/>
              <a:t>Misuse of time: performing duties related to another job during time working at ECU (including non-paid positions such as responsibilities at church or child’s school), Facebook, school work, improper recording of time while away from work</a:t>
            </a:r>
          </a:p>
          <a:p>
            <a:pPr>
              <a:defRPr/>
            </a:pPr>
            <a:endParaRPr lang="en-US" dirty="0"/>
          </a:p>
          <a:p>
            <a:pPr>
              <a:defRPr/>
            </a:pPr>
            <a:r>
              <a:rPr lang="en-US" dirty="0"/>
              <a:t>Theft of University assets:  cash, supplies, computers, iPads</a:t>
            </a:r>
          </a:p>
          <a:p>
            <a:pPr>
              <a:defRPr/>
            </a:pPr>
            <a:endParaRPr lang="en-US" dirty="0"/>
          </a:p>
          <a:p>
            <a:pPr>
              <a:defRPr/>
            </a:pPr>
            <a:r>
              <a:rPr lang="en-US" dirty="0"/>
              <a:t>Personal purchases with University funds: purchases using University </a:t>
            </a:r>
            <a:r>
              <a:rPr lang="en-US" dirty="0" err="1"/>
              <a:t>Procard</a:t>
            </a:r>
            <a:r>
              <a:rPr lang="en-US" dirty="0"/>
              <a:t>, PORT, or other purchasing mechanism </a:t>
            </a:r>
          </a:p>
          <a:p>
            <a:pPr>
              <a:defRPr/>
            </a:pPr>
            <a:endParaRPr lang="en-US" dirty="0"/>
          </a:p>
          <a:p>
            <a:pPr>
              <a:defRPr/>
            </a:pPr>
            <a:r>
              <a:rPr lang="en-US" dirty="0"/>
              <a:t>Improper employee reimbursements:  claiming inappropriate/invalid travel expenses, invalid business purpose for meals, activities, or destinations</a:t>
            </a:r>
          </a:p>
          <a:p>
            <a:pPr>
              <a:defRPr/>
            </a:pPr>
            <a:endParaRPr lang="en-US" dirty="0"/>
          </a:p>
          <a:p>
            <a:pPr>
              <a:defRPr/>
            </a:pPr>
            <a:r>
              <a:rPr lang="en-US" dirty="0"/>
              <a:t>Secondary employment:  Secondary employment must be reported and approved.  A second job cannot create a conflict of interest with your job at ECU, or impair your ability to do your current job, to make decisions, or to be objective.  Again, secondary employment cannot be conducted using University resources.</a:t>
            </a:r>
          </a:p>
          <a:p>
            <a:endParaRPr lang="en-US" dirty="0"/>
          </a:p>
          <a:p>
            <a:pPr>
              <a:defRPr/>
            </a:pPr>
            <a:r>
              <a:rPr lang="en-US" altLang="en-US" dirty="0">
                <a:latin typeface="Arial" panose="020B0604020202020204" pitchFamily="34" charset="0"/>
              </a:rPr>
              <a:t>Conflict of Interest:</a:t>
            </a:r>
            <a:r>
              <a:rPr lang="en-US" altLang="en-US" baseline="0" dirty="0">
                <a:latin typeface="Arial" panose="020B0604020202020204" pitchFamily="34" charset="0"/>
              </a:rPr>
              <a:t> </a:t>
            </a:r>
            <a:r>
              <a:rPr lang="en-US" dirty="0"/>
              <a:t>Interests that conflict, have the potential to conflict, or create the perception of a conflict, must be identified, reviewed, and managed properly.  </a:t>
            </a:r>
          </a:p>
          <a:p>
            <a:pPr>
              <a:defRPr/>
            </a:pPr>
            <a:r>
              <a:rPr lang="en-US" altLang="en-US" dirty="0">
                <a:latin typeface="Arial" panose="020B0604020202020204" pitchFamily="34" charset="0"/>
              </a:rPr>
              <a:t>EPAP:  A</a:t>
            </a:r>
            <a:r>
              <a:rPr lang="en-US" dirty="0"/>
              <a:t>ny activity that is 1) not included within ECU employment responsibilities; 2) performed for an entity, public or private, other than ECU; 3) undertaken for compensation; and 4) based upon the professional knowledge, experience, and abilities of the EPA employee.  Approval of all EPAP's is required prior to engagement. </a:t>
            </a:r>
            <a:endParaRPr lang="en-US" altLang="en-US"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C77BE764-247E-400A-8B6B-B274E7A8447A}" type="slidenum">
              <a:rPr lang="en-US" smtClean="0"/>
              <a:t>27</a:t>
            </a:fld>
            <a:endParaRPr lang="en-US"/>
          </a:p>
        </p:txBody>
      </p:sp>
    </p:spTree>
    <p:extLst>
      <p:ext uri="{BB962C8B-B14F-4D97-AF65-F5344CB8AC3E}">
        <p14:creationId xmlns:p14="http://schemas.microsoft.com/office/powerpoint/2010/main" val="30881727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altLang="en-US"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C77BE764-247E-400A-8B6B-B274E7A8447A}" type="slidenum">
              <a:rPr lang="en-US" smtClean="0"/>
              <a:t>28</a:t>
            </a:fld>
            <a:endParaRPr lang="en-US"/>
          </a:p>
        </p:txBody>
      </p:sp>
    </p:spTree>
    <p:extLst>
      <p:ext uri="{BB962C8B-B14F-4D97-AF65-F5344CB8AC3E}">
        <p14:creationId xmlns:p14="http://schemas.microsoft.com/office/powerpoint/2010/main" val="16018311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altLang="en-US"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C77BE764-247E-400A-8B6B-B274E7A8447A}" type="slidenum">
              <a:rPr lang="en-US" smtClean="0"/>
              <a:t>29</a:t>
            </a:fld>
            <a:endParaRPr lang="en-US"/>
          </a:p>
        </p:txBody>
      </p:sp>
    </p:spTree>
    <p:extLst>
      <p:ext uri="{BB962C8B-B14F-4D97-AF65-F5344CB8AC3E}">
        <p14:creationId xmlns:p14="http://schemas.microsoft.com/office/powerpoint/2010/main" val="151310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77BE764-247E-400A-8B6B-B274E7A8447A}" type="slidenum">
              <a:rPr lang="en-US" smtClean="0"/>
              <a:t>3</a:t>
            </a:fld>
            <a:endParaRPr lang="en-US"/>
          </a:p>
        </p:txBody>
      </p:sp>
    </p:spTree>
    <p:extLst>
      <p:ext uri="{BB962C8B-B14F-4D97-AF65-F5344CB8AC3E}">
        <p14:creationId xmlns:p14="http://schemas.microsoft.com/office/powerpoint/2010/main" val="12449204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altLang="en-US"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C77BE764-247E-400A-8B6B-B274E7A8447A}" type="slidenum">
              <a:rPr lang="en-US" smtClean="0"/>
              <a:t>30</a:t>
            </a:fld>
            <a:endParaRPr lang="en-US"/>
          </a:p>
        </p:txBody>
      </p:sp>
    </p:spTree>
    <p:extLst>
      <p:ext uri="{BB962C8B-B14F-4D97-AF65-F5344CB8AC3E}">
        <p14:creationId xmlns:p14="http://schemas.microsoft.com/office/powerpoint/2010/main" val="26303293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dirty="0">
                <a:latin typeface="Arial" panose="020B0604020202020204" pitchFamily="34" charset="0"/>
              </a:rPr>
              <a:t>This employee was also using University computing resources and personnel to perform tasks related to the external professional activities for pay and had not reported the EPAP.</a:t>
            </a:r>
          </a:p>
        </p:txBody>
      </p:sp>
      <p:sp>
        <p:nvSpPr>
          <p:cNvPr id="4" name="Slide Number Placeholder 3"/>
          <p:cNvSpPr>
            <a:spLocks noGrp="1"/>
          </p:cNvSpPr>
          <p:nvPr>
            <p:ph type="sldNum" sz="quarter" idx="10"/>
          </p:nvPr>
        </p:nvSpPr>
        <p:spPr/>
        <p:txBody>
          <a:bodyPr/>
          <a:lstStyle/>
          <a:p>
            <a:fld id="{C77BE764-247E-400A-8B6B-B274E7A8447A}" type="slidenum">
              <a:rPr lang="en-US" smtClean="0"/>
              <a:t>31</a:t>
            </a:fld>
            <a:endParaRPr lang="en-US"/>
          </a:p>
        </p:txBody>
      </p:sp>
    </p:spTree>
    <p:extLst>
      <p:ext uri="{BB962C8B-B14F-4D97-AF65-F5344CB8AC3E}">
        <p14:creationId xmlns:p14="http://schemas.microsoft.com/office/powerpoint/2010/main" val="11760275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dirty="0">
                <a:latin typeface="Arial" panose="020B0604020202020204" pitchFamily="34" charset="0"/>
              </a:rPr>
              <a:t>This employee was also using University computing resources and personnel to perform tasks related to the external professional activities for pay and had not reported the EPAP.</a:t>
            </a:r>
          </a:p>
        </p:txBody>
      </p:sp>
      <p:sp>
        <p:nvSpPr>
          <p:cNvPr id="4" name="Slide Number Placeholder 3"/>
          <p:cNvSpPr>
            <a:spLocks noGrp="1"/>
          </p:cNvSpPr>
          <p:nvPr>
            <p:ph type="sldNum" sz="quarter" idx="10"/>
          </p:nvPr>
        </p:nvSpPr>
        <p:spPr/>
        <p:txBody>
          <a:bodyPr/>
          <a:lstStyle/>
          <a:p>
            <a:fld id="{C77BE764-247E-400A-8B6B-B274E7A8447A}" type="slidenum">
              <a:rPr lang="en-US" smtClean="0"/>
              <a:t>32</a:t>
            </a:fld>
            <a:endParaRPr lang="en-US"/>
          </a:p>
        </p:txBody>
      </p:sp>
    </p:spTree>
    <p:extLst>
      <p:ext uri="{BB962C8B-B14F-4D97-AF65-F5344CB8AC3E}">
        <p14:creationId xmlns:p14="http://schemas.microsoft.com/office/powerpoint/2010/main" val="11841654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altLang="en-US"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C77BE764-247E-400A-8B6B-B274E7A8447A}" type="slidenum">
              <a:rPr lang="en-US" smtClean="0"/>
              <a:t>33</a:t>
            </a:fld>
            <a:endParaRPr lang="en-US"/>
          </a:p>
        </p:txBody>
      </p:sp>
    </p:spTree>
    <p:extLst>
      <p:ext uri="{BB962C8B-B14F-4D97-AF65-F5344CB8AC3E}">
        <p14:creationId xmlns:p14="http://schemas.microsoft.com/office/powerpoint/2010/main" val="34951584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altLang="en-US"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C77BE764-247E-400A-8B6B-B274E7A8447A}" type="slidenum">
              <a:rPr lang="en-US" smtClean="0"/>
              <a:t>34</a:t>
            </a:fld>
            <a:endParaRPr lang="en-US"/>
          </a:p>
        </p:txBody>
      </p:sp>
    </p:spTree>
    <p:extLst>
      <p:ext uri="{BB962C8B-B14F-4D97-AF65-F5344CB8AC3E}">
        <p14:creationId xmlns:p14="http://schemas.microsoft.com/office/powerpoint/2010/main" val="3536620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altLang="en-US"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C77BE764-247E-400A-8B6B-B274E7A8447A}" type="slidenum">
              <a:rPr lang="en-US" smtClean="0"/>
              <a:t>35</a:t>
            </a:fld>
            <a:endParaRPr lang="en-US"/>
          </a:p>
        </p:txBody>
      </p:sp>
    </p:spTree>
    <p:extLst>
      <p:ext uri="{BB962C8B-B14F-4D97-AF65-F5344CB8AC3E}">
        <p14:creationId xmlns:p14="http://schemas.microsoft.com/office/powerpoint/2010/main" val="21814103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dirty="0">
                <a:latin typeface="Arial" panose="020B0604020202020204" pitchFamily="34" charset="0"/>
              </a:rPr>
              <a:t>The policy further defines “employment decision” as a decision that includes, but is not limited to, one relating to determining compensation or any other action that assesses, determines, or influences work performance.</a:t>
            </a:r>
          </a:p>
        </p:txBody>
      </p:sp>
      <p:sp>
        <p:nvSpPr>
          <p:cNvPr id="4" name="Slide Number Placeholder 3"/>
          <p:cNvSpPr>
            <a:spLocks noGrp="1"/>
          </p:cNvSpPr>
          <p:nvPr>
            <p:ph type="sldNum" sz="quarter" idx="10"/>
          </p:nvPr>
        </p:nvSpPr>
        <p:spPr/>
        <p:txBody>
          <a:bodyPr/>
          <a:lstStyle/>
          <a:p>
            <a:fld id="{C77BE764-247E-400A-8B6B-B274E7A8447A}" type="slidenum">
              <a:rPr lang="en-US" smtClean="0"/>
              <a:t>36</a:t>
            </a:fld>
            <a:endParaRPr lang="en-US"/>
          </a:p>
        </p:txBody>
      </p:sp>
    </p:spTree>
    <p:extLst>
      <p:ext uri="{BB962C8B-B14F-4D97-AF65-F5344CB8AC3E}">
        <p14:creationId xmlns:p14="http://schemas.microsoft.com/office/powerpoint/2010/main" val="5015864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altLang="en-US"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C77BE764-247E-400A-8B6B-B274E7A8447A}" type="slidenum">
              <a:rPr lang="en-US" smtClean="0"/>
              <a:t>37</a:t>
            </a:fld>
            <a:endParaRPr lang="en-US"/>
          </a:p>
        </p:txBody>
      </p:sp>
    </p:spTree>
    <p:extLst>
      <p:ext uri="{BB962C8B-B14F-4D97-AF65-F5344CB8AC3E}">
        <p14:creationId xmlns:p14="http://schemas.microsoft.com/office/powerpoint/2010/main" val="24780194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dirty="0">
                <a:latin typeface="Arial" panose="020B0604020202020204" pitchFamily="34" charset="0"/>
              </a:rPr>
              <a:t>Contact me or another internal auditor if you have any questions</a:t>
            </a:r>
            <a:r>
              <a:rPr lang="en-US" altLang="en-US" baseline="0" dirty="0">
                <a:latin typeface="Arial" panose="020B0604020202020204" pitchFamily="34" charset="0"/>
              </a:rPr>
              <a:t> or concerns</a:t>
            </a:r>
            <a:r>
              <a:rPr lang="en-US" altLang="en-US" dirty="0">
                <a:latin typeface="Arial" panose="020B0604020202020204" pitchFamily="34" charset="0"/>
              </a:rPr>
              <a:t>.  We are also available now if anyone has any questions. </a:t>
            </a:r>
          </a:p>
        </p:txBody>
      </p:sp>
      <p:sp>
        <p:nvSpPr>
          <p:cNvPr id="4" name="Slide Number Placeholder 3"/>
          <p:cNvSpPr>
            <a:spLocks noGrp="1"/>
          </p:cNvSpPr>
          <p:nvPr>
            <p:ph type="sldNum" sz="quarter" idx="10"/>
          </p:nvPr>
        </p:nvSpPr>
        <p:spPr/>
        <p:txBody>
          <a:bodyPr/>
          <a:lstStyle/>
          <a:p>
            <a:fld id="{C77BE764-247E-400A-8B6B-B274E7A8447A}" type="slidenum">
              <a:rPr lang="en-US" smtClean="0"/>
              <a:t>38</a:t>
            </a:fld>
            <a:endParaRPr lang="en-US"/>
          </a:p>
        </p:txBody>
      </p:sp>
    </p:spTree>
    <p:extLst>
      <p:ext uri="{BB962C8B-B14F-4D97-AF65-F5344CB8AC3E}">
        <p14:creationId xmlns:p14="http://schemas.microsoft.com/office/powerpoint/2010/main" val="4270253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IA: Discuss IA; who we are, what we do</a:t>
            </a:r>
          </a:p>
          <a:p>
            <a:r>
              <a:rPr lang="en-US" altLang="en-US" dirty="0">
                <a:latin typeface="Arial" panose="020B0604020202020204" pitchFamily="34" charset="0"/>
              </a:rPr>
              <a:t>IC: Define IC; what they are, ways to strengthen  IC</a:t>
            </a:r>
          </a:p>
          <a:p>
            <a:r>
              <a:rPr lang="en-US" altLang="en-US" dirty="0">
                <a:latin typeface="Arial" panose="020B0604020202020204" pitchFamily="34" charset="0"/>
              </a:rPr>
              <a:t>FA: Explain F&amp;A, red flags, prevention and detection,  common F&amp;A we see at University</a:t>
            </a:r>
          </a:p>
          <a:p>
            <a:endParaRPr lang="en-US" dirty="0"/>
          </a:p>
        </p:txBody>
      </p:sp>
      <p:sp>
        <p:nvSpPr>
          <p:cNvPr id="4" name="Slide Number Placeholder 3"/>
          <p:cNvSpPr>
            <a:spLocks noGrp="1"/>
          </p:cNvSpPr>
          <p:nvPr>
            <p:ph type="sldNum" sz="quarter" idx="10"/>
          </p:nvPr>
        </p:nvSpPr>
        <p:spPr/>
        <p:txBody>
          <a:bodyPr/>
          <a:lstStyle/>
          <a:p>
            <a:fld id="{C77BE764-247E-400A-8B6B-B274E7A8447A}" type="slidenum">
              <a:rPr lang="en-US" smtClean="0"/>
              <a:t>4</a:t>
            </a:fld>
            <a:endParaRPr lang="en-US"/>
          </a:p>
        </p:txBody>
      </p:sp>
    </p:spTree>
    <p:extLst>
      <p:ext uri="{BB962C8B-B14F-4D97-AF65-F5344CB8AC3E}">
        <p14:creationId xmlns:p14="http://schemas.microsoft.com/office/powerpoint/2010/main" val="3208985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7BE764-247E-400A-8B6B-B274E7A8447A}" type="slidenum">
              <a:rPr lang="en-US" smtClean="0"/>
              <a:t>5</a:t>
            </a:fld>
            <a:endParaRPr lang="en-US"/>
          </a:p>
        </p:txBody>
      </p:sp>
    </p:spTree>
    <p:extLst>
      <p:ext uri="{BB962C8B-B14F-4D97-AF65-F5344CB8AC3E}">
        <p14:creationId xmlns:p14="http://schemas.microsoft.com/office/powerpoint/2010/main" val="3384637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7BE764-247E-400A-8B6B-B274E7A8447A}" type="slidenum">
              <a:rPr lang="en-US" smtClean="0"/>
              <a:t>6</a:t>
            </a:fld>
            <a:endParaRPr lang="en-US"/>
          </a:p>
        </p:txBody>
      </p:sp>
    </p:spTree>
    <p:extLst>
      <p:ext uri="{BB962C8B-B14F-4D97-AF65-F5344CB8AC3E}">
        <p14:creationId xmlns:p14="http://schemas.microsoft.com/office/powerpoint/2010/main" val="3272400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None/>
            </a:pPr>
            <a:r>
              <a:rPr lang="en-US" dirty="0"/>
              <a:t>IA reports functionally to the ECU BOT Audit, ERM, Compliance and Ethics Committee and reports administratively to the Chancellor.</a:t>
            </a:r>
          </a:p>
          <a:p>
            <a:endParaRPr lang="en-US" dirty="0"/>
          </a:p>
        </p:txBody>
      </p:sp>
      <p:sp>
        <p:nvSpPr>
          <p:cNvPr id="4" name="Slide Number Placeholder 3"/>
          <p:cNvSpPr>
            <a:spLocks noGrp="1"/>
          </p:cNvSpPr>
          <p:nvPr>
            <p:ph type="sldNum" sz="quarter" idx="10"/>
          </p:nvPr>
        </p:nvSpPr>
        <p:spPr/>
        <p:txBody>
          <a:bodyPr/>
          <a:lstStyle/>
          <a:p>
            <a:fld id="{C77BE764-247E-400A-8B6B-B274E7A8447A}" type="slidenum">
              <a:rPr lang="en-US" smtClean="0"/>
              <a:t>7</a:t>
            </a:fld>
            <a:endParaRPr lang="en-US"/>
          </a:p>
        </p:txBody>
      </p:sp>
    </p:spTree>
    <p:extLst>
      <p:ext uri="{BB962C8B-B14F-4D97-AF65-F5344CB8AC3E}">
        <p14:creationId xmlns:p14="http://schemas.microsoft.com/office/powerpoint/2010/main" val="38785695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Through</a:t>
            </a:r>
            <a:r>
              <a:rPr lang="en-US" altLang="en-US" baseline="0" dirty="0">
                <a:latin typeface="Arial" panose="020B0604020202020204" pitchFamily="34" charset="0"/>
              </a:rPr>
              <a:t> consulting and performing independent audits, reviews, and investigations, IA seeks to provide reasonable assurance to management that effective stewardship is maintained over the University’s resources.</a:t>
            </a:r>
          </a:p>
          <a:p>
            <a:endParaRPr lang="en-US" altLang="en-US" baseline="0" dirty="0">
              <a:latin typeface="Arial" panose="020B0604020202020204" pitchFamily="34" charset="0"/>
            </a:endParaRPr>
          </a:p>
          <a:p>
            <a:r>
              <a:rPr lang="en-US" altLang="en-US" baseline="0" dirty="0">
                <a:latin typeface="Arial" panose="020B0604020202020204" pitchFamily="34" charset="0"/>
              </a:rPr>
              <a:t>Departments are required to notify our office any time an audit or review is being conducted by an external entity.</a:t>
            </a:r>
            <a:endParaRPr lang="en-US" altLang="en-US" dirty="0">
              <a:latin typeface="Arial" panose="020B0604020202020204" pitchFamily="34" charset="0"/>
            </a:endParaRPr>
          </a:p>
          <a:p>
            <a:endParaRPr lang="en-US" altLang="en-US"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C77BE764-247E-400A-8B6B-B274E7A8447A}" type="slidenum">
              <a:rPr lang="en-US" smtClean="0"/>
              <a:t>8</a:t>
            </a:fld>
            <a:endParaRPr lang="en-US"/>
          </a:p>
        </p:txBody>
      </p:sp>
    </p:spTree>
    <p:extLst>
      <p:ext uri="{BB962C8B-B14F-4D97-AF65-F5344CB8AC3E}">
        <p14:creationId xmlns:p14="http://schemas.microsoft.com/office/powerpoint/2010/main" val="15233334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Internal controls are the mechanism that allows us to minimize risk and protect the University’s resources to ensure that they are used for legitimate purposes.  Risks are anything that can keep us from accomplishing our objectives.  Controls are what we can do to manage the risks.</a:t>
            </a:r>
          </a:p>
          <a:p>
            <a:endParaRPr lang="en-US" altLang="en-US" dirty="0">
              <a:latin typeface="Arial" panose="020B0604020202020204" pitchFamily="34" charset="0"/>
            </a:endParaRPr>
          </a:p>
          <a:p>
            <a:r>
              <a:rPr lang="en-US" altLang="en-US" dirty="0">
                <a:latin typeface="Arial" panose="020B0604020202020204" pitchFamily="34" charset="0"/>
              </a:rPr>
              <a:t>Internal controls enable the University to:</a:t>
            </a:r>
          </a:p>
          <a:p>
            <a:endParaRPr lang="en-US" altLang="en-US" dirty="0">
              <a:latin typeface="Arial" panose="020B0604020202020204" pitchFamily="34" charset="0"/>
            </a:endParaRPr>
          </a:p>
          <a:p>
            <a:r>
              <a:rPr lang="en-US" altLang="en-US" dirty="0">
                <a:latin typeface="Arial" panose="020B0604020202020204" pitchFamily="34" charset="0"/>
              </a:rPr>
              <a:t>A strong system of internal controls is critical to properly manage University resources within all related business processes.</a:t>
            </a:r>
            <a:endParaRPr lang="en-US" dirty="0"/>
          </a:p>
          <a:p>
            <a:endParaRPr lang="en-US" dirty="0"/>
          </a:p>
        </p:txBody>
      </p:sp>
      <p:sp>
        <p:nvSpPr>
          <p:cNvPr id="4" name="Slide Number Placeholder 3"/>
          <p:cNvSpPr>
            <a:spLocks noGrp="1"/>
          </p:cNvSpPr>
          <p:nvPr>
            <p:ph type="sldNum" sz="quarter" idx="10"/>
          </p:nvPr>
        </p:nvSpPr>
        <p:spPr/>
        <p:txBody>
          <a:bodyPr/>
          <a:lstStyle/>
          <a:p>
            <a:fld id="{C77BE764-247E-400A-8B6B-B274E7A8447A}" type="slidenum">
              <a:rPr lang="en-US" smtClean="0"/>
              <a:t>9</a:t>
            </a:fld>
            <a:endParaRPr lang="en-US"/>
          </a:p>
        </p:txBody>
      </p:sp>
    </p:spTree>
    <p:extLst>
      <p:ext uri="{BB962C8B-B14F-4D97-AF65-F5344CB8AC3E}">
        <p14:creationId xmlns:p14="http://schemas.microsoft.com/office/powerpoint/2010/main" val="1999155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81370F0-F46B-2C43-A4A2-64FBD76BAE36}" type="datetimeFigureOut">
              <a:rPr lang="en-US" smtClean="0"/>
              <a:t>3/15/2024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247F49-15E3-AF47-9628-BAF668941D01}" type="slidenum">
              <a:rPr lang="en-US" smtClean="0"/>
              <a:t>‹#›</a:t>
            </a:fld>
            <a:endParaRPr lang="en-US"/>
          </a:p>
        </p:txBody>
      </p:sp>
    </p:spTree>
    <p:extLst>
      <p:ext uri="{BB962C8B-B14F-4D97-AF65-F5344CB8AC3E}">
        <p14:creationId xmlns:p14="http://schemas.microsoft.com/office/powerpoint/2010/main" val="3142065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1370F0-F46B-2C43-A4A2-64FBD76BAE36}" type="datetimeFigureOut">
              <a:rPr lang="en-US" smtClean="0"/>
              <a:t>3/15/2024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247F49-15E3-AF47-9628-BAF668941D01}" type="slidenum">
              <a:rPr lang="en-US" smtClean="0"/>
              <a:t>‹#›</a:t>
            </a:fld>
            <a:endParaRPr lang="en-US"/>
          </a:p>
        </p:txBody>
      </p:sp>
    </p:spTree>
    <p:extLst>
      <p:ext uri="{BB962C8B-B14F-4D97-AF65-F5344CB8AC3E}">
        <p14:creationId xmlns:p14="http://schemas.microsoft.com/office/powerpoint/2010/main" val="2468972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1370F0-F46B-2C43-A4A2-64FBD76BAE36}" type="datetimeFigureOut">
              <a:rPr lang="en-US" smtClean="0"/>
              <a:t>3/15/2024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247F49-15E3-AF47-9628-BAF668941D01}" type="slidenum">
              <a:rPr lang="en-US" smtClean="0"/>
              <a:t>‹#›</a:t>
            </a:fld>
            <a:endParaRPr lang="en-US"/>
          </a:p>
        </p:txBody>
      </p:sp>
    </p:spTree>
    <p:extLst>
      <p:ext uri="{BB962C8B-B14F-4D97-AF65-F5344CB8AC3E}">
        <p14:creationId xmlns:p14="http://schemas.microsoft.com/office/powerpoint/2010/main" val="253621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Gill Sans MT" panose="020B0502020104020203" pitchFamily="34"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81370F0-F46B-2C43-A4A2-64FBD76BAE36}" type="datetimeFigureOut">
              <a:rPr lang="en-US" smtClean="0"/>
              <a:t>3/15/2024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247F49-15E3-AF47-9628-BAF668941D01}" type="slidenum">
              <a:rPr lang="en-US" smtClean="0"/>
              <a:t>‹#›</a:t>
            </a:fld>
            <a:endParaRPr lang="en-US"/>
          </a:p>
        </p:txBody>
      </p:sp>
      <p:sp>
        <p:nvSpPr>
          <p:cNvPr id="8" name="TextBox 7">
            <a:extLst>
              <a:ext uri="{FF2B5EF4-FFF2-40B4-BE49-F238E27FC236}">
                <a16:creationId xmlns:a16="http://schemas.microsoft.com/office/drawing/2014/main" id="{41D98ABE-D35A-4796-3C34-BF6DAA68E850}"/>
              </a:ext>
            </a:extLst>
          </p:cNvPr>
          <p:cNvSpPr txBox="1"/>
          <p:nvPr userDrawn="1"/>
        </p:nvSpPr>
        <p:spPr>
          <a:xfrm>
            <a:off x="6019800" y="6356350"/>
            <a:ext cx="4572000" cy="369332"/>
          </a:xfrm>
          <a:prstGeom prst="rect">
            <a:avLst/>
          </a:prstGeom>
          <a:noFill/>
        </p:spPr>
        <p:txBody>
          <a:bodyPr wrap="square">
            <a:spAutoFit/>
          </a:bodyPr>
          <a:lstStyle/>
          <a:p>
            <a:r>
              <a:rPr lang="en-US" b="1" dirty="0">
                <a:solidFill>
                  <a:srgbClr val="FFC000"/>
                </a:solidFill>
              </a:rPr>
              <a:t>Protecting the Pirate Treasure</a:t>
            </a:r>
            <a:endParaRPr lang="en-US" dirty="0"/>
          </a:p>
        </p:txBody>
      </p:sp>
    </p:spTree>
    <p:extLst>
      <p:ext uri="{BB962C8B-B14F-4D97-AF65-F5344CB8AC3E}">
        <p14:creationId xmlns:p14="http://schemas.microsoft.com/office/powerpoint/2010/main" val="3071269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1370F0-F46B-2C43-A4A2-64FBD76BAE36}" type="datetimeFigureOut">
              <a:rPr lang="en-US" smtClean="0"/>
              <a:t>3/15/2024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247F49-15E3-AF47-9628-BAF668941D01}" type="slidenum">
              <a:rPr lang="en-US" smtClean="0"/>
              <a:t>‹#›</a:t>
            </a:fld>
            <a:endParaRPr lang="en-US"/>
          </a:p>
        </p:txBody>
      </p:sp>
    </p:spTree>
    <p:extLst>
      <p:ext uri="{BB962C8B-B14F-4D97-AF65-F5344CB8AC3E}">
        <p14:creationId xmlns:p14="http://schemas.microsoft.com/office/powerpoint/2010/main" val="1789982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1370F0-F46B-2C43-A4A2-64FBD76BAE36}" type="datetimeFigureOut">
              <a:rPr lang="en-US" smtClean="0"/>
              <a:t>3/15/2024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247F49-15E3-AF47-9628-BAF668941D01}" type="slidenum">
              <a:rPr lang="en-US" smtClean="0"/>
              <a:t>‹#›</a:t>
            </a:fld>
            <a:endParaRPr lang="en-US"/>
          </a:p>
        </p:txBody>
      </p:sp>
    </p:spTree>
    <p:extLst>
      <p:ext uri="{BB962C8B-B14F-4D97-AF65-F5344CB8AC3E}">
        <p14:creationId xmlns:p14="http://schemas.microsoft.com/office/powerpoint/2010/main" val="715496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1370F0-F46B-2C43-A4A2-64FBD76BAE36}" type="datetimeFigureOut">
              <a:rPr lang="en-US" smtClean="0"/>
              <a:t>3/15/2024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247F49-15E3-AF47-9628-BAF668941D01}" type="slidenum">
              <a:rPr lang="en-US" smtClean="0"/>
              <a:t>‹#›</a:t>
            </a:fld>
            <a:endParaRPr lang="en-US"/>
          </a:p>
        </p:txBody>
      </p:sp>
    </p:spTree>
    <p:extLst>
      <p:ext uri="{BB962C8B-B14F-4D97-AF65-F5344CB8AC3E}">
        <p14:creationId xmlns:p14="http://schemas.microsoft.com/office/powerpoint/2010/main" val="215236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1370F0-F46B-2C43-A4A2-64FBD76BAE36}" type="datetimeFigureOut">
              <a:rPr lang="en-US" smtClean="0"/>
              <a:t>3/15/2024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247F49-15E3-AF47-9628-BAF668941D01}" type="slidenum">
              <a:rPr lang="en-US" smtClean="0"/>
              <a:t>‹#›</a:t>
            </a:fld>
            <a:endParaRPr lang="en-US"/>
          </a:p>
        </p:txBody>
      </p:sp>
    </p:spTree>
    <p:extLst>
      <p:ext uri="{BB962C8B-B14F-4D97-AF65-F5344CB8AC3E}">
        <p14:creationId xmlns:p14="http://schemas.microsoft.com/office/powerpoint/2010/main" val="713131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1370F0-F46B-2C43-A4A2-64FBD76BAE36}" type="datetimeFigureOut">
              <a:rPr lang="en-US" smtClean="0"/>
              <a:t>3/15/2024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247F49-15E3-AF47-9628-BAF668941D01}" type="slidenum">
              <a:rPr lang="en-US" smtClean="0"/>
              <a:t>‹#›</a:t>
            </a:fld>
            <a:endParaRPr lang="en-US"/>
          </a:p>
        </p:txBody>
      </p:sp>
    </p:spTree>
    <p:extLst>
      <p:ext uri="{BB962C8B-B14F-4D97-AF65-F5344CB8AC3E}">
        <p14:creationId xmlns:p14="http://schemas.microsoft.com/office/powerpoint/2010/main" val="2956740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1370F0-F46B-2C43-A4A2-64FBD76BAE36}" type="datetimeFigureOut">
              <a:rPr lang="en-US" smtClean="0"/>
              <a:t>3/15/2024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247F49-15E3-AF47-9628-BAF668941D01}" type="slidenum">
              <a:rPr lang="en-US" smtClean="0"/>
              <a:t>‹#›</a:t>
            </a:fld>
            <a:endParaRPr lang="en-US"/>
          </a:p>
        </p:txBody>
      </p:sp>
    </p:spTree>
    <p:extLst>
      <p:ext uri="{BB962C8B-B14F-4D97-AF65-F5344CB8AC3E}">
        <p14:creationId xmlns:p14="http://schemas.microsoft.com/office/powerpoint/2010/main" val="2044202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1370F0-F46B-2C43-A4A2-64FBD76BAE36}" type="datetimeFigureOut">
              <a:rPr lang="en-US" smtClean="0"/>
              <a:t>3/15/2024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247F49-15E3-AF47-9628-BAF668941D01}" type="slidenum">
              <a:rPr lang="en-US" smtClean="0"/>
              <a:t>‹#›</a:t>
            </a:fld>
            <a:endParaRPr lang="en-US"/>
          </a:p>
        </p:txBody>
      </p:sp>
    </p:spTree>
    <p:extLst>
      <p:ext uri="{BB962C8B-B14F-4D97-AF65-F5344CB8AC3E}">
        <p14:creationId xmlns:p14="http://schemas.microsoft.com/office/powerpoint/2010/main" val="471777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1370F0-F46B-2C43-A4A2-64FBD76BAE36}" type="datetimeFigureOut">
              <a:rPr lang="en-US" smtClean="0"/>
              <a:t>3/15/2024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247F49-15E3-AF47-9628-BAF668941D01}" type="slidenum">
              <a:rPr lang="en-US" smtClean="0"/>
              <a:t>‹#›</a:t>
            </a:fld>
            <a:endParaRPr lang="en-US"/>
          </a:p>
        </p:txBody>
      </p:sp>
      <p:sp>
        <p:nvSpPr>
          <p:cNvPr id="7" name="TextBox 6">
            <a:extLst>
              <a:ext uri="{FF2B5EF4-FFF2-40B4-BE49-F238E27FC236}">
                <a16:creationId xmlns:a16="http://schemas.microsoft.com/office/drawing/2014/main" id="{C0E40B07-641A-48BE-BCEF-C47C2DC88562}"/>
              </a:ext>
            </a:extLst>
          </p:cNvPr>
          <p:cNvSpPr txBox="1">
            <a:spLocks/>
          </p:cNvSpPr>
          <p:nvPr userDrawn="1"/>
        </p:nvSpPr>
        <p:spPr>
          <a:xfrm>
            <a:off x="0" y="6272566"/>
            <a:ext cx="9144000" cy="597923"/>
          </a:xfrm>
          <a:prstGeom prst="rect">
            <a:avLst/>
          </a:prstGeom>
          <a:solidFill>
            <a:srgbClr val="592A8A"/>
          </a:solidFill>
        </p:spPr>
        <p:txBody>
          <a:bodyPr wrap="square" rtlCol="0">
            <a:spAutoFit/>
          </a:bodyPr>
          <a:lstStyle/>
          <a:p>
            <a:r>
              <a:rPr lang="en-US"/>
              <a:t>                                   </a:t>
            </a:r>
            <a:endParaRPr lang="en-US" dirty="0"/>
          </a:p>
        </p:txBody>
      </p:sp>
      <p:pic>
        <p:nvPicPr>
          <p:cNvPr id="8" name="Picture 7">
            <a:extLst>
              <a:ext uri="{FF2B5EF4-FFF2-40B4-BE49-F238E27FC236}">
                <a16:creationId xmlns:a16="http://schemas.microsoft.com/office/drawing/2014/main" id="{1F6029CB-2592-451E-B355-90A07B78662D}"/>
              </a:ext>
            </a:extLst>
          </p:cNvPr>
          <p:cNvPicPr>
            <a:picLocks noChangeAspect="1"/>
          </p:cNvPicPr>
          <p:nvPr userDrawn="1"/>
        </p:nvPicPr>
        <p:blipFill>
          <a:blip r:embed="rId13"/>
          <a:stretch>
            <a:fillRect/>
          </a:stretch>
        </p:blipFill>
        <p:spPr>
          <a:xfrm>
            <a:off x="205264" y="6314963"/>
            <a:ext cx="1278763" cy="468157"/>
          </a:xfrm>
          <a:prstGeom prst="rect">
            <a:avLst/>
          </a:prstGeom>
        </p:spPr>
      </p:pic>
    </p:spTree>
    <p:extLst>
      <p:ext uri="{BB962C8B-B14F-4D97-AF65-F5344CB8AC3E}">
        <p14:creationId xmlns:p14="http://schemas.microsoft.com/office/powerpoint/2010/main" val="34101440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rgbClr val="592A8A"/>
          </a:solidFill>
          <a:latin typeface="Gill Sans MT" panose="020B0502020104020203" pitchFamily="34" charset="0"/>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Gill Sans MT" panose="020B0502020104020203" pitchFamily="34"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Gill Sans MT" panose="020B0502020104020203" pitchFamily="34" charset="0"/>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Gill Sans MT" panose="020B0502020104020203" pitchFamily="34" charset="0"/>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Gill Sans MT" panose="020B0502020104020203" pitchFamily="34" charset="0"/>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Gill Sans MT" panose="020B0502020104020203"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s://audit.ecu.edu/"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tiff"/><Relationship Id="rId7" Type="http://schemas.openxmlformats.org/officeDocument/2006/relationships/hyperlink" Target="https://twitter.com/ecuaudit"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s://www.facebook.com/ecuiamas" TargetMode="External"/><Relationship Id="rId4" Type="http://schemas.openxmlformats.org/officeDocument/2006/relationships/hyperlink" Target="https://audit.ecu.ed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592A8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solidFill>
                  <a:srgbClr val="FFC82E"/>
                </a:solidFill>
              </a:rPr>
              <a:t>  </a:t>
            </a:r>
            <a:endParaRPr lang="en-US" dirty="0">
              <a:solidFill>
                <a:srgbClr val="FFC82E"/>
              </a:solidFill>
            </a:endParaRPr>
          </a:p>
        </p:txBody>
      </p:sp>
      <p:pic>
        <p:nvPicPr>
          <p:cNvPr id="6" name="Picture 5"/>
          <p:cNvPicPr>
            <a:picLocks noChangeAspect="1"/>
          </p:cNvPicPr>
          <p:nvPr/>
        </p:nvPicPr>
        <p:blipFill>
          <a:blip r:embed="rId3"/>
          <a:stretch>
            <a:fillRect/>
          </a:stretch>
        </p:blipFill>
        <p:spPr>
          <a:xfrm>
            <a:off x="339499" y="5982447"/>
            <a:ext cx="1476074" cy="540393"/>
          </a:xfrm>
          <a:prstGeom prst="rect">
            <a:avLst/>
          </a:prstGeom>
        </p:spPr>
      </p:pic>
      <p:cxnSp>
        <p:nvCxnSpPr>
          <p:cNvPr id="7" name="Straight Connector 6"/>
          <p:cNvCxnSpPr/>
          <p:nvPr/>
        </p:nvCxnSpPr>
        <p:spPr>
          <a:xfrm>
            <a:off x="0" y="6498486"/>
            <a:ext cx="417635" cy="0"/>
          </a:xfrm>
          <a:prstGeom prst="line">
            <a:avLst/>
          </a:prstGeom>
          <a:ln w="6350">
            <a:solidFill>
              <a:srgbClr val="FEC923"/>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672612" y="6498486"/>
            <a:ext cx="8471388" cy="0"/>
          </a:xfrm>
          <a:prstGeom prst="line">
            <a:avLst/>
          </a:prstGeom>
          <a:ln w="6350">
            <a:solidFill>
              <a:srgbClr val="FEC923"/>
            </a:solidFill>
          </a:ln>
          <a:effectLst/>
        </p:spPr>
        <p:style>
          <a:lnRef idx="2">
            <a:schemeClr val="accent1"/>
          </a:lnRef>
          <a:fillRef idx="0">
            <a:schemeClr val="accent1"/>
          </a:fillRef>
          <a:effectRef idx="1">
            <a:schemeClr val="accent1"/>
          </a:effectRef>
          <a:fontRef idx="minor">
            <a:schemeClr val="tx1"/>
          </a:fontRef>
        </p:style>
      </p:cxnSp>
      <p:sp>
        <p:nvSpPr>
          <p:cNvPr id="10" name="Title 9"/>
          <p:cNvSpPr>
            <a:spLocks noGrp="1"/>
          </p:cNvSpPr>
          <p:nvPr>
            <p:ph type="ctrTitle"/>
          </p:nvPr>
        </p:nvSpPr>
        <p:spPr>
          <a:xfrm>
            <a:off x="685800" y="2073032"/>
            <a:ext cx="7772400" cy="1470025"/>
          </a:xfrm>
        </p:spPr>
        <p:txBody>
          <a:bodyPr>
            <a:normAutofit fontScale="90000"/>
          </a:bodyPr>
          <a:lstStyle/>
          <a:p>
            <a:br>
              <a:rPr lang="en-US" dirty="0">
                <a:solidFill>
                  <a:srgbClr val="FFC82E"/>
                </a:solidFill>
              </a:rPr>
            </a:br>
            <a:r>
              <a:rPr lang="en-US" sz="4900" b="1" dirty="0">
                <a:solidFill>
                  <a:srgbClr val="FFC82E"/>
                </a:solidFill>
              </a:rPr>
              <a:t>Protect the Pirate Treasure!! </a:t>
            </a:r>
            <a:br>
              <a:rPr lang="en-US" dirty="0">
                <a:solidFill>
                  <a:srgbClr val="FFC82E"/>
                </a:solidFill>
              </a:rPr>
            </a:br>
            <a:br>
              <a:rPr lang="en-US" dirty="0">
                <a:solidFill>
                  <a:srgbClr val="FFC82E"/>
                </a:solidFill>
              </a:rPr>
            </a:br>
            <a:r>
              <a:rPr lang="en-US" dirty="0">
                <a:solidFill>
                  <a:srgbClr val="FFC82E"/>
                </a:solidFill>
              </a:rPr>
              <a:t>Internal Audit, Internal Controls, and Fraud and Abuse</a:t>
            </a:r>
            <a:br>
              <a:rPr lang="en-US" dirty="0">
                <a:solidFill>
                  <a:srgbClr val="FFC82E"/>
                </a:solidFill>
              </a:rPr>
            </a:br>
            <a:br>
              <a:rPr lang="en-US" dirty="0">
                <a:solidFill>
                  <a:srgbClr val="FFC82E"/>
                </a:solidFill>
              </a:rPr>
            </a:br>
            <a:endParaRPr lang="en-US" dirty="0">
              <a:solidFill>
                <a:srgbClr val="FFC82E"/>
              </a:solidFill>
            </a:endParaRPr>
          </a:p>
        </p:txBody>
      </p:sp>
      <p:sp>
        <p:nvSpPr>
          <p:cNvPr id="11" name="Subtitle 10"/>
          <p:cNvSpPr>
            <a:spLocks noGrp="1"/>
          </p:cNvSpPr>
          <p:nvPr>
            <p:ph type="subTitle" idx="1"/>
          </p:nvPr>
        </p:nvSpPr>
        <p:spPr>
          <a:xfrm>
            <a:off x="1119351" y="3902570"/>
            <a:ext cx="6905297" cy="1752600"/>
          </a:xfrm>
        </p:spPr>
        <p:txBody>
          <a:bodyPr>
            <a:normAutofit fontScale="32500" lnSpcReduction="20000"/>
          </a:bodyPr>
          <a:lstStyle/>
          <a:p>
            <a:endParaRPr lang="en-US" dirty="0">
              <a:solidFill>
                <a:schemeClr val="bg1"/>
              </a:solidFill>
            </a:endParaRPr>
          </a:p>
          <a:p>
            <a:r>
              <a:rPr lang="en-US" sz="6200" dirty="0">
                <a:solidFill>
                  <a:schemeClr val="bg1"/>
                </a:solidFill>
              </a:rPr>
              <a:t>Office of Internal Audit and Management Advisory Services</a:t>
            </a:r>
          </a:p>
          <a:p>
            <a:endParaRPr lang="en-US" sz="6200" dirty="0">
              <a:solidFill>
                <a:schemeClr val="bg1"/>
              </a:solidFill>
            </a:endParaRPr>
          </a:p>
          <a:p>
            <a:r>
              <a:rPr lang="en-US" sz="6200" dirty="0">
                <a:solidFill>
                  <a:schemeClr val="bg1"/>
                </a:solidFill>
              </a:rPr>
              <a:t>Wayne Poole, MBA, CIA, CISA</a:t>
            </a:r>
          </a:p>
          <a:p>
            <a:r>
              <a:rPr lang="en-US" sz="6200" dirty="0">
                <a:solidFill>
                  <a:schemeClr val="bg1"/>
                </a:solidFill>
              </a:rPr>
              <a:t>Amanda Danielson, MSA, CIA</a:t>
            </a:r>
          </a:p>
          <a:p>
            <a:endParaRPr lang="en-US" dirty="0"/>
          </a:p>
        </p:txBody>
      </p:sp>
    </p:spTree>
    <p:extLst>
      <p:ext uri="{BB962C8B-B14F-4D97-AF65-F5344CB8AC3E}">
        <p14:creationId xmlns:p14="http://schemas.microsoft.com/office/powerpoint/2010/main" val="229627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735F8-9395-43A4-9316-9B5ECFCD2E2C}"/>
              </a:ext>
            </a:extLst>
          </p:cNvPr>
          <p:cNvSpPr>
            <a:spLocks noGrp="1"/>
          </p:cNvSpPr>
          <p:nvPr>
            <p:ph type="title"/>
          </p:nvPr>
        </p:nvSpPr>
        <p:spPr/>
        <p:txBody>
          <a:bodyPr/>
          <a:lstStyle/>
          <a:p>
            <a:r>
              <a:rPr lang="en-US" dirty="0"/>
              <a:t>Internal Control Resources</a:t>
            </a:r>
          </a:p>
        </p:txBody>
      </p:sp>
      <p:sp>
        <p:nvSpPr>
          <p:cNvPr id="3" name="Content Placeholder 2">
            <a:extLst>
              <a:ext uri="{FF2B5EF4-FFF2-40B4-BE49-F238E27FC236}">
                <a16:creationId xmlns:a16="http://schemas.microsoft.com/office/drawing/2014/main" id="{ABF1C686-1F55-4384-874F-8577C3967675}"/>
              </a:ext>
            </a:extLst>
          </p:cNvPr>
          <p:cNvSpPr>
            <a:spLocks noGrp="1"/>
          </p:cNvSpPr>
          <p:nvPr>
            <p:ph idx="1"/>
          </p:nvPr>
        </p:nvSpPr>
        <p:spPr/>
        <p:txBody>
          <a:bodyPr/>
          <a:lstStyle/>
          <a:p>
            <a:r>
              <a:rPr lang="en-US" dirty="0"/>
              <a:t>For more information, visit our website to review the </a:t>
            </a:r>
            <a:r>
              <a:rPr lang="en-US" i="1" dirty="0">
                <a:solidFill>
                  <a:srgbClr val="592A8A"/>
                </a:solidFill>
              </a:rPr>
              <a:t>East Carolina University Internal Control Manual </a:t>
            </a:r>
            <a:r>
              <a:rPr lang="en-US" dirty="0"/>
              <a:t>and an </a:t>
            </a:r>
            <a:r>
              <a:rPr lang="en-US" i="1" dirty="0">
                <a:solidFill>
                  <a:srgbClr val="592A8A"/>
                </a:solidFill>
              </a:rPr>
              <a:t>Internal Controls Checklist </a:t>
            </a:r>
            <a:r>
              <a:rPr lang="en-US" dirty="0"/>
              <a:t>that you can use to evaluate your own team’s controls</a:t>
            </a:r>
          </a:p>
          <a:p>
            <a:r>
              <a:rPr lang="en-US" dirty="0"/>
              <a:t>Contact our office anytime </a:t>
            </a:r>
          </a:p>
        </p:txBody>
      </p:sp>
    </p:spTree>
    <p:extLst>
      <p:ext uri="{BB962C8B-B14F-4D97-AF65-F5344CB8AC3E}">
        <p14:creationId xmlns:p14="http://schemas.microsoft.com/office/powerpoint/2010/main" val="1050574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p:cNvSpPr>
          <p:nvPr/>
        </p:nvSpPr>
        <p:spPr>
          <a:xfrm>
            <a:off x="0" y="6272566"/>
            <a:ext cx="9144000" cy="369332"/>
          </a:xfrm>
          <a:prstGeom prst="rect">
            <a:avLst/>
          </a:prstGeom>
          <a:solidFill>
            <a:srgbClr val="592A8A"/>
          </a:solidFill>
        </p:spPr>
        <p:txBody>
          <a:bodyPr wrap="square" rtlCol="0">
            <a:spAutoFit/>
          </a:bodyPr>
          <a:lstStyle/>
          <a:p>
            <a:r>
              <a:rPr lang="en-US" b="1" dirty="0">
                <a:solidFill>
                  <a:srgbClr val="FFC000"/>
                </a:solidFill>
              </a:rPr>
              <a:t>													Protecting the Pirate Treasure</a:t>
            </a:r>
            <a:endParaRPr lang="en-US" dirty="0"/>
          </a:p>
        </p:txBody>
      </p:sp>
      <p:pic>
        <p:nvPicPr>
          <p:cNvPr id="2" name="Picture 1"/>
          <p:cNvPicPr>
            <a:picLocks noChangeAspect="1"/>
          </p:cNvPicPr>
          <p:nvPr/>
        </p:nvPicPr>
        <p:blipFill>
          <a:blip r:embed="rId3"/>
          <a:stretch>
            <a:fillRect/>
          </a:stretch>
        </p:blipFill>
        <p:spPr>
          <a:xfrm>
            <a:off x="205264" y="6314963"/>
            <a:ext cx="1278763" cy="468157"/>
          </a:xfrm>
          <a:prstGeom prst="rect">
            <a:avLst/>
          </a:prstGeom>
        </p:spPr>
      </p:pic>
      <p:pic>
        <p:nvPicPr>
          <p:cNvPr id="8" name="Content Placeholder 5"/>
          <p:cNvPicPr>
            <a:picLocks noGrp="1" noChangeAspect="1"/>
          </p:cNvPicPr>
          <p:nvPr>
            <p:ph idx="4294967295"/>
          </p:nvPr>
        </p:nvPicPr>
        <p:blipFill>
          <a:blip r:embed="rId4">
            <a:extLst>
              <a:ext uri="{28A0092B-C50C-407E-A947-70E740481C1C}">
                <a14:useLocalDpi xmlns:a14="http://schemas.microsoft.com/office/drawing/2010/main" val="0"/>
              </a:ext>
            </a:extLst>
          </a:blip>
          <a:stretch>
            <a:fillRect/>
          </a:stretch>
        </p:blipFill>
        <p:spPr>
          <a:xfrm>
            <a:off x="1142243" y="966687"/>
            <a:ext cx="7229475" cy="4525963"/>
          </a:xfr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8212" y="4405280"/>
            <a:ext cx="1611630" cy="1477328"/>
          </a:xfrm>
          <a:prstGeom prst="rect">
            <a:avLst/>
          </a:prstGeom>
        </p:spPr>
      </p:pic>
    </p:spTree>
    <p:extLst>
      <p:ext uri="{BB962C8B-B14F-4D97-AF65-F5344CB8AC3E}">
        <p14:creationId xmlns:p14="http://schemas.microsoft.com/office/powerpoint/2010/main" val="1152726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p:cNvSpPr>
          <p:nvPr/>
        </p:nvSpPr>
        <p:spPr>
          <a:xfrm>
            <a:off x="0" y="6272566"/>
            <a:ext cx="9144000" cy="369332"/>
          </a:xfrm>
          <a:prstGeom prst="rect">
            <a:avLst/>
          </a:prstGeom>
          <a:solidFill>
            <a:srgbClr val="592A8A"/>
          </a:solidFill>
        </p:spPr>
        <p:txBody>
          <a:bodyPr wrap="square" rtlCol="0">
            <a:spAutoFit/>
          </a:bodyPr>
          <a:lstStyle/>
          <a:p>
            <a:r>
              <a:rPr lang="en-US" b="1" dirty="0">
                <a:solidFill>
                  <a:srgbClr val="FFC000"/>
                </a:solidFill>
              </a:rPr>
              <a:t>													Protecting the Pirate Treasure</a:t>
            </a:r>
            <a:endParaRPr lang="en-US" dirty="0"/>
          </a:p>
        </p:txBody>
      </p:sp>
      <p:pic>
        <p:nvPicPr>
          <p:cNvPr id="2" name="Picture 1"/>
          <p:cNvPicPr>
            <a:picLocks noChangeAspect="1"/>
          </p:cNvPicPr>
          <p:nvPr/>
        </p:nvPicPr>
        <p:blipFill>
          <a:blip r:embed="rId3"/>
          <a:stretch>
            <a:fillRect/>
          </a:stretch>
        </p:blipFill>
        <p:spPr>
          <a:xfrm>
            <a:off x="205264" y="6314963"/>
            <a:ext cx="1278763" cy="468157"/>
          </a:xfrm>
          <a:prstGeom prst="rect">
            <a:avLst/>
          </a:prstGeom>
        </p:spPr>
      </p:pic>
      <p:sp>
        <p:nvSpPr>
          <p:cNvPr id="5" name="Title 4"/>
          <p:cNvSpPr>
            <a:spLocks noGrp="1"/>
          </p:cNvSpPr>
          <p:nvPr>
            <p:ph type="title"/>
          </p:nvPr>
        </p:nvSpPr>
        <p:spPr/>
        <p:txBody>
          <a:bodyPr/>
          <a:lstStyle/>
          <a:p>
            <a:r>
              <a:rPr lang="en-US" dirty="0"/>
              <a:t>Security of Assets</a:t>
            </a:r>
          </a:p>
        </p:txBody>
      </p:sp>
      <p:sp>
        <p:nvSpPr>
          <p:cNvPr id="6" name="Content Placeholder 5"/>
          <p:cNvSpPr>
            <a:spLocks noGrp="1"/>
          </p:cNvSpPr>
          <p:nvPr>
            <p:ph idx="1"/>
          </p:nvPr>
        </p:nvSpPr>
        <p:spPr>
          <a:xfrm>
            <a:off x="457200" y="1600201"/>
            <a:ext cx="8229600" cy="4152418"/>
          </a:xfrm>
        </p:spPr>
        <p:txBody>
          <a:bodyPr>
            <a:normAutofit/>
          </a:bodyPr>
          <a:lstStyle/>
          <a:p>
            <a:r>
              <a:rPr lang="en-US" b="1" dirty="0"/>
              <a:t>Physically</a:t>
            </a:r>
            <a:r>
              <a:rPr lang="en-US" dirty="0"/>
              <a:t> </a:t>
            </a:r>
            <a:r>
              <a:rPr lang="en-US" b="1" dirty="0"/>
              <a:t>control access </a:t>
            </a:r>
            <a:r>
              <a:rPr lang="en-US" dirty="0"/>
              <a:t>to your department’s valuable assets – computers, iPads, mobile devices, cameras, other equipment, and gift cards – review who has access via </a:t>
            </a:r>
            <a:r>
              <a:rPr lang="en-US" dirty="0" err="1"/>
              <a:t>OneCard</a:t>
            </a:r>
            <a:r>
              <a:rPr lang="en-US" dirty="0"/>
              <a:t> and keys</a:t>
            </a:r>
          </a:p>
          <a:p>
            <a:r>
              <a:rPr lang="en-US" dirty="0"/>
              <a:t>Maintain a departmental </a:t>
            </a:r>
            <a:r>
              <a:rPr lang="en-US" b="1" dirty="0"/>
              <a:t>inventory</a:t>
            </a:r>
            <a:r>
              <a:rPr lang="en-US" dirty="0"/>
              <a:t>, and </a:t>
            </a:r>
            <a:r>
              <a:rPr lang="en-US" b="1" dirty="0"/>
              <a:t>periodically review </a:t>
            </a:r>
            <a:r>
              <a:rPr lang="en-US" dirty="0"/>
              <a:t>to ensure all assets are on hand</a:t>
            </a:r>
          </a:p>
          <a:p>
            <a:endParaRPr lang="en-US" dirty="0"/>
          </a:p>
        </p:txBody>
      </p:sp>
    </p:spTree>
    <p:extLst>
      <p:ext uri="{BB962C8B-B14F-4D97-AF65-F5344CB8AC3E}">
        <p14:creationId xmlns:p14="http://schemas.microsoft.com/office/powerpoint/2010/main" val="29720390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p:cNvSpPr>
          <p:nvPr/>
        </p:nvSpPr>
        <p:spPr>
          <a:xfrm>
            <a:off x="0" y="6272566"/>
            <a:ext cx="9144000" cy="369332"/>
          </a:xfrm>
          <a:prstGeom prst="rect">
            <a:avLst/>
          </a:prstGeom>
          <a:solidFill>
            <a:srgbClr val="592A8A"/>
          </a:solidFill>
        </p:spPr>
        <p:txBody>
          <a:bodyPr wrap="square" rtlCol="0">
            <a:spAutoFit/>
          </a:bodyPr>
          <a:lstStyle/>
          <a:p>
            <a:r>
              <a:rPr lang="en-US" b="1" dirty="0">
                <a:solidFill>
                  <a:srgbClr val="FFC000"/>
                </a:solidFill>
              </a:rPr>
              <a:t>													Protecting the Pirate Treasure</a:t>
            </a:r>
            <a:endParaRPr lang="en-US" dirty="0"/>
          </a:p>
        </p:txBody>
      </p:sp>
      <p:pic>
        <p:nvPicPr>
          <p:cNvPr id="2" name="Picture 1"/>
          <p:cNvPicPr>
            <a:picLocks noChangeAspect="1"/>
          </p:cNvPicPr>
          <p:nvPr/>
        </p:nvPicPr>
        <p:blipFill>
          <a:blip r:embed="rId3"/>
          <a:stretch>
            <a:fillRect/>
          </a:stretch>
        </p:blipFill>
        <p:spPr>
          <a:xfrm>
            <a:off x="205264" y="6314963"/>
            <a:ext cx="1278763" cy="468157"/>
          </a:xfrm>
          <a:prstGeom prst="rect">
            <a:avLst/>
          </a:prstGeom>
        </p:spPr>
      </p:pic>
      <p:sp>
        <p:nvSpPr>
          <p:cNvPr id="5" name="Title 4"/>
          <p:cNvSpPr>
            <a:spLocks noGrp="1"/>
          </p:cNvSpPr>
          <p:nvPr>
            <p:ph type="title"/>
          </p:nvPr>
        </p:nvSpPr>
        <p:spPr/>
        <p:txBody>
          <a:bodyPr/>
          <a:lstStyle/>
          <a:p>
            <a:r>
              <a:rPr lang="en-US" dirty="0"/>
              <a:t>Protection of Sensitive Data</a:t>
            </a:r>
          </a:p>
        </p:txBody>
      </p:sp>
      <p:sp>
        <p:nvSpPr>
          <p:cNvPr id="6" name="Content Placeholder 5"/>
          <p:cNvSpPr>
            <a:spLocks noGrp="1"/>
          </p:cNvSpPr>
          <p:nvPr>
            <p:ph idx="1"/>
          </p:nvPr>
        </p:nvSpPr>
        <p:spPr>
          <a:xfrm>
            <a:off x="457200" y="1600200"/>
            <a:ext cx="8229600" cy="4233441"/>
          </a:xfrm>
        </p:spPr>
        <p:txBody>
          <a:bodyPr/>
          <a:lstStyle/>
          <a:p>
            <a:r>
              <a:rPr lang="en-US" dirty="0"/>
              <a:t>What </a:t>
            </a:r>
            <a:r>
              <a:rPr lang="en-US" b="1" dirty="0"/>
              <a:t>data</a:t>
            </a:r>
            <a:r>
              <a:rPr lang="en-US" dirty="0"/>
              <a:t> do we have?</a:t>
            </a:r>
          </a:p>
          <a:p>
            <a:r>
              <a:rPr lang="en-US" dirty="0"/>
              <a:t>Where is it </a:t>
            </a:r>
            <a:r>
              <a:rPr lang="en-US" b="1" dirty="0"/>
              <a:t>stored</a:t>
            </a:r>
            <a:r>
              <a:rPr lang="en-US" dirty="0"/>
              <a:t>?</a:t>
            </a:r>
          </a:p>
          <a:p>
            <a:r>
              <a:rPr lang="en-US" dirty="0"/>
              <a:t>Is it allowed to be there? (CIO and data stewards)</a:t>
            </a:r>
          </a:p>
          <a:p>
            <a:r>
              <a:rPr lang="en-US" dirty="0"/>
              <a:t>Who has </a:t>
            </a:r>
            <a:r>
              <a:rPr lang="en-US" b="1" dirty="0"/>
              <a:t>access</a:t>
            </a:r>
            <a:r>
              <a:rPr lang="en-US" dirty="0"/>
              <a:t> and do they really need it?</a:t>
            </a:r>
          </a:p>
          <a:p>
            <a:r>
              <a:rPr lang="en-US" dirty="0"/>
              <a:t>Is it </a:t>
            </a:r>
            <a:r>
              <a:rPr lang="en-US" b="1" dirty="0"/>
              <a:t>encrypted/secured</a:t>
            </a:r>
            <a:r>
              <a:rPr lang="en-US" dirty="0"/>
              <a:t>?</a:t>
            </a:r>
          </a:p>
          <a:p>
            <a:r>
              <a:rPr lang="en-US" dirty="0"/>
              <a:t>Do we follow good password practices?</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1994834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p:cNvSpPr>
          <p:nvPr/>
        </p:nvSpPr>
        <p:spPr>
          <a:xfrm>
            <a:off x="0" y="6272566"/>
            <a:ext cx="9144000" cy="597923"/>
          </a:xfrm>
          <a:prstGeom prst="rect">
            <a:avLst/>
          </a:prstGeom>
          <a:solidFill>
            <a:srgbClr val="592A8A"/>
          </a:solidFill>
        </p:spPr>
        <p:txBody>
          <a:bodyPr wrap="square" rtlCol="0">
            <a:spAutoFit/>
          </a:bodyPr>
          <a:lstStyle/>
          <a:p>
            <a:r>
              <a:rPr lang="en-US"/>
              <a:t>                                   </a:t>
            </a:r>
            <a:endParaRPr lang="en-US" dirty="0"/>
          </a:p>
        </p:txBody>
      </p:sp>
      <p:pic>
        <p:nvPicPr>
          <p:cNvPr id="2" name="Picture 1"/>
          <p:cNvPicPr>
            <a:picLocks noChangeAspect="1"/>
          </p:cNvPicPr>
          <p:nvPr/>
        </p:nvPicPr>
        <p:blipFill>
          <a:blip r:embed="rId3"/>
          <a:stretch>
            <a:fillRect/>
          </a:stretch>
        </p:blipFill>
        <p:spPr>
          <a:xfrm>
            <a:off x="205264" y="6314963"/>
            <a:ext cx="1278763" cy="468157"/>
          </a:xfrm>
          <a:prstGeom prst="rect">
            <a:avLst/>
          </a:prstGeom>
        </p:spPr>
      </p:pic>
      <p:sp>
        <p:nvSpPr>
          <p:cNvPr id="5" name="Title 4"/>
          <p:cNvSpPr>
            <a:spLocks noGrp="1"/>
          </p:cNvSpPr>
          <p:nvPr>
            <p:ph type="title"/>
          </p:nvPr>
        </p:nvSpPr>
        <p:spPr/>
        <p:txBody>
          <a:bodyPr/>
          <a:lstStyle/>
          <a:p>
            <a:r>
              <a:rPr lang="en-US" dirty="0"/>
              <a:t>Segregation of Duties</a:t>
            </a:r>
          </a:p>
        </p:txBody>
      </p:sp>
      <p:sp>
        <p:nvSpPr>
          <p:cNvPr id="6" name="Content Placeholder 5"/>
          <p:cNvSpPr>
            <a:spLocks noGrp="1"/>
          </p:cNvSpPr>
          <p:nvPr>
            <p:ph idx="1"/>
          </p:nvPr>
        </p:nvSpPr>
        <p:spPr/>
        <p:txBody>
          <a:bodyPr/>
          <a:lstStyle/>
          <a:p>
            <a:r>
              <a:rPr lang="en-US" b="1" dirty="0"/>
              <a:t>Functions are separated</a:t>
            </a:r>
            <a:r>
              <a:rPr lang="en-US" dirty="0"/>
              <a:t> so that no one person has control over all parts of a transaction </a:t>
            </a:r>
          </a:p>
          <a:p>
            <a:r>
              <a:rPr lang="en-US" dirty="0"/>
              <a:t>Have at least “two sets of eyes” look at a transaction</a:t>
            </a:r>
          </a:p>
          <a:p>
            <a:r>
              <a:rPr lang="en-US" dirty="0"/>
              <a:t>Separate receipt, deposit, and reconciliation</a:t>
            </a:r>
          </a:p>
          <a:p>
            <a:endParaRPr lang="en-US" dirty="0"/>
          </a:p>
        </p:txBody>
      </p:sp>
      <p:sp>
        <p:nvSpPr>
          <p:cNvPr id="7" name="TextBox 6">
            <a:extLst>
              <a:ext uri="{FF2B5EF4-FFF2-40B4-BE49-F238E27FC236}">
                <a16:creationId xmlns:a16="http://schemas.microsoft.com/office/drawing/2014/main" id="{ADBB7E9F-856C-290E-FC38-0916260EFB34}"/>
              </a:ext>
            </a:extLst>
          </p:cNvPr>
          <p:cNvSpPr txBox="1"/>
          <p:nvPr/>
        </p:nvSpPr>
        <p:spPr>
          <a:xfrm>
            <a:off x="6039092" y="6272566"/>
            <a:ext cx="5295416" cy="369332"/>
          </a:xfrm>
          <a:prstGeom prst="rect">
            <a:avLst/>
          </a:prstGeom>
          <a:noFill/>
        </p:spPr>
        <p:txBody>
          <a:bodyPr wrap="square">
            <a:spAutoFit/>
          </a:bodyPr>
          <a:lstStyle/>
          <a:p>
            <a:r>
              <a:rPr lang="en-US" b="1" dirty="0">
                <a:solidFill>
                  <a:srgbClr val="FFC000"/>
                </a:solidFill>
              </a:rPr>
              <a:t>Protecting the Pirate Treasure</a:t>
            </a:r>
            <a:endParaRPr lang="en-US" dirty="0"/>
          </a:p>
        </p:txBody>
      </p:sp>
    </p:spTree>
    <p:extLst>
      <p:ext uri="{BB962C8B-B14F-4D97-AF65-F5344CB8AC3E}">
        <p14:creationId xmlns:p14="http://schemas.microsoft.com/office/powerpoint/2010/main" val="5761968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p:cNvSpPr>
          <p:nvPr/>
        </p:nvSpPr>
        <p:spPr>
          <a:xfrm>
            <a:off x="0" y="6272566"/>
            <a:ext cx="9144000" cy="597923"/>
          </a:xfrm>
          <a:prstGeom prst="rect">
            <a:avLst/>
          </a:prstGeom>
          <a:solidFill>
            <a:srgbClr val="592A8A"/>
          </a:solidFill>
        </p:spPr>
        <p:txBody>
          <a:bodyPr wrap="square" rtlCol="0">
            <a:spAutoFit/>
          </a:bodyPr>
          <a:lstStyle/>
          <a:p>
            <a:r>
              <a:rPr lang="en-US"/>
              <a:t>                                   </a:t>
            </a:r>
            <a:endParaRPr lang="en-US" dirty="0"/>
          </a:p>
        </p:txBody>
      </p:sp>
      <p:pic>
        <p:nvPicPr>
          <p:cNvPr id="2" name="Picture 1"/>
          <p:cNvPicPr>
            <a:picLocks noChangeAspect="1"/>
          </p:cNvPicPr>
          <p:nvPr/>
        </p:nvPicPr>
        <p:blipFill>
          <a:blip r:embed="rId3"/>
          <a:stretch>
            <a:fillRect/>
          </a:stretch>
        </p:blipFill>
        <p:spPr>
          <a:xfrm>
            <a:off x="205264" y="6314963"/>
            <a:ext cx="1278763" cy="468157"/>
          </a:xfrm>
          <a:prstGeom prst="rect">
            <a:avLst/>
          </a:prstGeom>
        </p:spPr>
      </p:pic>
      <p:sp>
        <p:nvSpPr>
          <p:cNvPr id="5" name="Title 4"/>
          <p:cNvSpPr>
            <a:spLocks noGrp="1"/>
          </p:cNvSpPr>
          <p:nvPr>
            <p:ph type="title"/>
          </p:nvPr>
        </p:nvSpPr>
        <p:spPr/>
        <p:txBody>
          <a:bodyPr/>
          <a:lstStyle/>
          <a:p>
            <a:r>
              <a:rPr lang="en-US" dirty="0"/>
              <a:t>Cash Management</a:t>
            </a:r>
          </a:p>
        </p:txBody>
      </p:sp>
      <p:sp>
        <p:nvSpPr>
          <p:cNvPr id="6" name="Content Placeholder 5"/>
          <p:cNvSpPr>
            <a:spLocks noGrp="1"/>
          </p:cNvSpPr>
          <p:nvPr>
            <p:ph idx="1"/>
          </p:nvPr>
        </p:nvSpPr>
        <p:spPr/>
        <p:txBody>
          <a:bodyPr>
            <a:normAutofit fontScale="92500"/>
          </a:bodyPr>
          <a:lstStyle/>
          <a:p>
            <a:r>
              <a:rPr lang="en-US" dirty="0"/>
              <a:t>Comply with the </a:t>
            </a:r>
            <a:r>
              <a:rPr lang="en-US" b="1" i="1" dirty="0"/>
              <a:t>University Cash Management Plan </a:t>
            </a:r>
          </a:p>
          <a:p>
            <a:r>
              <a:rPr lang="en-US" dirty="0"/>
              <a:t>Issue a pre-numbered receipt for all payments received</a:t>
            </a:r>
          </a:p>
          <a:p>
            <a:r>
              <a:rPr lang="en-US" dirty="0"/>
              <a:t>Ensure that a person who is not involved in the collection process reconciles the collection records with the Banner deposit information</a:t>
            </a:r>
          </a:p>
          <a:p>
            <a:r>
              <a:rPr lang="en-US" b="1" dirty="0"/>
              <a:t>Physically safeguard </a:t>
            </a:r>
            <a:r>
              <a:rPr lang="en-US" dirty="0"/>
              <a:t>cash, checks, gift cards, and credit card information</a:t>
            </a:r>
          </a:p>
          <a:p>
            <a:endParaRPr lang="en-US" dirty="0"/>
          </a:p>
        </p:txBody>
      </p:sp>
      <p:sp>
        <p:nvSpPr>
          <p:cNvPr id="7" name="TextBox 6">
            <a:extLst>
              <a:ext uri="{FF2B5EF4-FFF2-40B4-BE49-F238E27FC236}">
                <a16:creationId xmlns:a16="http://schemas.microsoft.com/office/drawing/2014/main" id="{2812CB6C-952D-995B-FE1F-6E3DAF641BCC}"/>
              </a:ext>
            </a:extLst>
          </p:cNvPr>
          <p:cNvSpPr txBox="1"/>
          <p:nvPr/>
        </p:nvSpPr>
        <p:spPr>
          <a:xfrm>
            <a:off x="6039092" y="6296244"/>
            <a:ext cx="5295416" cy="369332"/>
          </a:xfrm>
          <a:prstGeom prst="rect">
            <a:avLst/>
          </a:prstGeom>
          <a:noFill/>
        </p:spPr>
        <p:txBody>
          <a:bodyPr wrap="square">
            <a:spAutoFit/>
          </a:bodyPr>
          <a:lstStyle/>
          <a:p>
            <a:r>
              <a:rPr lang="en-US" b="1" dirty="0">
                <a:solidFill>
                  <a:srgbClr val="FFC000"/>
                </a:solidFill>
              </a:rPr>
              <a:t>Protecting the Pirate Treasure</a:t>
            </a:r>
            <a:endParaRPr lang="en-US" dirty="0"/>
          </a:p>
        </p:txBody>
      </p:sp>
    </p:spTree>
    <p:extLst>
      <p:ext uri="{BB962C8B-B14F-4D97-AF65-F5344CB8AC3E}">
        <p14:creationId xmlns:p14="http://schemas.microsoft.com/office/powerpoint/2010/main" val="28400397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p:cNvSpPr>
          <p:nvPr/>
        </p:nvSpPr>
        <p:spPr>
          <a:xfrm>
            <a:off x="0" y="6272566"/>
            <a:ext cx="9144000" cy="369332"/>
          </a:xfrm>
          <a:prstGeom prst="rect">
            <a:avLst/>
          </a:prstGeom>
          <a:solidFill>
            <a:srgbClr val="592A8A"/>
          </a:solidFill>
        </p:spPr>
        <p:txBody>
          <a:bodyPr wrap="square" rtlCol="0">
            <a:spAutoFit/>
          </a:bodyPr>
          <a:lstStyle/>
          <a:p>
            <a:r>
              <a:rPr lang="en-US" b="1" dirty="0">
                <a:solidFill>
                  <a:srgbClr val="FFC000"/>
                </a:solidFill>
              </a:rPr>
              <a:t>													Protecting the Pirate Treasure</a:t>
            </a:r>
            <a:endParaRPr lang="en-US" dirty="0"/>
          </a:p>
        </p:txBody>
      </p:sp>
      <p:pic>
        <p:nvPicPr>
          <p:cNvPr id="2" name="Picture 1"/>
          <p:cNvPicPr>
            <a:picLocks noChangeAspect="1"/>
          </p:cNvPicPr>
          <p:nvPr/>
        </p:nvPicPr>
        <p:blipFill>
          <a:blip r:embed="rId3"/>
          <a:stretch>
            <a:fillRect/>
          </a:stretch>
        </p:blipFill>
        <p:spPr>
          <a:xfrm>
            <a:off x="205264" y="6314963"/>
            <a:ext cx="1278763" cy="468157"/>
          </a:xfrm>
          <a:prstGeom prst="rect">
            <a:avLst/>
          </a:prstGeom>
        </p:spPr>
      </p:pic>
      <p:sp>
        <p:nvSpPr>
          <p:cNvPr id="5" name="Title 4"/>
          <p:cNvSpPr>
            <a:spLocks noGrp="1"/>
          </p:cNvSpPr>
          <p:nvPr>
            <p:ph type="title"/>
          </p:nvPr>
        </p:nvSpPr>
        <p:spPr/>
        <p:txBody>
          <a:bodyPr/>
          <a:lstStyle/>
          <a:p>
            <a:r>
              <a:rPr lang="en-US" dirty="0"/>
              <a:t>Transaction Review and Approval</a:t>
            </a:r>
          </a:p>
        </p:txBody>
      </p:sp>
      <p:sp>
        <p:nvSpPr>
          <p:cNvPr id="6" name="Content Placeholder 5"/>
          <p:cNvSpPr>
            <a:spLocks noGrp="1"/>
          </p:cNvSpPr>
          <p:nvPr>
            <p:ph idx="1"/>
          </p:nvPr>
        </p:nvSpPr>
        <p:spPr/>
        <p:txBody>
          <a:bodyPr>
            <a:normAutofit fontScale="92500" lnSpcReduction="20000"/>
          </a:bodyPr>
          <a:lstStyle/>
          <a:p>
            <a:r>
              <a:rPr lang="en-US" dirty="0"/>
              <a:t>In a position to know whether or not the transactions are related to </a:t>
            </a:r>
            <a:r>
              <a:rPr lang="en-US" b="1" dirty="0"/>
              <a:t>legitimate University business</a:t>
            </a:r>
          </a:p>
          <a:p>
            <a:r>
              <a:rPr lang="en-US" dirty="0"/>
              <a:t>Have the authority to disapprove or question specific expenses</a:t>
            </a:r>
          </a:p>
          <a:p>
            <a:r>
              <a:rPr lang="en-US" dirty="0"/>
              <a:t>Ensure a </a:t>
            </a:r>
            <a:r>
              <a:rPr lang="en-US" b="1" dirty="0"/>
              <a:t>valid business purpose </a:t>
            </a:r>
            <a:r>
              <a:rPr lang="en-US" dirty="0"/>
              <a:t>is documented</a:t>
            </a:r>
          </a:p>
          <a:p>
            <a:r>
              <a:rPr lang="en-US" dirty="0"/>
              <a:t>Monthly review of transactions and accounts</a:t>
            </a:r>
          </a:p>
          <a:p>
            <a:endParaRPr lang="en-US" dirty="0"/>
          </a:p>
          <a:p>
            <a:r>
              <a:rPr lang="en-US" dirty="0"/>
              <a:t>ASK QUESTIONS!!</a:t>
            </a:r>
          </a:p>
        </p:txBody>
      </p:sp>
    </p:spTree>
    <p:extLst>
      <p:ext uri="{BB962C8B-B14F-4D97-AF65-F5344CB8AC3E}">
        <p14:creationId xmlns:p14="http://schemas.microsoft.com/office/powerpoint/2010/main" val="19131816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p:cNvSpPr>
          <p:nvPr/>
        </p:nvSpPr>
        <p:spPr>
          <a:xfrm>
            <a:off x="0" y="6272566"/>
            <a:ext cx="9144000" cy="369332"/>
          </a:xfrm>
          <a:prstGeom prst="rect">
            <a:avLst/>
          </a:prstGeom>
          <a:solidFill>
            <a:srgbClr val="592A8A"/>
          </a:solidFill>
        </p:spPr>
        <p:txBody>
          <a:bodyPr wrap="square" rtlCol="0">
            <a:spAutoFit/>
          </a:bodyPr>
          <a:lstStyle/>
          <a:p>
            <a:r>
              <a:rPr lang="en-US" b="1" dirty="0">
                <a:solidFill>
                  <a:srgbClr val="FFC000"/>
                </a:solidFill>
              </a:rPr>
              <a:t>													Protecting the Pirate Treasure</a:t>
            </a:r>
            <a:endParaRPr lang="en-US" dirty="0"/>
          </a:p>
        </p:txBody>
      </p:sp>
      <p:pic>
        <p:nvPicPr>
          <p:cNvPr id="2" name="Picture 1"/>
          <p:cNvPicPr>
            <a:picLocks noChangeAspect="1"/>
          </p:cNvPicPr>
          <p:nvPr/>
        </p:nvPicPr>
        <p:blipFill>
          <a:blip r:embed="rId3"/>
          <a:stretch>
            <a:fillRect/>
          </a:stretch>
        </p:blipFill>
        <p:spPr>
          <a:xfrm>
            <a:off x="205264" y="6314963"/>
            <a:ext cx="1278763" cy="468157"/>
          </a:xfrm>
          <a:prstGeom prst="rect">
            <a:avLst/>
          </a:prstGeom>
        </p:spPr>
      </p:pic>
      <p:sp>
        <p:nvSpPr>
          <p:cNvPr id="5" name="Title 4"/>
          <p:cNvSpPr>
            <a:spLocks noGrp="1"/>
          </p:cNvSpPr>
          <p:nvPr>
            <p:ph type="title"/>
          </p:nvPr>
        </p:nvSpPr>
        <p:spPr/>
        <p:txBody>
          <a:bodyPr/>
          <a:lstStyle/>
          <a:p>
            <a:r>
              <a:rPr lang="en-US" dirty="0"/>
              <a:t>Reconciliations</a:t>
            </a:r>
          </a:p>
        </p:txBody>
      </p:sp>
      <p:sp>
        <p:nvSpPr>
          <p:cNvPr id="6" name="Content Placeholder 5"/>
          <p:cNvSpPr>
            <a:spLocks noGrp="1"/>
          </p:cNvSpPr>
          <p:nvPr>
            <p:ph idx="1"/>
          </p:nvPr>
        </p:nvSpPr>
        <p:spPr/>
        <p:txBody>
          <a:bodyPr>
            <a:normAutofit/>
          </a:bodyPr>
          <a:lstStyle/>
          <a:p>
            <a:r>
              <a:rPr lang="en-US" dirty="0"/>
              <a:t>Departmental account reconciliation is a comparison of a </a:t>
            </a:r>
            <a:r>
              <a:rPr lang="en-US" b="1" dirty="0"/>
              <a:t>department’s monthly financial reports</a:t>
            </a:r>
            <a:r>
              <a:rPr lang="en-US" dirty="0"/>
              <a:t> to supporting documentation which is retained in the department</a:t>
            </a:r>
          </a:p>
          <a:p>
            <a:r>
              <a:rPr lang="en-US" dirty="0"/>
              <a:t>Be sure to properly segregate duties</a:t>
            </a:r>
          </a:p>
          <a:p>
            <a:pPr lvl="1"/>
            <a:r>
              <a:rPr lang="en-US" dirty="0"/>
              <a:t>The reconciliation should have documented review and approval by someone other than the preparer</a:t>
            </a:r>
          </a:p>
          <a:p>
            <a:endParaRPr lang="en-US" dirty="0"/>
          </a:p>
        </p:txBody>
      </p:sp>
    </p:spTree>
    <p:extLst>
      <p:ext uri="{BB962C8B-B14F-4D97-AF65-F5344CB8AC3E}">
        <p14:creationId xmlns:p14="http://schemas.microsoft.com/office/powerpoint/2010/main" val="9310199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FC10B-2451-459E-9A0C-2AD7893BD8F7}"/>
              </a:ext>
            </a:extLst>
          </p:cNvPr>
          <p:cNvSpPr>
            <a:spLocks noGrp="1"/>
          </p:cNvSpPr>
          <p:nvPr>
            <p:ph type="title"/>
          </p:nvPr>
        </p:nvSpPr>
        <p:spPr/>
        <p:txBody>
          <a:bodyPr>
            <a:normAutofit fontScale="90000"/>
          </a:bodyPr>
          <a:lstStyle/>
          <a:p>
            <a:r>
              <a:rPr lang="en-US" dirty="0"/>
              <a:t>Policies, Regulations, Rules (PRRs) and Standard Operating Procedures</a:t>
            </a:r>
          </a:p>
        </p:txBody>
      </p:sp>
      <p:sp>
        <p:nvSpPr>
          <p:cNvPr id="3" name="Content Placeholder 2">
            <a:extLst>
              <a:ext uri="{FF2B5EF4-FFF2-40B4-BE49-F238E27FC236}">
                <a16:creationId xmlns:a16="http://schemas.microsoft.com/office/drawing/2014/main" id="{63D63D55-E6F5-4358-BD19-CDA95D7931F4}"/>
              </a:ext>
            </a:extLst>
          </p:cNvPr>
          <p:cNvSpPr>
            <a:spLocks noGrp="1"/>
          </p:cNvSpPr>
          <p:nvPr>
            <p:ph idx="1"/>
          </p:nvPr>
        </p:nvSpPr>
        <p:spPr/>
        <p:txBody>
          <a:bodyPr/>
          <a:lstStyle/>
          <a:p>
            <a:r>
              <a:rPr lang="en-US" dirty="0"/>
              <a:t>It is a good business practice to have PRRs and </a:t>
            </a:r>
            <a:r>
              <a:rPr lang="en-US" b="1" dirty="0"/>
              <a:t>standard operating procedures </a:t>
            </a:r>
            <a:r>
              <a:rPr lang="en-US" dirty="0"/>
              <a:t>to guide actions of the department or unit.</a:t>
            </a:r>
          </a:p>
          <a:p>
            <a:r>
              <a:rPr lang="en-US" dirty="0"/>
              <a:t>Written PRRs and standard operating procedures increase </a:t>
            </a:r>
            <a:r>
              <a:rPr lang="en-US" b="1" dirty="0"/>
              <a:t>efficiency</a:t>
            </a:r>
            <a:r>
              <a:rPr lang="en-US" dirty="0"/>
              <a:t>, </a:t>
            </a:r>
            <a:r>
              <a:rPr lang="en-US" b="1" dirty="0"/>
              <a:t>reduce</a:t>
            </a:r>
            <a:r>
              <a:rPr lang="en-US" dirty="0"/>
              <a:t> </a:t>
            </a:r>
            <a:r>
              <a:rPr lang="en-US" b="1" dirty="0"/>
              <a:t>errors</a:t>
            </a:r>
            <a:r>
              <a:rPr lang="en-US" dirty="0"/>
              <a:t>, and make </a:t>
            </a:r>
            <a:r>
              <a:rPr lang="en-US" b="1" dirty="0"/>
              <a:t>training</a:t>
            </a:r>
            <a:r>
              <a:rPr lang="en-US" dirty="0"/>
              <a:t> of new personnel </a:t>
            </a:r>
            <a:r>
              <a:rPr lang="en-US" b="1" dirty="0"/>
              <a:t>easier</a:t>
            </a:r>
            <a:r>
              <a:rPr lang="en-US" dirty="0"/>
              <a:t> and </a:t>
            </a:r>
            <a:r>
              <a:rPr lang="en-US" b="1" dirty="0"/>
              <a:t>faster</a:t>
            </a:r>
            <a:r>
              <a:rPr lang="en-US" dirty="0"/>
              <a:t>. </a:t>
            </a:r>
          </a:p>
        </p:txBody>
      </p:sp>
    </p:spTree>
    <p:extLst>
      <p:ext uri="{BB962C8B-B14F-4D97-AF65-F5344CB8AC3E}">
        <p14:creationId xmlns:p14="http://schemas.microsoft.com/office/powerpoint/2010/main" val="3621358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0BAC0-2C40-40E8-99AF-0FE247143BF8}"/>
              </a:ext>
            </a:extLst>
          </p:cNvPr>
          <p:cNvSpPr>
            <a:spLocks noGrp="1"/>
          </p:cNvSpPr>
          <p:nvPr>
            <p:ph type="title"/>
          </p:nvPr>
        </p:nvSpPr>
        <p:spPr/>
        <p:txBody>
          <a:bodyPr/>
          <a:lstStyle/>
          <a:p>
            <a:r>
              <a:rPr lang="en-US" b="1" dirty="0"/>
              <a:t>Timekeeping and Leave</a:t>
            </a:r>
            <a:endParaRPr lang="en-US" dirty="0"/>
          </a:p>
        </p:txBody>
      </p:sp>
      <p:sp>
        <p:nvSpPr>
          <p:cNvPr id="3" name="Content Placeholder 2">
            <a:extLst>
              <a:ext uri="{FF2B5EF4-FFF2-40B4-BE49-F238E27FC236}">
                <a16:creationId xmlns:a16="http://schemas.microsoft.com/office/drawing/2014/main" id="{1FCA140E-7993-4013-BB33-A7BCC7E51253}"/>
              </a:ext>
            </a:extLst>
          </p:cNvPr>
          <p:cNvSpPr>
            <a:spLocks noGrp="1"/>
          </p:cNvSpPr>
          <p:nvPr>
            <p:ph idx="1"/>
          </p:nvPr>
        </p:nvSpPr>
        <p:spPr/>
        <p:txBody>
          <a:bodyPr>
            <a:normAutofit fontScale="92500" lnSpcReduction="10000"/>
          </a:bodyPr>
          <a:lstStyle/>
          <a:p>
            <a:r>
              <a:rPr lang="en-US" dirty="0"/>
              <a:t>Ensure accurate and reliable reporting of time and leave balances  </a:t>
            </a:r>
          </a:p>
          <a:p>
            <a:pPr lvl="1"/>
            <a:r>
              <a:rPr lang="en-US" dirty="0"/>
              <a:t>Have </a:t>
            </a:r>
            <a:r>
              <a:rPr lang="en-US" b="1" dirty="0"/>
              <a:t>documented procedures </a:t>
            </a:r>
            <a:r>
              <a:rPr lang="en-US" dirty="0"/>
              <a:t>outlining the timekeeping process </a:t>
            </a:r>
          </a:p>
          <a:p>
            <a:pPr lvl="1"/>
            <a:r>
              <a:rPr lang="en-US" dirty="0"/>
              <a:t>All time entry submitted should have </a:t>
            </a:r>
            <a:r>
              <a:rPr lang="en-US" b="1" dirty="0"/>
              <a:t>supervisory</a:t>
            </a:r>
            <a:r>
              <a:rPr lang="en-US" dirty="0"/>
              <a:t> </a:t>
            </a:r>
            <a:r>
              <a:rPr lang="en-US" b="1" dirty="0"/>
              <a:t>approval</a:t>
            </a:r>
          </a:p>
          <a:p>
            <a:pPr lvl="1"/>
            <a:r>
              <a:rPr lang="en-US" dirty="0"/>
              <a:t>The approver should have </a:t>
            </a:r>
            <a:r>
              <a:rPr lang="en-US" b="1" dirty="0"/>
              <a:t>actual knowledge </a:t>
            </a:r>
            <a:r>
              <a:rPr lang="en-US" dirty="0"/>
              <a:t>of the employee’s work time and should be </a:t>
            </a:r>
            <a:r>
              <a:rPr lang="en-US" b="1" dirty="0"/>
              <a:t>able to validate the accuracy </a:t>
            </a:r>
            <a:r>
              <a:rPr lang="en-US" dirty="0"/>
              <a:t>of the time reported by the employee</a:t>
            </a:r>
          </a:p>
          <a:p>
            <a:pPr lvl="1"/>
            <a:r>
              <a:rPr lang="en-US" dirty="0"/>
              <a:t>Review the </a:t>
            </a:r>
            <a:r>
              <a:rPr lang="en-US" b="1" dirty="0"/>
              <a:t>location</a:t>
            </a:r>
            <a:r>
              <a:rPr lang="en-US" dirty="0"/>
              <a:t> of punches periodically</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551745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p:cNvSpPr>
          <p:nvPr/>
        </p:nvSpPr>
        <p:spPr>
          <a:xfrm>
            <a:off x="0" y="6272566"/>
            <a:ext cx="9144000" cy="369332"/>
          </a:xfrm>
          <a:prstGeom prst="rect">
            <a:avLst/>
          </a:prstGeom>
          <a:solidFill>
            <a:srgbClr val="592A8A"/>
          </a:solidFill>
        </p:spPr>
        <p:txBody>
          <a:bodyPr wrap="square" rtlCol="0">
            <a:spAutoFit/>
          </a:bodyPr>
          <a:lstStyle/>
          <a:p>
            <a:r>
              <a:rPr lang="en-US" b="1" dirty="0">
                <a:solidFill>
                  <a:srgbClr val="FFC000"/>
                </a:solidFill>
              </a:rPr>
              <a:t>													Protecting the Pirate Treasure</a:t>
            </a:r>
            <a:endParaRPr lang="en-US" dirty="0"/>
          </a:p>
        </p:txBody>
      </p:sp>
      <p:pic>
        <p:nvPicPr>
          <p:cNvPr id="2" name="Picture 1"/>
          <p:cNvPicPr>
            <a:picLocks noChangeAspect="1"/>
          </p:cNvPicPr>
          <p:nvPr/>
        </p:nvPicPr>
        <p:blipFill>
          <a:blip r:embed="rId3"/>
          <a:stretch>
            <a:fillRect/>
          </a:stretch>
        </p:blipFill>
        <p:spPr>
          <a:xfrm>
            <a:off x="205264" y="6314963"/>
            <a:ext cx="1278763" cy="468157"/>
          </a:xfrm>
          <a:prstGeom prst="rect">
            <a:avLst/>
          </a:prstGeom>
        </p:spPr>
      </p:pic>
      <p:sp>
        <p:nvSpPr>
          <p:cNvPr id="5" name="Title 4"/>
          <p:cNvSpPr>
            <a:spLocks noGrp="1"/>
          </p:cNvSpPr>
          <p:nvPr>
            <p:ph type="title"/>
          </p:nvPr>
        </p:nvSpPr>
        <p:spPr/>
        <p:txBody>
          <a:bodyPr/>
          <a:lstStyle/>
          <a:p>
            <a:r>
              <a:rPr lang="en-US" dirty="0"/>
              <a:t>Who are You?</a:t>
            </a:r>
          </a:p>
        </p:txBody>
      </p:sp>
      <p:sp>
        <p:nvSpPr>
          <p:cNvPr id="6" name="Content Placeholder 5"/>
          <p:cNvSpPr>
            <a:spLocks noGrp="1"/>
          </p:cNvSpPr>
          <p:nvPr>
            <p:ph idx="1"/>
          </p:nvPr>
        </p:nvSpPr>
        <p:spPr/>
        <p:txBody>
          <a:bodyPr/>
          <a:lstStyle/>
          <a:p>
            <a:r>
              <a:rPr lang="en-US" dirty="0"/>
              <a:t>Academic departments</a:t>
            </a:r>
          </a:p>
          <a:p>
            <a:r>
              <a:rPr lang="en-US" dirty="0"/>
              <a:t>Clinical staff</a:t>
            </a:r>
          </a:p>
          <a:p>
            <a:r>
              <a:rPr lang="en-US" dirty="0"/>
              <a:t>Administrative areas</a:t>
            </a:r>
          </a:p>
          <a:p>
            <a:r>
              <a:rPr lang="en-US" dirty="0"/>
              <a:t>Other</a:t>
            </a:r>
          </a:p>
          <a:p>
            <a:endParaRPr lang="en-US" dirty="0"/>
          </a:p>
          <a:p>
            <a:endParaRPr lang="en-US" dirty="0"/>
          </a:p>
        </p:txBody>
      </p:sp>
    </p:spTree>
    <p:extLst>
      <p:ext uri="{BB962C8B-B14F-4D97-AF65-F5344CB8AC3E}">
        <p14:creationId xmlns:p14="http://schemas.microsoft.com/office/powerpoint/2010/main" val="193785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p:cNvSpPr>
          <p:nvPr/>
        </p:nvSpPr>
        <p:spPr>
          <a:xfrm>
            <a:off x="0" y="6272566"/>
            <a:ext cx="9144000" cy="369332"/>
          </a:xfrm>
          <a:prstGeom prst="rect">
            <a:avLst/>
          </a:prstGeom>
          <a:solidFill>
            <a:srgbClr val="592A8A"/>
          </a:solidFill>
        </p:spPr>
        <p:txBody>
          <a:bodyPr wrap="square" rtlCol="0">
            <a:spAutoFit/>
          </a:bodyPr>
          <a:lstStyle/>
          <a:p>
            <a:r>
              <a:rPr lang="en-US" b="1" dirty="0">
                <a:solidFill>
                  <a:srgbClr val="FFC000"/>
                </a:solidFill>
              </a:rPr>
              <a:t>													Protecting the Pirate Treasure</a:t>
            </a:r>
            <a:endParaRPr lang="en-US" dirty="0"/>
          </a:p>
        </p:txBody>
      </p:sp>
      <p:pic>
        <p:nvPicPr>
          <p:cNvPr id="2" name="Picture 1"/>
          <p:cNvPicPr>
            <a:picLocks noChangeAspect="1"/>
          </p:cNvPicPr>
          <p:nvPr/>
        </p:nvPicPr>
        <p:blipFill>
          <a:blip r:embed="rId3"/>
          <a:stretch>
            <a:fillRect/>
          </a:stretch>
        </p:blipFill>
        <p:spPr>
          <a:xfrm>
            <a:off x="205264" y="6314963"/>
            <a:ext cx="1278763" cy="468157"/>
          </a:xfrm>
          <a:prstGeom prst="rect">
            <a:avLst/>
          </a:prstGeom>
        </p:spPr>
      </p:pic>
      <p:sp>
        <p:nvSpPr>
          <p:cNvPr id="5" name="Title 4"/>
          <p:cNvSpPr>
            <a:spLocks noGrp="1"/>
          </p:cNvSpPr>
          <p:nvPr>
            <p:ph type="ctrTitle"/>
          </p:nvPr>
        </p:nvSpPr>
        <p:spPr/>
        <p:txBody>
          <a:bodyPr/>
          <a:lstStyle/>
          <a:p>
            <a:r>
              <a:rPr lang="en-US" dirty="0"/>
              <a:t>Fraud and Abuse</a:t>
            </a:r>
          </a:p>
        </p:txBody>
      </p:sp>
      <p:sp>
        <p:nvSpPr>
          <p:cNvPr id="9" name="Subtitle 8">
            <a:extLst>
              <a:ext uri="{FF2B5EF4-FFF2-40B4-BE49-F238E27FC236}">
                <a16:creationId xmlns:a16="http://schemas.microsoft.com/office/drawing/2014/main" id="{FCD62C00-03B2-40C9-9AC2-1C8488C4ECBA}"/>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902999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p:cNvSpPr>
          <p:nvPr/>
        </p:nvSpPr>
        <p:spPr>
          <a:xfrm>
            <a:off x="0" y="6272566"/>
            <a:ext cx="9144000" cy="369332"/>
          </a:xfrm>
          <a:prstGeom prst="rect">
            <a:avLst/>
          </a:prstGeom>
          <a:solidFill>
            <a:srgbClr val="592A8A"/>
          </a:solidFill>
        </p:spPr>
        <p:txBody>
          <a:bodyPr wrap="square" rtlCol="0">
            <a:spAutoFit/>
          </a:bodyPr>
          <a:lstStyle/>
          <a:p>
            <a:r>
              <a:rPr lang="en-US" b="1" dirty="0">
                <a:solidFill>
                  <a:srgbClr val="FFC000"/>
                </a:solidFill>
              </a:rPr>
              <a:t>													Protecting the Pirate Treasure</a:t>
            </a:r>
            <a:endParaRPr lang="en-US" dirty="0"/>
          </a:p>
        </p:txBody>
      </p:sp>
      <p:pic>
        <p:nvPicPr>
          <p:cNvPr id="2" name="Picture 1"/>
          <p:cNvPicPr>
            <a:picLocks noChangeAspect="1"/>
          </p:cNvPicPr>
          <p:nvPr/>
        </p:nvPicPr>
        <p:blipFill>
          <a:blip r:embed="rId3"/>
          <a:stretch>
            <a:fillRect/>
          </a:stretch>
        </p:blipFill>
        <p:spPr>
          <a:xfrm>
            <a:off x="205264" y="6314963"/>
            <a:ext cx="1278763" cy="468157"/>
          </a:xfrm>
          <a:prstGeom prst="rect">
            <a:avLst/>
          </a:prstGeom>
        </p:spPr>
      </p:pic>
      <p:sp>
        <p:nvSpPr>
          <p:cNvPr id="5" name="Title 4"/>
          <p:cNvSpPr>
            <a:spLocks noGrp="1"/>
          </p:cNvSpPr>
          <p:nvPr>
            <p:ph type="title"/>
          </p:nvPr>
        </p:nvSpPr>
        <p:spPr/>
        <p:txBody>
          <a:bodyPr/>
          <a:lstStyle/>
          <a:p>
            <a:r>
              <a:rPr lang="en-US" dirty="0"/>
              <a:t>Fraud and Abuse</a:t>
            </a:r>
          </a:p>
        </p:txBody>
      </p:sp>
      <p:sp>
        <p:nvSpPr>
          <p:cNvPr id="6" name="Content Placeholder 5"/>
          <p:cNvSpPr>
            <a:spLocks noGrp="1"/>
          </p:cNvSpPr>
          <p:nvPr>
            <p:ph idx="1"/>
          </p:nvPr>
        </p:nvSpPr>
        <p:spPr/>
        <p:txBody>
          <a:bodyPr/>
          <a:lstStyle/>
          <a:p>
            <a:r>
              <a:rPr lang="en-US" dirty="0"/>
              <a:t>Occupational Fraud:</a:t>
            </a:r>
          </a:p>
          <a:p>
            <a:pPr lvl="1"/>
            <a:r>
              <a:rPr lang="en-US" dirty="0"/>
              <a:t>The use of one’s </a:t>
            </a:r>
            <a:r>
              <a:rPr lang="en-US" b="1" dirty="0">
                <a:solidFill>
                  <a:srgbClr val="592A8A"/>
                </a:solidFill>
              </a:rPr>
              <a:t>occupation</a:t>
            </a:r>
            <a:r>
              <a:rPr lang="en-US" dirty="0"/>
              <a:t> for </a:t>
            </a:r>
            <a:r>
              <a:rPr lang="en-US" b="1" dirty="0">
                <a:solidFill>
                  <a:srgbClr val="592A8A"/>
                </a:solidFill>
              </a:rPr>
              <a:t>personal</a:t>
            </a:r>
            <a:r>
              <a:rPr lang="en-US" dirty="0">
                <a:solidFill>
                  <a:srgbClr val="592A8A"/>
                </a:solidFill>
              </a:rPr>
              <a:t> </a:t>
            </a:r>
            <a:r>
              <a:rPr lang="en-US" b="1" dirty="0">
                <a:solidFill>
                  <a:srgbClr val="592A8A"/>
                </a:solidFill>
              </a:rPr>
              <a:t>enrichment</a:t>
            </a:r>
            <a:r>
              <a:rPr lang="en-US" dirty="0"/>
              <a:t> through the </a:t>
            </a:r>
            <a:r>
              <a:rPr lang="en-US" b="1" dirty="0">
                <a:solidFill>
                  <a:srgbClr val="592A8A"/>
                </a:solidFill>
              </a:rPr>
              <a:t>deliberate</a:t>
            </a:r>
            <a:r>
              <a:rPr lang="en-US" dirty="0"/>
              <a:t> misuse or misapplication of the employing organization’s resources or assets.</a:t>
            </a:r>
          </a:p>
        </p:txBody>
      </p:sp>
    </p:spTree>
    <p:extLst>
      <p:ext uri="{BB962C8B-B14F-4D97-AF65-F5344CB8AC3E}">
        <p14:creationId xmlns:p14="http://schemas.microsoft.com/office/powerpoint/2010/main" val="8966123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p:cNvSpPr>
          <p:nvPr/>
        </p:nvSpPr>
        <p:spPr>
          <a:xfrm>
            <a:off x="0" y="6272566"/>
            <a:ext cx="9144000" cy="369332"/>
          </a:xfrm>
          <a:prstGeom prst="rect">
            <a:avLst/>
          </a:prstGeom>
          <a:solidFill>
            <a:srgbClr val="592A8A"/>
          </a:solidFill>
        </p:spPr>
        <p:txBody>
          <a:bodyPr wrap="square" rtlCol="0">
            <a:spAutoFit/>
          </a:bodyPr>
          <a:lstStyle/>
          <a:p>
            <a:r>
              <a:rPr lang="en-US" b="1" dirty="0">
                <a:solidFill>
                  <a:srgbClr val="FFC000"/>
                </a:solidFill>
              </a:rPr>
              <a:t>													Protecting the Pirate Treasure</a:t>
            </a:r>
            <a:endParaRPr lang="en-US" dirty="0"/>
          </a:p>
        </p:txBody>
      </p:sp>
      <p:pic>
        <p:nvPicPr>
          <p:cNvPr id="2" name="Picture 1"/>
          <p:cNvPicPr>
            <a:picLocks noChangeAspect="1"/>
          </p:cNvPicPr>
          <p:nvPr/>
        </p:nvPicPr>
        <p:blipFill>
          <a:blip r:embed="rId3"/>
          <a:stretch>
            <a:fillRect/>
          </a:stretch>
        </p:blipFill>
        <p:spPr>
          <a:xfrm>
            <a:off x="205264" y="6314963"/>
            <a:ext cx="1278763" cy="468157"/>
          </a:xfrm>
          <a:prstGeom prst="rect">
            <a:avLst/>
          </a:prstGeom>
        </p:spPr>
      </p:pic>
      <p:sp>
        <p:nvSpPr>
          <p:cNvPr id="5" name="Title 4"/>
          <p:cNvSpPr>
            <a:spLocks noGrp="1"/>
          </p:cNvSpPr>
          <p:nvPr>
            <p:ph type="title" idx="4294967295"/>
          </p:nvPr>
        </p:nvSpPr>
        <p:spPr>
          <a:xfrm>
            <a:off x="0" y="274638"/>
            <a:ext cx="8229600" cy="1143000"/>
          </a:xfrm>
        </p:spPr>
        <p:txBody>
          <a:bodyPr/>
          <a:lstStyle/>
          <a:p>
            <a:r>
              <a:rPr lang="en-US" dirty="0"/>
              <a:t>      Fraud and Abuse</a:t>
            </a:r>
          </a:p>
        </p:txBody>
      </p:sp>
      <p:sp>
        <p:nvSpPr>
          <p:cNvPr id="7" name="Isosceles Triangle 6"/>
          <p:cNvSpPr>
            <a:spLocks noChangeAspect="1"/>
          </p:cNvSpPr>
          <p:nvPr/>
        </p:nvSpPr>
        <p:spPr>
          <a:xfrm>
            <a:off x="2424072" y="1863294"/>
            <a:ext cx="4295855" cy="3666030"/>
          </a:xfrm>
          <a:prstGeom prst="triangle">
            <a:avLst/>
          </a:prstGeom>
          <a:solidFill>
            <a:srgbClr val="FFC82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1164615" y="3019245"/>
            <a:ext cx="2518913" cy="461665"/>
          </a:xfrm>
          <a:prstGeom prst="rect">
            <a:avLst/>
          </a:prstGeom>
          <a:noFill/>
        </p:spPr>
        <p:txBody>
          <a:bodyPr wrap="square" rtlCol="0">
            <a:spAutoFit/>
          </a:bodyPr>
          <a:lstStyle/>
          <a:p>
            <a:r>
              <a:rPr lang="en-US" sz="2400" dirty="0">
                <a:latin typeface="Gill Sans MT" panose="020B0502020104020203" pitchFamily="34" charset="0"/>
              </a:rPr>
              <a:t>Incentive/Motive</a:t>
            </a:r>
          </a:p>
        </p:txBody>
      </p:sp>
      <p:sp>
        <p:nvSpPr>
          <p:cNvPr id="9" name="TextBox 8"/>
          <p:cNvSpPr txBox="1"/>
          <p:nvPr/>
        </p:nvSpPr>
        <p:spPr>
          <a:xfrm>
            <a:off x="5762395" y="3019244"/>
            <a:ext cx="2898475" cy="461665"/>
          </a:xfrm>
          <a:prstGeom prst="rect">
            <a:avLst/>
          </a:prstGeom>
          <a:noFill/>
        </p:spPr>
        <p:txBody>
          <a:bodyPr wrap="square" rtlCol="0">
            <a:spAutoFit/>
          </a:bodyPr>
          <a:lstStyle/>
          <a:p>
            <a:r>
              <a:rPr lang="en-US" sz="2400" dirty="0">
                <a:latin typeface="Gill Sans MT" panose="020B0502020104020203" pitchFamily="34" charset="0"/>
              </a:rPr>
              <a:t>Opportunity</a:t>
            </a:r>
          </a:p>
        </p:txBody>
      </p:sp>
      <p:sp>
        <p:nvSpPr>
          <p:cNvPr id="10" name="TextBox 9"/>
          <p:cNvSpPr txBox="1"/>
          <p:nvPr/>
        </p:nvSpPr>
        <p:spPr>
          <a:xfrm>
            <a:off x="2829463" y="5670112"/>
            <a:ext cx="3485072" cy="461665"/>
          </a:xfrm>
          <a:prstGeom prst="rect">
            <a:avLst/>
          </a:prstGeom>
          <a:noFill/>
        </p:spPr>
        <p:txBody>
          <a:bodyPr wrap="square" rtlCol="0">
            <a:spAutoFit/>
          </a:bodyPr>
          <a:lstStyle/>
          <a:p>
            <a:pPr algn="ctr"/>
            <a:r>
              <a:rPr lang="en-US" sz="2400" dirty="0">
                <a:latin typeface="Gill Sans MT" panose="020B0502020104020203" pitchFamily="34" charset="0"/>
              </a:rPr>
              <a:t>Rationalization</a:t>
            </a:r>
          </a:p>
        </p:txBody>
      </p:sp>
    </p:spTree>
    <p:extLst>
      <p:ext uri="{BB962C8B-B14F-4D97-AF65-F5344CB8AC3E}">
        <p14:creationId xmlns:p14="http://schemas.microsoft.com/office/powerpoint/2010/main" val="30603673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p:cNvSpPr>
          <p:nvPr/>
        </p:nvSpPr>
        <p:spPr>
          <a:xfrm>
            <a:off x="0" y="6272566"/>
            <a:ext cx="9144000" cy="369332"/>
          </a:xfrm>
          <a:prstGeom prst="rect">
            <a:avLst/>
          </a:prstGeom>
          <a:solidFill>
            <a:srgbClr val="592A8A"/>
          </a:solidFill>
        </p:spPr>
        <p:txBody>
          <a:bodyPr wrap="square" rtlCol="0">
            <a:spAutoFit/>
          </a:bodyPr>
          <a:lstStyle/>
          <a:p>
            <a:r>
              <a:rPr lang="en-US" b="1" dirty="0">
                <a:solidFill>
                  <a:srgbClr val="FFC000"/>
                </a:solidFill>
              </a:rPr>
              <a:t>													Protecting the Pirate Treasure</a:t>
            </a:r>
            <a:endParaRPr lang="en-US" dirty="0"/>
          </a:p>
        </p:txBody>
      </p:sp>
      <p:pic>
        <p:nvPicPr>
          <p:cNvPr id="2" name="Picture 1"/>
          <p:cNvPicPr>
            <a:picLocks noChangeAspect="1"/>
          </p:cNvPicPr>
          <p:nvPr/>
        </p:nvPicPr>
        <p:blipFill>
          <a:blip r:embed="rId3"/>
          <a:stretch>
            <a:fillRect/>
          </a:stretch>
        </p:blipFill>
        <p:spPr>
          <a:xfrm>
            <a:off x="205264" y="6314963"/>
            <a:ext cx="1278763" cy="468157"/>
          </a:xfrm>
          <a:prstGeom prst="rect">
            <a:avLst/>
          </a:prstGeom>
        </p:spPr>
      </p:pic>
      <p:sp>
        <p:nvSpPr>
          <p:cNvPr id="5" name="Title 4"/>
          <p:cNvSpPr>
            <a:spLocks noGrp="1"/>
          </p:cNvSpPr>
          <p:nvPr>
            <p:ph type="title" idx="4294967295"/>
          </p:nvPr>
        </p:nvSpPr>
        <p:spPr>
          <a:xfrm>
            <a:off x="0" y="274638"/>
            <a:ext cx="8229600" cy="1143000"/>
          </a:xfrm>
        </p:spPr>
        <p:txBody>
          <a:bodyPr/>
          <a:lstStyle/>
          <a:p>
            <a:r>
              <a:rPr lang="en-US" dirty="0"/>
              <a:t>      Fraud and Abuse</a:t>
            </a:r>
          </a:p>
        </p:txBody>
      </p:sp>
      <p:sp>
        <p:nvSpPr>
          <p:cNvPr id="7" name="Isosceles Triangle 6"/>
          <p:cNvSpPr>
            <a:spLocks noChangeAspect="1"/>
          </p:cNvSpPr>
          <p:nvPr/>
        </p:nvSpPr>
        <p:spPr>
          <a:xfrm>
            <a:off x="2424072" y="1863294"/>
            <a:ext cx="4295855" cy="3666030"/>
          </a:xfrm>
          <a:prstGeom prst="triangle">
            <a:avLst/>
          </a:prstGeom>
          <a:solidFill>
            <a:srgbClr val="FFC82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1164615" y="3019245"/>
            <a:ext cx="2518913" cy="461665"/>
          </a:xfrm>
          <a:prstGeom prst="rect">
            <a:avLst/>
          </a:prstGeom>
          <a:noFill/>
        </p:spPr>
        <p:txBody>
          <a:bodyPr wrap="square" rtlCol="0">
            <a:spAutoFit/>
          </a:bodyPr>
          <a:lstStyle/>
          <a:p>
            <a:r>
              <a:rPr lang="en-US" sz="2400" dirty="0">
                <a:latin typeface="Gill Sans MT" panose="020B0502020104020203" pitchFamily="34" charset="0"/>
              </a:rPr>
              <a:t>Incentive/Motive</a:t>
            </a:r>
          </a:p>
        </p:txBody>
      </p:sp>
      <p:sp>
        <p:nvSpPr>
          <p:cNvPr id="9" name="TextBox 8"/>
          <p:cNvSpPr txBox="1"/>
          <p:nvPr/>
        </p:nvSpPr>
        <p:spPr>
          <a:xfrm>
            <a:off x="5762395" y="3019244"/>
            <a:ext cx="2898475" cy="461665"/>
          </a:xfrm>
          <a:prstGeom prst="rect">
            <a:avLst/>
          </a:prstGeom>
          <a:noFill/>
        </p:spPr>
        <p:txBody>
          <a:bodyPr wrap="square" rtlCol="0">
            <a:spAutoFit/>
          </a:bodyPr>
          <a:lstStyle/>
          <a:p>
            <a:r>
              <a:rPr lang="en-US" sz="2400" dirty="0">
                <a:latin typeface="Gill Sans MT" panose="020B0502020104020203" pitchFamily="34" charset="0"/>
              </a:rPr>
              <a:t>Opportunity</a:t>
            </a:r>
          </a:p>
        </p:txBody>
      </p:sp>
      <p:sp>
        <p:nvSpPr>
          <p:cNvPr id="10" name="TextBox 9"/>
          <p:cNvSpPr txBox="1"/>
          <p:nvPr/>
        </p:nvSpPr>
        <p:spPr>
          <a:xfrm>
            <a:off x="2829463" y="5670112"/>
            <a:ext cx="3485072" cy="461665"/>
          </a:xfrm>
          <a:prstGeom prst="rect">
            <a:avLst/>
          </a:prstGeom>
          <a:noFill/>
        </p:spPr>
        <p:txBody>
          <a:bodyPr wrap="square" rtlCol="0">
            <a:spAutoFit/>
          </a:bodyPr>
          <a:lstStyle/>
          <a:p>
            <a:pPr algn="ctr"/>
            <a:r>
              <a:rPr lang="en-US" sz="2400" dirty="0">
                <a:latin typeface="Gill Sans MT" panose="020B0502020104020203" pitchFamily="34" charset="0"/>
              </a:rPr>
              <a:t>Rationalization</a:t>
            </a:r>
          </a:p>
        </p:txBody>
      </p:sp>
      <p:sp>
        <p:nvSpPr>
          <p:cNvPr id="6" name="Multiplication Sign 5">
            <a:extLst>
              <a:ext uri="{FF2B5EF4-FFF2-40B4-BE49-F238E27FC236}">
                <a16:creationId xmlns:a16="http://schemas.microsoft.com/office/drawing/2014/main" id="{46E8E89D-DA78-41A0-9563-39D60A07545D}"/>
              </a:ext>
            </a:extLst>
          </p:cNvPr>
          <p:cNvSpPr/>
          <p:nvPr/>
        </p:nvSpPr>
        <p:spPr>
          <a:xfrm>
            <a:off x="4560612" y="3148189"/>
            <a:ext cx="2403566" cy="1918017"/>
          </a:xfrm>
          <a:prstGeom prst="mathMultiply">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AC422D7-7D7B-4109-8A1B-E9FEADC7E3A8}"/>
              </a:ext>
            </a:extLst>
          </p:cNvPr>
          <p:cNvSpPr txBox="1"/>
          <p:nvPr/>
        </p:nvSpPr>
        <p:spPr>
          <a:xfrm>
            <a:off x="6719927" y="3696309"/>
            <a:ext cx="1966873" cy="923330"/>
          </a:xfrm>
          <a:prstGeom prst="rect">
            <a:avLst/>
          </a:prstGeom>
          <a:noFill/>
        </p:spPr>
        <p:txBody>
          <a:bodyPr wrap="square" rtlCol="0">
            <a:spAutoFit/>
          </a:bodyPr>
          <a:lstStyle/>
          <a:p>
            <a:r>
              <a:rPr lang="en-US" dirty="0">
                <a:solidFill>
                  <a:srgbClr val="FF0000"/>
                </a:solidFill>
              </a:rPr>
              <a:t>Internal Controls reduce the “opportunity”</a:t>
            </a:r>
          </a:p>
        </p:txBody>
      </p:sp>
    </p:spTree>
    <p:extLst>
      <p:ext uri="{BB962C8B-B14F-4D97-AF65-F5344CB8AC3E}">
        <p14:creationId xmlns:p14="http://schemas.microsoft.com/office/powerpoint/2010/main" val="34706813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p:cNvSpPr>
          <p:nvPr/>
        </p:nvSpPr>
        <p:spPr>
          <a:xfrm>
            <a:off x="0" y="6272566"/>
            <a:ext cx="9144000" cy="597923"/>
          </a:xfrm>
          <a:prstGeom prst="rect">
            <a:avLst/>
          </a:prstGeom>
          <a:solidFill>
            <a:srgbClr val="592A8A"/>
          </a:solidFill>
        </p:spPr>
        <p:txBody>
          <a:bodyPr wrap="square" rtlCol="0">
            <a:spAutoFit/>
          </a:bodyPr>
          <a:lstStyle/>
          <a:p>
            <a:r>
              <a:rPr lang="en-US"/>
              <a:t>                                   </a:t>
            </a:r>
            <a:endParaRPr lang="en-US" dirty="0"/>
          </a:p>
        </p:txBody>
      </p:sp>
      <p:pic>
        <p:nvPicPr>
          <p:cNvPr id="2" name="Picture 1"/>
          <p:cNvPicPr>
            <a:picLocks noChangeAspect="1"/>
          </p:cNvPicPr>
          <p:nvPr/>
        </p:nvPicPr>
        <p:blipFill>
          <a:blip r:embed="rId3"/>
          <a:stretch>
            <a:fillRect/>
          </a:stretch>
        </p:blipFill>
        <p:spPr>
          <a:xfrm>
            <a:off x="205264" y="6314963"/>
            <a:ext cx="1278763" cy="468157"/>
          </a:xfrm>
          <a:prstGeom prst="rect">
            <a:avLst/>
          </a:prstGeom>
        </p:spPr>
      </p:pic>
      <p:sp>
        <p:nvSpPr>
          <p:cNvPr id="5" name="Title 4"/>
          <p:cNvSpPr>
            <a:spLocks noGrp="1"/>
          </p:cNvSpPr>
          <p:nvPr>
            <p:ph type="title"/>
          </p:nvPr>
        </p:nvSpPr>
        <p:spPr/>
        <p:txBody>
          <a:bodyPr/>
          <a:lstStyle/>
          <a:p>
            <a:r>
              <a:rPr lang="en-US" dirty="0"/>
              <a:t>Red Flags of Fraud</a:t>
            </a:r>
          </a:p>
        </p:txBody>
      </p:sp>
      <p:sp>
        <p:nvSpPr>
          <p:cNvPr id="6" name="Content Placeholder 5"/>
          <p:cNvSpPr>
            <a:spLocks noGrp="1"/>
          </p:cNvSpPr>
          <p:nvPr>
            <p:ph idx="1"/>
          </p:nvPr>
        </p:nvSpPr>
        <p:spPr/>
        <p:txBody>
          <a:bodyPr/>
          <a:lstStyle/>
          <a:p>
            <a:r>
              <a:rPr lang="en-US" dirty="0"/>
              <a:t>Internal control weaknesses</a:t>
            </a:r>
          </a:p>
          <a:p>
            <a:r>
              <a:rPr lang="en-US" dirty="0"/>
              <a:t>Existing controls are not enforced</a:t>
            </a:r>
          </a:p>
          <a:p>
            <a:r>
              <a:rPr lang="en-US" dirty="0"/>
              <a:t>Analytical or accounting anomalies</a:t>
            </a:r>
          </a:p>
          <a:p>
            <a:r>
              <a:rPr lang="en-US" dirty="0"/>
              <a:t>Employee’s change in lifestyle or behavior</a:t>
            </a:r>
          </a:p>
          <a:p>
            <a:r>
              <a:rPr lang="en-US" dirty="0"/>
              <a:t>Person who never takes leave or is unwilling to share information</a:t>
            </a:r>
          </a:p>
          <a:p>
            <a:pPr lvl="1"/>
            <a:endParaRPr lang="en-US" dirty="0"/>
          </a:p>
        </p:txBody>
      </p:sp>
      <p:sp>
        <p:nvSpPr>
          <p:cNvPr id="7" name="TextBox 6">
            <a:extLst>
              <a:ext uri="{FF2B5EF4-FFF2-40B4-BE49-F238E27FC236}">
                <a16:creationId xmlns:a16="http://schemas.microsoft.com/office/drawing/2014/main" id="{129E8710-6890-0E2D-15D6-5BE9F4AB5053}"/>
              </a:ext>
            </a:extLst>
          </p:cNvPr>
          <p:cNvSpPr txBox="1"/>
          <p:nvPr/>
        </p:nvSpPr>
        <p:spPr>
          <a:xfrm>
            <a:off x="6039092" y="6308725"/>
            <a:ext cx="5295416" cy="369332"/>
          </a:xfrm>
          <a:prstGeom prst="rect">
            <a:avLst/>
          </a:prstGeom>
          <a:noFill/>
        </p:spPr>
        <p:txBody>
          <a:bodyPr wrap="square">
            <a:spAutoFit/>
          </a:bodyPr>
          <a:lstStyle/>
          <a:p>
            <a:r>
              <a:rPr lang="en-US" b="1" dirty="0">
                <a:solidFill>
                  <a:srgbClr val="FFC000"/>
                </a:solidFill>
              </a:rPr>
              <a:t>Protecting the Pirate Treasure</a:t>
            </a:r>
            <a:endParaRPr lang="en-US" dirty="0"/>
          </a:p>
        </p:txBody>
      </p:sp>
    </p:spTree>
    <p:extLst>
      <p:ext uri="{BB962C8B-B14F-4D97-AF65-F5344CB8AC3E}">
        <p14:creationId xmlns:p14="http://schemas.microsoft.com/office/powerpoint/2010/main" val="35179867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p:cNvSpPr>
          <p:nvPr/>
        </p:nvSpPr>
        <p:spPr>
          <a:xfrm>
            <a:off x="0" y="6272566"/>
            <a:ext cx="9144000" cy="369332"/>
          </a:xfrm>
          <a:prstGeom prst="rect">
            <a:avLst/>
          </a:prstGeom>
          <a:solidFill>
            <a:srgbClr val="592A8A"/>
          </a:solidFill>
        </p:spPr>
        <p:txBody>
          <a:bodyPr wrap="square" rtlCol="0">
            <a:spAutoFit/>
          </a:bodyPr>
          <a:lstStyle/>
          <a:p>
            <a:r>
              <a:rPr lang="en-US" b="1" dirty="0">
                <a:solidFill>
                  <a:srgbClr val="FFC000"/>
                </a:solidFill>
              </a:rPr>
              <a:t>													Protecting the Pirate Treasure</a:t>
            </a:r>
            <a:endParaRPr lang="en-US" dirty="0"/>
          </a:p>
        </p:txBody>
      </p:sp>
      <p:pic>
        <p:nvPicPr>
          <p:cNvPr id="2" name="Picture 1"/>
          <p:cNvPicPr>
            <a:picLocks noChangeAspect="1"/>
          </p:cNvPicPr>
          <p:nvPr/>
        </p:nvPicPr>
        <p:blipFill>
          <a:blip r:embed="rId3"/>
          <a:stretch>
            <a:fillRect/>
          </a:stretch>
        </p:blipFill>
        <p:spPr>
          <a:xfrm>
            <a:off x="205264" y="6314963"/>
            <a:ext cx="1278763" cy="468157"/>
          </a:xfrm>
          <a:prstGeom prst="rect">
            <a:avLst/>
          </a:prstGeom>
        </p:spPr>
      </p:pic>
      <p:sp>
        <p:nvSpPr>
          <p:cNvPr id="5" name="Title 4"/>
          <p:cNvSpPr>
            <a:spLocks noGrp="1"/>
          </p:cNvSpPr>
          <p:nvPr>
            <p:ph type="title"/>
          </p:nvPr>
        </p:nvSpPr>
        <p:spPr/>
        <p:txBody>
          <a:bodyPr/>
          <a:lstStyle/>
          <a:p>
            <a:r>
              <a:rPr lang="en-US" dirty="0"/>
              <a:t>Fraud Detection</a:t>
            </a:r>
          </a:p>
        </p:txBody>
      </p:sp>
      <p:sp>
        <p:nvSpPr>
          <p:cNvPr id="6" name="Content Placeholder 5"/>
          <p:cNvSpPr>
            <a:spLocks noGrp="1"/>
          </p:cNvSpPr>
          <p:nvPr>
            <p:ph idx="1"/>
          </p:nvPr>
        </p:nvSpPr>
        <p:spPr/>
        <p:txBody>
          <a:bodyPr>
            <a:normAutofit fontScale="92500" lnSpcReduction="10000"/>
          </a:bodyPr>
          <a:lstStyle/>
          <a:p>
            <a:r>
              <a:rPr lang="en-US" dirty="0"/>
              <a:t>Most frauds start small and if not detected, continue to get larger and larger</a:t>
            </a:r>
          </a:p>
          <a:p>
            <a:r>
              <a:rPr lang="en-US" dirty="0"/>
              <a:t>Fraud is rarely obvious</a:t>
            </a:r>
          </a:p>
          <a:p>
            <a:r>
              <a:rPr lang="en-US" b="1" dirty="0">
                <a:solidFill>
                  <a:srgbClr val="7030A0"/>
                </a:solidFill>
              </a:rPr>
              <a:t>Employees and supervisors </a:t>
            </a:r>
            <a:r>
              <a:rPr lang="en-US" dirty="0"/>
              <a:t>identify most frauds or symptoms of fraud</a:t>
            </a:r>
          </a:p>
          <a:p>
            <a:r>
              <a:rPr lang="en-US" dirty="0"/>
              <a:t>If you aware of any instances of fraud, waste, or abuse, or you have any other concerns regarding these issues please call us at 252.328.9027 or complete an anonymous “hotline” form on our website (</a:t>
            </a:r>
            <a:r>
              <a:rPr lang="en-US" dirty="0">
                <a:hlinkClick r:id="rId4"/>
              </a:rPr>
              <a:t>https://audit.ecu.edu/</a:t>
            </a:r>
            <a:r>
              <a:rPr lang="en-US" dirty="0"/>
              <a:t>)</a:t>
            </a:r>
          </a:p>
          <a:p>
            <a:pPr lvl="1"/>
            <a:endParaRPr lang="en-US" dirty="0"/>
          </a:p>
        </p:txBody>
      </p:sp>
    </p:spTree>
    <p:extLst>
      <p:ext uri="{BB962C8B-B14F-4D97-AF65-F5344CB8AC3E}">
        <p14:creationId xmlns:p14="http://schemas.microsoft.com/office/powerpoint/2010/main" val="14242626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E932F-A224-4C85-999E-2CE1B8EFB1F7}"/>
              </a:ext>
            </a:extLst>
          </p:cNvPr>
          <p:cNvSpPr>
            <a:spLocks noGrp="1"/>
          </p:cNvSpPr>
          <p:nvPr>
            <p:ph type="title"/>
          </p:nvPr>
        </p:nvSpPr>
        <p:spPr/>
        <p:txBody>
          <a:bodyPr/>
          <a:lstStyle/>
          <a:p>
            <a:r>
              <a:rPr lang="en-US" dirty="0"/>
              <a:t>Investigative Audits</a:t>
            </a:r>
          </a:p>
        </p:txBody>
      </p:sp>
      <p:sp>
        <p:nvSpPr>
          <p:cNvPr id="3" name="Content Placeholder 2">
            <a:extLst>
              <a:ext uri="{FF2B5EF4-FFF2-40B4-BE49-F238E27FC236}">
                <a16:creationId xmlns:a16="http://schemas.microsoft.com/office/drawing/2014/main" id="{A987E334-91BB-4BC7-B0DF-4F5D0CE3C6A4}"/>
              </a:ext>
            </a:extLst>
          </p:cNvPr>
          <p:cNvSpPr>
            <a:spLocks noGrp="1"/>
          </p:cNvSpPr>
          <p:nvPr>
            <p:ph idx="1"/>
          </p:nvPr>
        </p:nvSpPr>
        <p:spPr>
          <a:noFill/>
        </p:spPr>
        <p:txBody>
          <a:bodyPr>
            <a:normAutofit fontScale="92500"/>
          </a:bodyPr>
          <a:lstStyle/>
          <a:p>
            <a:r>
              <a:rPr lang="en-US" dirty="0"/>
              <a:t>Receive concerns </a:t>
            </a:r>
          </a:p>
          <a:p>
            <a:r>
              <a:rPr lang="en-US" dirty="0"/>
              <a:t>Investigate</a:t>
            </a:r>
          </a:p>
          <a:p>
            <a:r>
              <a:rPr lang="en-US" dirty="0"/>
              <a:t>Resolution </a:t>
            </a:r>
          </a:p>
          <a:p>
            <a:pPr lvl="1">
              <a:buFontTx/>
              <a:buChar char="-"/>
            </a:pPr>
            <a:r>
              <a:rPr lang="en-US" dirty="0"/>
              <a:t>Recommend to management specific activities to address internal control weaknesses</a:t>
            </a:r>
          </a:p>
          <a:p>
            <a:pPr lvl="1">
              <a:buFontTx/>
              <a:buChar char="-"/>
            </a:pPr>
            <a:r>
              <a:rPr lang="en-US" dirty="0"/>
              <a:t>Collect debt owed</a:t>
            </a:r>
          </a:p>
          <a:p>
            <a:pPr lvl="1">
              <a:buFontTx/>
              <a:buChar char="-"/>
            </a:pPr>
            <a:r>
              <a:rPr lang="en-US" dirty="0"/>
              <a:t>Referral to Human Resources for personnel action</a:t>
            </a:r>
          </a:p>
          <a:p>
            <a:pPr lvl="1">
              <a:buFontTx/>
              <a:buChar char="-"/>
            </a:pPr>
            <a:r>
              <a:rPr lang="en-US" dirty="0"/>
              <a:t>Report to the N.C. State Bureau of Investigation (SBI)</a:t>
            </a:r>
          </a:p>
          <a:p>
            <a:endParaRPr lang="en-US" dirty="0"/>
          </a:p>
          <a:p>
            <a:pPr lvl="2">
              <a:buFontTx/>
              <a:buChar char="-"/>
            </a:pPr>
            <a:endParaRPr lang="en-US" dirty="0"/>
          </a:p>
          <a:p>
            <a:pPr lvl="2">
              <a:buFontTx/>
              <a:buChar char="-"/>
            </a:pPr>
            <a:endParaRPr lang="en-US" dirty="0"/>
          </a:p>
        </p:txBody>
      </p:sp>
    </p:spTree>
    <p:extLst>
      <p:ext uri="{BB962C8B-B14F-4D97-AF65-F5344CB8AC3E}">
        <p14:creationId xmlns:p14="http://schemas.microsoft.com/office/powerpoint/2010/main" val="6522514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p:cNvSpPr>
          <p:nvPr/>
        </p:nvSpPr>
        <p:spPr>
          <a:xfrm>
            <a:off x="0" y="6272566"/>
            <a:ext cx="9144000" cy="369332"/>
          </a:xfrm>
          <a:prstGeom prst="rect">
            <a:avLst/>
          </a:prstGeom>
          <a:solidFill>
            <a:srgbClr val="592A8A"/>
          </a:solidFill>
        </p:spPr>
        <p:txBody>
          <a:bodyPr wrap="square" rtlCol="0">
            <a:spAutoFit/>
          </a:bodyPr>
          <a:lstStyle/>
          <a:p>
            <a:r>
              <a:rPr lang="en-US" b="1" dirty="0">
                <a:solidFill>
                  <a:srgbClr val="FFC000"/>
                </a:solidFill>
              </a:rPr>
              <a:t>													Protecting the Pirate Treasure</a:t>
            </a:r>
            <a:endParaRPr lang="en-US" dirty="0"/>
          </a:p>
        </p:txBody>
      </p:sp>
      <p:pic>
        <p:nvPicPr>
          <p:cNvPr id="2" name="Picture 1"/>
          <p:cNvPicPr>
            <a:picLocks noChangeAspect="1"/>
          </p:cNvPicPr>
          <p:nvPr/>
        </p:nvPicPr>
        <p:blipFill>
          <a:blip r:embed="rId3"/>
          <a:stretch>
            <a:fillRect/>
          </a:stretch>
        </p:blipFill>
        <p:spPr>
          <a:xfrm>
            <a:off x="205264" y="6314963"/>
            <a:ext cx="1278763" cy="468157"/>
          </a:xfrm>
          <a:prstGeom prst="rect">
            <a:avLst/>
          </a:prstGeom>
        </p:spPr>
      </p:pic>
      <p:sp>
        <p:nvSpPr>
          <p:cNvPr id="5" name="Title 4"/>
          <p:cNvSpPr>
            <a:spLocks noGrp="1"/>
          </p:cNvSpPr>
          <p:nvPr>
            <p:ph type="title"/>
          </p:nvPr>
        </p:nvSpPr>
        <p:spPr/>
        <p:txBody>
          <a:bodyPr/>
          <a:lstStyle/>
          <a:p>
            <a:r>
              <a:rPr lang="en-US" dirty="0"/>
              <a:t>Commonly Seen at the University</a:t>
            </a:r>
          </a:p>
        </p:txBody>
      </p:sp>
      <p:sp>
        <p:nvSpPr>
          <p:cNvPr id="6" name="Content Placeholder 5"/>
          <p:cNvSpPr>
            <a:spLocks noGrp="1"/>
          </p:cNvSpPr>
          <p:nvPr>
            <p:ph idx="1"/>
          </p:nvPr>
        </p:nvSpPr>
        <p:spPr/>
        <p:txBody>
          <a:bodyPr>
            <a:normAutofit lnSpcReduction="10000"/>
          </a:bodyPr>
          <a:lstStyle/>
          <a:p>
            <a:r>
              <a:rPr lang="en-US" dirty="0"/>
              <a:t>Misuse of University resources</a:t>
            </a:r>
          </a:p>
          <a:p>
            <a:r>
              <a:rPr lang="en-US" dirty="0"/>
              <a:t>Misuse of time or false reporting of time</a:t>
            </a:r>
          </a:p>
          <a:p>
            <a:r>
              <a:rPr lang="en-US" dirty="0"/>
              <a:t>Theft of University assets</a:t>
            </a:r>
          </a:p>
          <a:p>
            <a:r>
              <a:rPr lang="en-US" dirty="0"/>
              <a:t>Personal purchases with University funds</a:t>
            </a:r>
          </a:p>
          <a:p>
            <a:r>
              <a:rPr lang="en-US" dirty="0"/>
              <a:t>Improper employee reimbursements</a:t>
            </a:r>
          </a:p>
          <a:p>
            <a:r>
              <a:rPr lang="en-US" dirty="0"/>
              <a:t>Failure to report secondary employment</a:t>
            </a:r>
          </a:p>
          <a:p>
            <a:r>
              <a:rPr lang="en-US" dirty="0"/>
              <a:t>Failure to disclose Conflict of Interest/External Professional Activities for Pay</a:t>
            </a:r>
          </a:p>
          <a:p>
            <a:endParaRPr lang="en-US" dirty="0"/>
          </a:p>
        </p:txBody>
      </p:sp>
    </p:spTree>
    <p:extLst>
      <p:ext uri="{BB962C8B-B14F-4D97-AF65-F5344CB8AC3E}">
        <p14:creationId xmlns:p14="http://schemas.microsoft.com/office/powerpoint/2010/main" val="26884146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p:cNvSpPr>
          <p:nvPr/>
        </p:nvSpPr>
        <p:spPr>
          <a:xfrm>
            <a:off x="0" y="6272566"/>
            <a:ext cx="9144000" cy="369332"/>
          </a:xfrm>
          <a:prstGeom prst="rect">
            <a:avLst/>
          </a:prstGeom>
          <a:solidFill>
            <a:srgbClr val="592A8A"/>
          </a:solidFill>
        </p:spPr>
        <p:txBody>
          <a:bodyPr wrap="square" rtlCol="0">
            <a:spAutoFit/>
          </a:bodyPr>
          <a:lstStyle/>
          <a:p>
            <a:r>
              <a:rPr lang="en-US" b="1" dirty="0">
                <a:solidFill>
                  <a:srgbClr val="FFC000"/>
                </a:solidFill>
              </a:rPr>
              <a:t>													Protecting the Pirate Treasure</a:t>
            </a:r>
            <a:endParaRPr lang="en-US" dirty="0"/>
          </a:p>
        </p:txBody>
      </p:sp>
      <p:pic>
        <p:nvPicPr>
          <p:cNvPr id="2" name="Picture 1"/>
          <p:cNvPicPr>
            <a:picLocks noChangeAspect="1"/>
          </p:cNvPicPr>
          <p:nvPr/>
        </p:nvPicPr>
        <p:blipFill>
          <a:blip r:embed="rId3"/>
          <a:stretch>
            <a:fillRect/>
          </a:stretch>
        </p:blipFill>
        <p:spPr>
          <a:xfrm>
            <a:off x="205264" y="6314963"/>
            <a:ext cx="1278763" cy="468157"/>
          </a:xfrm>
          <a:prstGeom prst="rect">
            <a:avLst/>
          </a:prstGeom>
        </p:spPr>
      </p:pic>
      <p:sp>
        <p:nvSpPr>
          <p:cNvPr id="5" name="Title 4"/>
          <p:cNvSpPr>
            <a:spLocks noGrp="1"/>
          </p:cNvSpPr>
          <p:nvPr>
            <p:ph type="title"/>
          </p:nvPr>
        </p:nvSpPr>
        <p:spPr/>
        <p:txBody>
          <a:bodyPr>
            <a:normAutofit fontScale="90000"/>
          </a:bodyPr>
          <a:lstStyle/>
          <a:p>
            <a:r>
              <a:rPr lang="en-US" dirty="0"/>
              <a:t>Leave Time Not Taken for </a:t>
            </a:r>
            <a:br>
              <a:rPr lang="en-US" dirty="0"/>
            </a:br>
            <a:r>
              <a:rPr lang="en-US" dirty="0"/>
              <a:t>Work Days Missed</a:t>
            </a:r>
          </a:p>
        </p:txBody>
      </p:sp>
      <p:sp>
        <p:nvSpPr>
          <p:cNvPr id="6" name="Content Placeholder 5"/>
          <p:cNvSpPr>
            <a:spLocks noGrp="1"/>
          </p:cNvSpPr>
          <p:nvPr>
            <p:ph idx="1"/>
          </p:nvPr>
        </p:nvSpPr>
        <p:spPr/>
        <p:txBody>
          <a:bodyPr>
            <a:normAutofit fontScale="77500" lnSpcReduction="20000"/>
          </a:bodyPr>
          <a:lstStyle/>
          <a:p>
            <a:r>
              <a:rPr lang="en-US" dirty="0"/>
              <a:t>Employee did not work </a:t>
            </a:r>
            <a:r>
              <a:rPr lang="en-US" b="1" dirty="0"/>
              <a:t>132.5</a:t>
            </a:r>
            <a:r>
              <a:rPr lang="en-US" dirty="0"/>
              <a:t> days and was not charged leave time, equivalent to approximately </a:t>
            </a:r>
            <a:r>
              <a:rPr lang="en-US" b="1" dirty="0"/>
              <a:t>$112,000 </a:t>
            </a:r>
            <a:r>
              <a:rPr lang="en-US" dirty="0"/>
              <a:t>over a five-year period. The employee engaged in external professional activities for pay and used University resources for tasks related to the external activities.</a:t>
            </a:r>
          </a:p>
          <a:p>
            <a:r>
              <a:rPr lang="en-US" b="1" dirty="0"/>
              <a:t>How did this happen?</a:t>
            </a:r>
          </a:p>
          <a:p>
            <a:pPr lvl="1"/>
            <a:r>
              <a:rPr lang="en-US" dirty="0"/>
              <a:t>Employee did not disclose the external activities for pay and there was a lack of supervisor oversight.</a:t>
            </a:r>
          </a:p>
          <a:p>
            <a:r>
              <a:rPr lang="en-US" b="1" dirty="0"/>
              <a:t>What was the outcome?</a:t>
            </a:r>
          </a:p>
          <a:p>
            <a:pPr lvl="1"/>
            <a:r>
              <a:rPr lang="en-US" dirty="0"/>
              <a:t>Terminated; criminal charges were filed</a:t>
            </a:r>
          </a:p>
          <a:p>
            <a:pPr lvl="1"/>
            <a:r>
              <a:rPr lang="en-US" dirty="0"/>
              <a:t>Employee was required to pay back the University and take a reduction in leave.</a:t>
            </a:r>
          </a:p>
        </p:txBody>
      </p:sp>
    </p:spTree>
    <p:extLst>
      <p:ext uri="{BB962C8B-B14F-4D97-AF65-F5344CB8AC3E}">
        <p14:creationId xmlns:p14="http://schemas.microsoft.com/office/powerpoint/2010/main" val="3942082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p:cNvSpPr>
          <p:nvPr/>
        </p:nvSpPr>
        <p:spPr>
          <a:xfrm>
            <a:off x="0" y="6272566"/>
            <a:ext cx="9144000" cy="369332"/>
          </a:xfrm>
          <a:prstGeom prst="rect">
            <a:avLst/>
          </a:prstGeom>
          <a:solidFill>
            <a:srgbClr val="592A8A"/>
          </a:solidFill>
        </p:spPr>
        <p:txBody>
          <a:bodyPr wrap="square" rtlCol="0">
            <a:spAutoFit/>
          </a:bodyPr>
          <a:lstStyle/>
          <a:p>
            <a:r>
              <a:rPr lang="en-US" b="1" dirty="0">
                <a:solidFill>
                  <a:srgbClr val="FFC000"/>
                </a:solidFill>
              </a:rPr>
              <a:t>													Protecting the Pirate Treasure</a:t>
            </a:r>
            <a:endParaRPr lang="en-US" dirty="0"/>
          </a:p>
        </p:txBody>
      </p:sp>
      <p:pic>
        <p:nvPicPr>
          <p:cNvPr id="2" name="Picture 1"/>
          <p:cNvPicPr>
            <a:picLocks noChangeAspect="1"/>
          </p:cNvPicPr>
          <p:nvPr/>
        </p:nvPicPr>
        <p:blipFill>
          <a:blip r:embed="rId3"/>
          <a:stretch>
            <a:fillRect/>
          </a:stretch>
        </p:blipFill>
        <p:spPr>
          <a:xfrm>
            <a:off x="205264" y="6314963"/>
            <a:ext cx="1278763" cy="468157"/>
          </a:xfrm>
          <a:prstGeom prst="rect">
            <a:avLst/>
          </a:prstGeom>
        </p:spPr>
      </p:pic>
      <p:sp>
        <p:nvSpPr>
          <p:cNvPr id="5" name="Title 4"/>
          <p:cNvSpPr>
            <a:spLocks noGrp="1"/>
          </p:cNvSpPr>
          <p:nvPr>
            <p:ph type="title"/>
          </p:nvPr>
        </p:nvSpPr>
        <p:spPr/>
        <p:txBody>
          <a:bodyPr>
            <a:normAutofit fontScale="90000"/>
          </a:bodyPr>
          <a:lstStyle/>
          <a:p>
            <a:r>
              <a:rPr lang="en-US" dirty="0"/>
              <a:t>Submission of Inaccurate Work Hours in Kronos</a:t>
            </a:r>
          </a:p>
        </p:txBody>
      </p:sp>
      <p:sp>
        <p:nvSpPr>
          <p:cNvPr id="6" name="Content Placeholder 5"/>
          <p:cNvSpPr>
            <a:spLocks noGrp="1"/>
          </p:cNvSpPr>
          <p:nvPr>
            <p:ph idx="1"/>
          </p:nvPr>
        </p:nvSpPr>
        <p:spPr/>
        <p:txBody>
          <a:bodyPr>
            <a:normAutofit fontScale="85000" lnSpcReduction="20000"/>
          </a:bodyPr>
          <a:lstStyle/>
          <a:p>
            <a:r>
              <a:rPr lang="en-US" dirty="0"/>
              <a:t>Students or FT employees clocking in and out from home/elsewhere without permission and without the knowledge of their supervisors. </a:t>
            </a:r>
          </a:p>
          <a:p>
            <a:r>
              <a:rPr lang="en-US" dirty="0"/>
              <a:t>In one instance, a group of employees were overpaid by a total of </a:t>
            </a:r>
            <a:r>
              <a:rPr lang="en-US" b="1" dirty="0"/>
              <a:t>$15,440 </a:t>
            </a:r>
            <a:r>
              <a:rPr lang="en-US" dirty="0"/>
              <a:t>for the hours that they were clocked in but not working.</a:t>
            </a:r>
          </a:p>
          <a:p>
            <a:r>
              <a:rPr lang="en-US" b="1" dirty="0"/>
              <a:t>How did this happen?</a:t>
            </a:r>
          </a:p>
          <a:p>
            <a:pPr lvl="1"/>
            <a:r>
              <a:rPr lang="en-US" dirty="0"/>
              <a:t>Supervisors were not monitoring the employees’ time or punch location in Kronos.</a:t>
            </a:r>
          </a:p>
          <a:p>
            <a:r>
              <a:rPr lang="en-US" b="1" dirty="0"/>
              <a:t>What was the outcome?</a:t>
            </a:r>
          </a:p>
          <a:p>
            <a:pPr lvl="1"/>
            <a:r>
              <a:rPr lang="en-US" dirty="0"/>
              <a:t>Employees were required to repay the overpayments</a:t>
            </a:r>
          </a:p>
          <a:p>
            <a:pPr lvl="1"/>
            <a:r>
              <a:rPr lang="en-US" dirty="0"/>
              <a:t>The intentional offenders were terminated</a:t>
            </a:r>
          </a:p>
        </p:txBody>
      </p:sp>
    </p:spTree>
    <p:extLst>
      <p:ext uri="{BB962C8B-B14F-4D97-AF65-F5344CB8AC3E}">
        <p14:creationId xmlns:p14="http://schemas.microsoft.com/office/powerpoint/2010/main" val="397139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EAF5B-18BC-4E77-8C00-94A3E0CC8490}"/>
              </a:ext>
            </a:extLst>
          </p:cNvPr>
          <p:cNvSpPr>
            <a:spLocks noGrp="1"/>
          </p:cNvSpPr>
          <p:nvPr>
            <p:ph type="title"/>
          </p:nvPr>
        </p:nvSpPr>
        <p:spPr/>
        <p:txBody>
          <a:bodyPr/>
          <a:lstStyle/>
          <a:p>
            <a:r>
              <a:rPr lang="en-US" dirty="0"/>
              <a:t>Do you…</a:t>
            </a:r>
          </a:p>
        </p:txBody>
      </p:sp>
      <p:sp>
        <p:nvSpPr>
          <p:cNvPr id="3" name="Content Placeholder 2">
            <a:extLst>
              <a:ext uri="{FF2B5EF4-FFF2-40B4-BE49-F238E27FC236}">
                <a16:creationId xmlns:a16="http://schemas.microsoft.com/office/drawing/2014/main" id="{F5B4B34F-993E-41AF-AE1D-310D007786D6}"/>
              </a:ext>
            </a:extLst>
          </p:cNvPr>
          <p:cNvSpPr>
            <a:spLocks noGrp="1"/>
          </p:cNvSpPr>
          <p:nvPr>
            <p:ph idx="1"/>
          </p:nvPr>
        </p:nvSpPr>
        <p:spPr/>
        <p:txBody>
          <a:bodyPr/>
          <a:lstStyle/>
          <a:p>
            <a:r>
              <a:rPr lang="en-US" dirty="0"/>
              <a:t>Supervise employees?</a:t>
            </a:r>
          </a:p>
          <a:p>
            <a:r>
              <a:rPr lang="en-US" dirty="0"/>
              <a:t>Use or reconcile a ProCard?</a:t>
            </a:r>
          </a:p>
          <a:p>
            <a:r>
              <a:rPr lang="en-US" dirty="0"/>
              <a:t>Are you a Kronos Super Admin?</a:t>
            </a:r>
          </a:p>
          <a:p>
            <a:r>
              <a:rPr lang="en-US" dirty="0"/>
              <a:t>Work in academic departments?</a:t>
            </a:r>
          </a:p>
          <a:p>
            <a:r>
              <a:rPr lang="en-US" dirty="0"/>
              <a:t>Manage state or grant funds?</a:t>
            </a:r>
          </a:p>
          <a:p>
            <a:r>
              <a:rPr lang="en-US" dirty="0"/>
              <a:t>Process travel?</a:t>
            </a:r>
          </a:p>
          <a:p>
            <a:endParaRPr lang="en-US" dirty="0"/>
          </a:p>
          <a:p>
            <a:endParaRPr lang="en-US" dirty="0"/>
          </a:p>
          <a:p>
            <a:endParaRPr lang="en-US" dirty="0"/>
          </a:p>
        </p:txBody>
      </p:sp>
    </p:spTree>
    <p:extLst>
      <p:ext uri="{BB962C8B-B14F-4D97-AF65-F5344CB8AC3E}">
        <p14:creationId xmlns:p14="http://schemas.microsoft.com/office/powerpoint/2010/main" val="8945606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p:cNvSpPr>
          <p:nvPr/>
        </p:nvSpPr>
        <p:spPr>
          <a:xfrm>
            <a:off x="0" y="6272566"/>
            <a:ext cx="9144000" cy="369332"/>
          </a:xfrm>
          <a:prstGeom prst="rect">
            <a:avLst/>
          </a:prstGeom>
          <a:solidFill>
            <a:srgbClr val="592A8A"/>
          </a:solidFill>
        </p:spPr>
        <p:txBody>
          <a:bodyPr wrap="square" rtlCol="0">
            <a:spAutoFit/>
          </a:bodyPr>
          <a:lstStyle/>
          <a:p>
            <a:r>
              <a:rPr lang="en-US" b="1" dirty="0">
                <a:solidFill>
                  <a:srgbClr val="FFC000"/>
                </a:solidFill>
              </a:rPr>
              <a:t>													Protecting the Pirate Treasure</a:t>
            </a:r>
            <a:endParaRPr lang="en-US" dirty="0"/>
          </a:p>
        </p:txBody>
      </p:sp>
      <p:pic>
        <p:nvPicPr>
          <p:cNvPr id="2" name="Picture 1"/>
          <p:cNvPicPr>
            <a:picLocks noChangeAspect="1"/>
          </p:cNvPicPr>
          <p:nvPr/>
        </p:nvPicPr>
        <p:blipFill>
          <a:blip r:embed="rId3"/>
          <a:stretch>
            <a:fillRect/>
          </a:stretch>
        </p:blipFill>
        <p:spPr>
          <a:xfrm>
            <a:off x="205264" y="6314963"/>
            <a:ext cx="1278763" cy="468157"/>
          </a:xfrm>
          <a:prstGeom prst="rect">
            <a:avLst/>
          </a:prstGeom>
        </p:spPr>
      </p:pic>
      <p:sp>
        <p:nvSpPr>
          <p:cNvPr id="5" name="Title 4"/>
          <p:cNvSpPr>
            <a:spLocks noGrp="1"/>
          </p:cNvSpPr>
          <p:nvPr>
            <p:ph type="title"/>
          </p:nvPr>
        </p:nvSpPr>
        <p:spPr/>
        <p:txBody>
          <a:bodyPr>
            <a:normAutofit/>
          </a:bodyPr>
          <a:lstStyle/>
          <a:p>
            <a:r>
              <a:rPr lang="en-US" dirty="0"/>
              <a:t>Remote Work Accountability</a:t>
            </a:r>
          </a:p>
        </p:txBody>
      </p:sp>
      <p:sp>
        <p:nvSpPr>
          <p:cNvPr id="6" name="Content Placeholder 5"/>
          <p:cNvSpPr>
            <a:spLocks noGrp="1"/>
          </p:cNvSpPr>
          <p:nvPr>
            <p:ph idx="1"/>
          </p:nvPr>
        </p:nvSpPr>
        <p:spPr/>
        <p:txBody>
          <a:bodyPr>
            <a:normAutofit fontScale="62500" lnSpcReduction="20000"/>
          </a:bodyPr>
          <a:lstStyle/>
          <a:p>
            <a:r>
              <a:rPr lang="en-US" sz="3500" dirty="0"/>
              <a:t>Non-exempt employees that worked remotely at least partially who were clocked in during their commute between home and campus.   </a:t>
            </a:r>
          </a:p>
          <a:p>
            <a:r>
              <a:rPr lang="en-US" sz="3500" dirty="0"/>
              <a:t>Numerous employees (different audits) who were routinely and intentionally clocked in </a:t>
            </a:r>
            <a:r>
              <a:rPr lang="en-US" sz="3500"/>
              <a:t>during their </a:t>
            </a:r>
            <a:r>
              <a:rPr lang="en-US" sz="3500" dirty="0"/>
              <a:t>commute were overpaid for time clocked in but not working.</a:t>
            </a:r>
          </a:p>
          <a:p>
            <a:r>
              <a:rPr lang="en-US" b="1" dirty="0"/>
              <a:t>How did this happen?</a:t>
            </a:r>
          </a:p>
          <a:p>
            <a:pPr lvl="1"/>
            <a:r>
              <a:rPr lang="en-US" sz="3000" dirty="0"/>
              <a:t>Supervisors were not monitoring the employees’ time or punch location in Kronos.</a:t>
            </a:r>
          </a:p>
          <a:p>
            <a:pPr lvl="1"/>
            <a:r>
              <a:rPr lang="en-US" sz="3000" dirty="0"/>
              <a:t>In some instances, current or former supervisors had given permission for employees to commute to campus on their 15-minute break period.</a:t>
            </a:r>
          </a:p>
          <a:p>
            <a:r>
              <a:rPr lang="en-US" b="1" dirty="0"/>
              <a:t>What was the outcome?</a:t>
            </a:r>
          </a:p>
          <a:p>
            <a:pPr lvl="1"/>
            <a:r>
              <a:rPr lang="en-US" sz="3000" dirty="0"/>
              <a:t>Employees were required to repay the overpayments</a:t>
            </a:r>
          </a:p>
          <a:p>
            <a:pPr lvl="1"/>
            <a:r>
              <a:rPr lang="en-US" sz="3000" dirty="0"/>
              <a:t>In egregious, intentional cases, employees received a written warning or were terminated</a:t>
            </a:r>
          </a:p>
        </p:txBody>
      </p:sp>
    </p:spTree>
    <p:extLst>
      <p:ext uri="{BB962C8B-B14F-4D97-AF65-F5344CB8AC3E}">
        <p14:creationId xmlns:p14="http://schemas.microsoft.com/office/powerpoint/2010/main" val="24741969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p:cNvSpPr>
          <p:nvPr/>
        </p:nvSpPr>
        <p:spPr>
          <a:xfrm>
            <a:off x="0" y="6272566"/>
            <a:ext cx="9144000" cy="369332"/>
          </a:xfrm>
          <a:prstGeom prst="rect">
            <a:avLst/>
          </a:prstGeom>
          <a:solidFill>
            <a:srgbClr val="592A8A"/>
          </a:solidFill>
        </p:spPr>
        <p:txBody>
          <a:bodyPr wrap="square" rtlCol="0">
            <a:spAutoFit/>
          </a:bodyPr>
          <a:lstStyle/>
          <a:p>
            <a:r>
              <a:rPr lang="en-US" b="1" dirty="0">
                <a:solidFill>
                  <a:srgbClr val="FFC000"/>
                </a:solidFill>
              </a:rPr>
              <a:t>													Protecting the Pirate Treasure</a:t>
            </a:r>
            <a:endParaRPr lang="en-US" dirty="0"/>
          </a:p>
        </p:txBody>
      </p:sp>
      <p:pic>
        <p:nvPicPr>
          <p:cNvPr id="2" name="Picture 1"/>
          <p:cNvPicPr>
            <a:picLocks noChangeAspect="1"/>
          </p:cNvPicPr>
          <p:nvPr/>
        </p:nvPicPr>
        <p:blipFill>
          <a:blip r:embed="rId3"/>
          <a:stretch>
            <a:fillRect/>
          </a:stretch>
        </p:blipFill>
        <p:spPr>
          <a:xfrm>
            <a:off x="205264" y="6314963"/>
            <a:ext cx="1278763" cy="468157"/>
          </a:xfrm>
          <a:prstGeom prst="rect">
            <a:avLst/>
          </a:prstGeom>
        </p:spPr>
      </p:pic>
      <p:sp>
        <p:nvSpPr>
          <p:cNvPr id="5" name="Title 4"/>
          <p:cNvSpPr>
            <a:spLocks noGrp="1"/>
          </p:cNvSpPr>
          <p:nvPr>
            <p:ph type="title"/>
          </p:nvPr>
        </p:nvSpPr>
        <p:spPr/>
        <p:txBody>
          <a:bodyPr>
            <a:normAutofit/>
          </a:bodyPr>
          <a:lstStyle/>
          <a:p>
            <a:r>
              <a:rPr lang="en-US" dirty="0"/>
              <a:t>Theft of Cash/Cards</a:t>
            </a:r>
          </a:p>
        </p:txBody>
      </p:sp>
      <p:sp>
        <p:nvSpPr>
          <p:cNvPr id="6" name="Content Placeholder 5"/>
          <p:cNvSpPr>
            <a:spLocks noGrp="1"/>
          </p:cNvSpPr>
          <p:nvPr>
            <p:ph idx="1"/>
          </p:nvPr>
        </p:nvSpPr>
        <p:spPr>
          <a:xfrm>
            <a:off x="545335" y="1155700"/>
            <a:ext cx="8229600" cy="5029497"/>
          </a:xfrm>
        </p:spPr>
        <p:txBody>
          <a:bodyPr>
            <a:normAutofit fontScale="85000" lnSpcReduction="20000"/>
          </a:bodyPr>
          <a:lstStyle/>
          <a:p>
            <a:pPr marL="0" indent="0">
              <a:buNone/>
            </a:pPr>
            <a:r>
              <a:rPr lang="en-US" sz="2600" dirty="0"/>
              <a:t>1) Employees recorded cash payments as “coupons” and pocketed cash (over $50k)</a:t>
            </a:r>
          </a:p>
          <a:p>
            <a:r>
              <a:rPr lang="en-US" sz="2600" dirty="0"/>
              <a:t>How did this happen?</a:t>
            </a:r>
          </a:p>
          <a:p>
            <a:pPr lvl="1"/>
            <a:r>
              <a:rPr lang="en-US" sz="2600" dirty="0"/>
              <a:t>No review of transaction logs from POS system</a:t>
            </a:r>
          </a:p>
          <a:p>
            <a:pPr lvl="1"/>
            <a:r>
              <a:rPr lang="en-US" sz="2600" dirty="0"/>
              <a:t>No recons from the POS system to deposits</a:t>
            </a:r>
          </a:p>
          <a:p>
            <a:pPr lvl="1"/>
            <a:r>
              <a:rPr lang="en-US" sz="2600" dirty="0"/>
              <a:t>Lack of management oversight and poor tone at the top</a:t>
            </a:r>
          </a:p>
          <a:p>
            <a:pPr marL="0" indent="0">
              <a:buNone/>
            </a:pPr>
            <a:endParaRPr lang="en-US" sz="2600" dirty="0"/>
          </a:p>
          <a:p>
            <a:pPr marL="0" indent="0">
              <a:buNone/>
            </a:pPr>
            <a:r>
              <a:rPr lang="en-US" sz="2600" dirty="0"/>
              <a:t>2) More recent: Greenphire cards theft, $107k</a:t>
            </a:r>
          </a:p>
          <a:p>
            <a:r>
              <a:rPr lang="en-US" sz="2600" dirty="0"/>
              <a:t>How did this happen? – lack of segregation of duties, but was detected by review of financial transactions</a:t>
            </a:r>
          </a:p>
          <a:p>
            <a:pPr marL="0" indent="0">
              <a:buNone/>
            </a:pPr>
            <a:endParaRPr lang="en-US" sz="2600" dirty="0"/>
          </a:p>
          <a:p>
            <a:pPr marL="0" indent="0">
              <a:buNone/>
            </a:pPr>
            <a:endParaRPr lang="en-US" sz="2600" b="1" dirty="0"/>
          </a:p>
          <a:p>
            <a:pPr marL="0" indent="0">
              <a:buNone/>
            </a:pPr>
            <a:r>
              <a:rPr lang="en-US" sz="2600" b="1" dirty="0"/>
              <a:t>What was the outcome?</a:t>
            </a:r>
          </a:p>
          <a:p>
            <a:pPr lvl="1"/>
            <a:r>
              <a:rPr lang="en-US" sz="2600" dirty="0"/>
              <a:t>Criminal charges; termination</a:t>
            </a:r>
          </a:p>
          <a:p>
            <a:pPr lvl="1"/>
            <a:r>
              <a:rPr lang="en-US" sz="2600" dirty="0"/>
              <a:t>Repayment of funds</a:t>
            </a:r>
          </a:p>
          <a:p>
            <a:pPr lvl="1"/>
            <a:endParaRPr lang="en-US" sz="2400" dirty="0"/>
          </a:p>
        </p:txBody>
      </p:sp>
    </p:spTree>
    <p:extLst>
      <p:ext uri="{BB962C8B-B14F-4D97-AF65-F5344CB8AC3E}">
        <p14:creationId xmlns:p14="http://schemas.microsoft.com/office/powerpoint/2010/main" val="27926424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p:cNvSpPr>
          <p:nvPr/>
        </p:nvSpPr>
        <p:spPr>
          <a:xfrm>
            <a:off x="0" y="6272566"/>
            <a:ext cx="9144000" cy="369332"/>
          </a:xfrm>
          <a:prstGeom prst="rect">
            <a:avLst/>
          </a:prstGeom>
          <a:solidFill>
            <a:srgbClr val="592A8A"/>
          </a:solidFill>
        </p:spPr>
        <p:txBody>
          <a:bodyPr wrap="square" rtlCol="0">
            <a:spAutoFit/>
          </a:bodyPr>
          <a:lstStyle/>
          <a:p>
            <a:r>
              <a:rPr lang="en-US" b="1" dirty="0">
                <a:solidFill>
                  <a:srgbClr val="FFC000"/>
                </a:solidFill>
              </a:rPr>
              <a:t>													Protecting the Pirate Treasure</a:t>
            </a:r>
            <a:endParaRPr lang="en-US" dirty="0"/>
          </a:p>
        </p:txBody>
      </p:sp>
      <p:pic>
        <p:nvPicPr>
          <p:cNvPr id="2" name="Picture 1"/>
          <p:cNvPicPr>
            <a:picLocks noChangeAspect="1"/>
          </p:cNvPicPr>
          <p:nvPr/>
        </p:nvPicPr>
        <p:blipFill>
          <a:blip r:embed="rId3"/>
          <a:stretch>
            <a:fillRect/>
          </a:stretch>
        </p:blipFill>
        <p:spPr>
          <a:xfrm>
            <a:off x="205264" y="6314963"/>
            <a:ext cx="1278763" cy="468157"/>
          </a:xfrm>
          <a:prstGeom prst="rect">
            <a:avLst/>
          </a:prstGeom>
        </p:spPr>
      </p:pic>
      <p:sp>
        <p:nvSpPr>
          <p:cNvPr id="5" name="Title 4"/>
          <p:cNvSpPr>
            <a:spLocks noGrp="1"/>
          </p:cNvSpPr>
          <p:nvPr>
            <p:ph type="title"/>
          </p:nvPr>
        </p:nvSpPr>
        <p:spPr/>
        <p:txBody>
          <a:bodyPr>
            <a:normAutofit fontScale="90000"/>
          </a:bodyPr>
          <a:lstStyle/>
          <a:p>
            <a:r>
              <a:rPr lang="en-US" dirty="0"/>
              <a:t>Duplicate and/or Improper Travel Reimbursements</a:t>
            </a:r>
          </a:p>
        </p:txBody>
      </p:sp>
      <p:sp>
        <p:nvSpPr>
          <p:cNvPr id="6" name="Content Placeholder 5"/>
          <p:cNvSpPr>
            <a:spLocks noGrp="1"/>
          </p:cNvSpPr>
          <p:nvPr>
            <p:ph idx="1"/>
          </p:nvPr>
        </p:nvSpPr>
        <p:spPr>
          <a:xfrm>
            <a:off x="457200" y="1600200"/>
            <a:ext cx="8229600" cy="4525963"/>
          </a:xfrm>
        </p:spPr>
        <p:txBody>
          <a:bodyPr>
            <a:normAutofit fontScale="70000" lnSpcReduction="20000"/>
          </a:bodyPr>
          <a:lstStyle/>
          <a:p>
            <a:pPr marL="514350" indent="-514350">
              <a:buFont typeface="+mj-lt"/>
              <a:buAutoNum type="arabicPeriod"/>
            </a:pPr>
            <a:r>
              <a:rPr lang="en-US" dirty="0"/>
              <a:t>One employee invoiced an external entity for travel expenses and submitted and was reimbursed by the University for the same expenses totaling over of </a:t>
            </a:r>
            <a:r>
              <a:rPr lang="en-US" b="1" dirty="0"/>
              <a:t>$9,600</a:t>
            </a:r>
            <a:r>
              <a:rPr lang="en-US" dirty="0"/>
              <a:t>. In addition, the University reimbursed the employee or directly paid expenses for additional travel related to their external professional activities for pay totaling over </a:t>
            </a:r>
            <a:r>
              <a:rPr lang="en-US" b="1" dirty="0"/>
              <a:t>$14,000</a:t>
            </a:r>
            <a:r>
              <a:rPr lang="en-US" dirty="0"/>
              <a:t>.</a:t>
            </a:r>
          </a:p>
          <a:p>
            <a:pPr lvl="1"/>
            <a:r>
              <a:rPr lang="en-US" dirty="0"/>
              <a:t>The employee failed to report the external professional activities for pay and violated University policies and a lack of management oversight.  </a:t>
            </a:r>
          </a:p>
          <a:p>
            <a:pPr lvl="1"/>
            <a:r>
              <a:rPr lang="en-US" dirty="0"/>
              <a:t>The employee was required to repay over </a:t>
            </a:r>
            <a:r>
              <a:rPr lang="en-US" b="1" dirty="0"/>
              <a:t>$24,000.</a:t>
            </a:r>
          </a:p>
          <a:p>
            <a:pPr lvl="1"/>
            <a:endParaRPr lang="en-US" b="1" dirty="0"/>
          </a:p>
          <a:p>
            <a:pPr lvl="1"/>
            <a:endParaRPr lang="en-US" b="1" dirty="0"/>
          </a:p>
          <a:p>
            <a:pPr marL="514350" indent="-514350">
              <a:buFont typeface="+mj-lt"/>
              <a:buAutoNum type="arabicPeriod"/>
            </a:pPr>
            <a:r>
              <a:rPr lang="en-US" dirty="0"/>
              <a:t>Another employee traveled to an international conference at ECU’s expense but only minimally attended the conference</a:t>
            </a:r>
          </a:p>
        </p:txBody>
      </p:sp>
    </p:spTree>
    <p:extLst>
      <p:ext uri="{BB962C8B-B14F-4D97-AF65-F5344CB8AC3E}">
        <p14:creationId xmlns:p14="http://schemas.microsoft.com/office/powerpoint/2010/main" val="41125724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p:cNvSpPr>
          <p:nvPr/>
        </p:nvSpPr>
        <p:spPr>
          <a:xfrm>
            <a:off x="0" y="6272566"/>
            <a:ext cx="9144000" cy="369332"/>
          </a:xfrm>
          <a:prstGeom prst="rect">
            <a:avLst/>
          </a:prstGeom>
          <a:solidFill>
            <a:srgbClr val="592A8A"/>
          </a:solidFill>
        </p:spPr>
        <p:txBody>
          <a:bodyPr wrap="square" rtlCol="0">
            <a:spAutoFit/>
          </a:bodyPr>
          <a:lstStyle/>
          <a:p>
            <a:r>
              <a:rPr lang="en-US" b="1" dirty="0">
                <a:solidFill>
                  <a:srgbClr val="FFC000"/>
                </a:solidFill>
              </a:rPr>
              <a:t>													Protecting the Pirate Treasure</a:t>
            </a:r>
            <a:endParaRPr lang="en-US" dirty="0"/>
          </a:p>
        </p:txBody>
      </p:sp>
      <p:pic>
        <p:nvPicPr>
          <p:cNvPr id="2" name="Picture 1"/>
          <p:cNvPicPr>
            <a:picLocks noChangeAspect="1"/>
          </p:cNvPicPr>
          <p:nvPr/>
        </p:nvPicPr>
        <p:blipFill>
          <a:blip r:embed="rId3"/>
          <a:stretch>
            <a:fillRect/>
          </a:stretch>
        </p:blipFill>
        <p:spPr>
          <a:xfrm>
            <a:off x="205264" y="6314963"/>
            <a:ext cx="1278763" cy="468157"/>
          </a:xfrm>
          <a:prstGeom prst="rect">
            <a:avLst/>
          </a:prstGeom>
        </p:spPr>
      </p:pic>
      <p:sp>
        <p:nvSpPr>
          <p:cNvPr id="5" name="Title 4"/>
          <p:cNvSpPr>
            <a:spLocks noGrp="1"/>
          </p:cNvSpPr>
          <p:nvPr>
            <p:ph type="title"/>
          </p:nvPr>
        </p:nvSpPr>
        <p:spPr/>
        <p:txBody>
          <a:bodyPr>
            <a:normAutofit fontScale="90000"/>
          </a:bodyPr>
          <a:lstStyle/>
          <a:p>
            <a:r>
              <a:rPr lang="en-US" dirty="0"/>
              <a:t>Former Employee Paid After Departure</a:t>
            </a:r>
          </a:p>
        </p:txBody>
      </p:sp>
      <p:sp>
        <p:nvSpPr>
          <p:cNvPr id="6" name="Content Placeholder 5"/>
          <p:cNvSpPr>
            <a:spLocks noGrp="1"/>
          </p:cNvSpPr>
          <p:nvPr>
            <p:ph idx="1"/>
          </p:nvPr>
        </p:nvSpPr>
        <p:spPr/>
        <p:txBody>
          <a:bodyPr>
            <a:normAutofit lnSpcReduction="10000"/>
          </a:bodyPr>
          <a:lstStyle/>
          <a:p>
            <a:r>
              <a:rPr lang="en-US" dirty="0"/>
              <a:t>An employee was overpaid by approximately </a:t>
            </a:r>
            <a:r>
              <a:rPr lang="en-US" b="1" dirty="0"/>
              <a:t>$21,000 </a:t>
            </a:r>
            <a:r>
              <a:rPr lang="en-US" dirty="0"/>
              <a:t>for </a:t>
            </a:r>
            <a:r>
              <a:rPr lang="en-US" b="1" dirty="0"/>
              <a:t>one year after </a:t>
            </a:r>
            <a:r>
              <a:rPr lang="en-US" dirty="0"/>
              <a:t>departure from the University.</a:t>
            </a:r>
          </a:p>
          <a:p>
            <a:r>
              <a:rPr lang="en-US" dirty="0"/>
              <a:t>How did this happen?</a:t>
            </a:r>
          </a:p>
          <a:p>
            <a:pPr lvl="1"/>
            <a:r>
              <a:rPr lang="en-US" dirty="0"/>
              <a:t>The employee’s termination form was never submitted to HR. </a:t>
            </a:r>
          </a:p>
          <a:p>
            <a:r>
              <a:rPr lang="en-US" dirty="0"/>
              <a:t>What was the outcome?</a:t>
            </a:r>
          </a:p>
          <a:p>
            <a:pPr lvl="1"/>
            <a:r>
              <a:rPr lang="en-US" dirty="0"/>
              <a:t>The employee was required to repay over </a:t>
            </a:r>
            <a:r>
              <a:rPr lang="en-US" b="1" dirty="0"/>
              <a:t>$21,000.</a:t>
            </a:r>
          </a:p>
        </p:txBody>
      </p:sp>
    </p:spTree>
    <p:extLst>
      <p:ext uri="{BB962C8B-B14F-4D97-AF65-F5344CB8AC3E}">
        <p14:creationId xmlns:p14="http://schemas.microsoft.com/office/powerpoint/2010/main" val="12847286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p:cNvSpPr>
          <p:nvPr/>
        </p:nvSpPr>
        <p:spPr>
          <a:xfrm>
            <a:off x="0" y="6272566"/>
            <a:ext cx="9144000" cy="369332"/>
          </a:xfrm>
          <a:prstGeom prst="rect">
            <a:avLst/>
          </a:prstGeom>
          <a:solidFill>
            <a:srgbClr val="592A8A"/>
          </a:solidFill>
        </p:spPr>
        <p:txBody>
          <a:bodyPr wrap="square" rtlCol="0">
            <a:spAutoFit/>
          </a:bodyPr>
          <a:lstStyle/>
          <a:p>
            <a:r>
              <a:rPr lang="en-US" b="1" dirty="0">
                <a:solidFill>
                  <a:srgbClr val="FFC000"/>
                </a:solidFill>
              </a:rPr>
              <a:t>													Protecting the Pirate Treasure</a:t>
            </a:r>
            <a:endParaRPr lang="en-US" dirty="0"/>
          </a:p>
        </p:txBody>
      </p:sp>
      <p:pic>
        <p:nvPicPr>
          <p:cNvPr id="2" name="Picture 1"/>
          <p:cNvPicPr>
            <a:picLocks noChangeAspect="1"/>
          </p:cNvPicPr>
          <p:nvPr/>
        </p:nvPicPr>
        <p:blipFill>
          <a:blip r:embed="rId3"/>
          <a:stretch>
            <a:fillRect/>
          </a:stretch>
        </p:blipFill>
        <p:spPr>
          <a:xfrm>
            <a:off x="205264" y="6314963"/>
            <a:ext cx="1278763" cy="468157"/>
          </a:xfrm>
          <a:prstGeom prst="rect">
            <a:avLst/>
          </a:prstGeom>
        </p:spPr>
      </p:pic>
      <p:sp>
        <p:nvSpPr>
          <p:cNvPr id="5" name="Title 4"/>
          <p:cNvSpPr>
            <a:spLocks noGrp="1"/>
          </p:cNvSpPr>
          <p:nvPr>
            <p:ph type="title"/>
          </p:nvPr>
        </p:nvSpPr>
        <p:spPr/>
        <p:txBody>
          <a:bodyPr>
            <a:normAutofit fontScale="90000"/>
          </a:bodyPr>
          <a:lstStyle/>
          <a:p>
            <a:r>
              <a:rPr lang="en-US" dirty="0"/>
              <a:t>Used the ProCard for Personal Purchases</a:t>
            </a:r>
          </a:p>
        </p:txBody>
      </p:sp>
      <p:sp>
        <p:nvSpPr>
          <p:cNvPr id="6" name="Content Placeholder 5"/>
          <p:cNvSpPr>
            <a:spLocks noGrp="1"/>
          </p:cNvSpPr>
          <p:nvPr>
            <p:ph idx="1"/>
          </p:nvPr>
        </p:nvSpPr>
        <p:spPr/>
        <p:txBody>
          <a:bodyPr>
            <a:normAutofit/>
          </a:bodyPr>
          <a:lstStyle/>
          <a:p>
            <a:r>
              <a:rPr lang="en-US" dirty="0"/>
              <a:t>Numerous instances of personal purchases made on the ProCard.</a:t>
            </a:r>
          </a:p>
          <a:p>
            <a:r>
              <a:rPr lang="en-US" dirty="0"/>
              <a:t>How did this happen?</a:t>
            </a:r>
          </a:p>
          <a:p>
            <a:pPr lvl="1"/>
            <a:r>
              <a:rPr lang="en-US" dirty="0"/>
              <a:t>Failure to follow University policy and lack of oversite by supervisor.</a:t>
            </a:r>
          </a:p>
          <a:p>
            <a:r>
              <a:rPr lang="en-US" dirty="0"/>
              <a:t>What was the outcome?</a:t>
            </a:r>
          </a:p>
          <a:p>
            <a:pPr lvl="1"/>
            <a:r>
              <a:rPr lang="en-US" dirty="0"/>
              <a:t>Employees were required to repay the funds and are no longer allowed to be cardholders.</a:t>
            </a:r>
          </a:p>
        </p:txBody>
      </p:sp>
    </p:spTree>
    <p:extLst>
      <p:ext uri="{BB962C8B-B14F-4D97-AF65-F5344CB8AC3E}">
        <p14:creationId xmlns:p14="http://schemas.microsoft.com/office/powerpoint/2010/main" val="26730503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p:cNvSpPr>
          <p:nvPr/>
        </p:nvSpPr>
        <p:spPr>
          <a:xfrm>
            <a:off x="0" y="6272566"/>
            <a:ext cx="9144000" cy="369332"/>
          </a:xfrm>
          <a:prstGeom prst="rect">
            <a:avLst/>
          </a:prstGeom>
          <a:solidFill>
            <a:srgbClr val="592A8A"/>
          </a:solidFill>
        </p:spPr>
        <p:txBody>
          <a:bodyPr wrap="square" rtlCol="0">
            <a:spAutoFit/>
          </a:bodyPr>
          <a:lstStyle/>
          <a:p>
            <a:r>
              <a:rPr lang="en-US" dirty="0"/>
              <a:t>                                   									</a:t>
            </a:r>
            <a:r>
              <a:rPr lang="en-US" b="1" dirty="0">
                <a:solidFill>
                  <a:srgbClr val="FFC000"/>
                </a:solidFill>
              </a:rPr>
              <a:t> Protecting the Pirate Treasure</a:t>
            </a:r>
            <a:endParaRPr lang="en-US" dirty="0"/>
          </a:p>
        </p:txBody>
      </p:sp>
      <p:pic>
        <p:nvPicPr>
          <p:cNvPr id="2" name="Picture 1"/>
          <p:cNvPicPr>
            <a:picLocks noChangeAspect="1"/>
          </p:cNvPicPr>
          <p:nvPr/>
        </p:nvPicPr>
        <p:blipFill>
          <a:blip r:embed="rId3"/>
          <a:stretch>
            <a:fillRect/>
          </a:stretch>
        </p:blipFill>
        <p:spPr>
          <a:xfrm>
            <a:off x="205264" y="6314963"/>
            <a:ext cx="1278763" cy="468157"/>
          </a:xfrm>
          <a:prstGeom prst="rect">
            <a:avLst/>
          </a:prstGeom>
        </p:spPr>
      </p:pic>
      <p:sp>
        <p:nvSpPr>
          <p:cNvPr id="5" name="Title 4"/>
          <p:cNvSpPr>
            <a:spLocks noGrp="1"/>
          </p:cNvSpPr>
          <p:nvPr>
            <p:ph type="title"/>
          </p:nvPr>
        </p:nvSpPr>
        <p:spPr/>
        <p:txBody>
          <a:bodyPr>
            <a:normAutofit fontScale="90000"/>
          </a:bodyPr>
          <a:lstStyle/>
          <a:p>
            <a:r>
              <a:rPr lang="en-US" dirty="0"/>
              <a:t>Items Purchased Were </a:t>
            </a:r>
            <a:br>
              <a:rPr lang="en-US" dirty="0"/>
            </a:br>
            <a:r>
              <a:rPr lang="en-US" dirty="0"/>
              <a:t>Unaccounted For</a:t>
            </a:r>
          </a:p>
        </p:txBody>
      </p:sp>
      <p:sp>
        <p:nvSpPr>
          <p:cNvPr id="6" name="Content Placeholder 5"/>
          <p:cNvSpPr>
            <a:spLocks noGrp="1"/>
          </p:cNvSpPr>
          <p:nvPr>
            <p:ph idx="1"/>
          </p:nvPr>
        </p:nvSpPr>
        <p:spPr/>
        <p:txBody>
          <a:bodyPr>
            <a:normAutofit fontScale="77500" lnSpcReduction="20000"/>
          </a:bodyPr>
          <a:lstStyle/>
          <a:p>
            <a:r>
              <a:rPr lang="en-US" dirty="0"/>
              <a:t>Items with a total cost of over </a:t>
            </a:r>
            <a:r>
              <a:rPr lang="en-US" b="1" dirty="0"/>
              <a:t>$6,000 </a:t>
            </a:r>
            <a:r>
              <a:rPr lang="en-US" dirty="0"/>
              <a:t>were purchased with grant funds and were unable to be located. Several items were shipped to the employee’s personal residence, many items were purchased directly by the employee and receipts were submitted for reimbursement with no reasonable benefit to the program.</a:t>
            </a:r>
          </a:p>
          <a:p>
            <a:r>
              <a:rPr lang="en-US" dirty="0"/>
              <a:t>How did this happen?</a:t>
            </a:r>
          </a:p>
          <a:p>
            <a:pPr lvl="1"/>
            <a:r>
              <a:rPr lang="en-US" dirty="0"/>
              <a:t>The items purchased were out of the ordinary and could easily be used for personal use. Inventory was not maintained or reconciled, there was no segregation of duties, and a lack of oversite over purchases. </a:t>
            </a:r>
          </a:p>
          <a:p>
            <a:r>
              <a:rPr lang="en-US" dirty="0"/>
              <a:t>What was the outcome?</a:t>
            </a:r>
          </a:p>
          <a:p>
            <a:pPr lvl="1"/>
            <a:r>
              <a:rPr lang="en-US" dirty="0"/>
              <a:t>The employee was required to pay back the grant.</a:t>
            </a:r>
          </a:p>
        </p:txBody>
      </p:sp>
    </p:spTree>
    <p:extLst>
      <p:ext uri="{BB962C8B-B14F-4D97-AF65-F5344CB8AC3E}">
        <p14:creationId xmlns:p14="http://schemas.microsoft.com/office/powerpoint/2010/main" val="23605653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p:cNvSpPr>
          <p:nvPr/>
        </p:nvSpPr>
        <p:spPr>
          <a:xfrm>
            <a:off x="0" y="6272566"/>
            <a:ext cx="9144000" cy="369332"/>
          </a:xfrm>
          <a:prstGeom prst="rect">
            <a:avLst/>
          </a:prstGeom>
          <a:solidFill>
            <a:srgbClr val="592A8A"/>
          </a:solidFill>
        </p:spPr>
        <p:txBody>
          <a:bodyPr wrap="square" rtlCol="0">
            <a:spAutoFit/>
          </a:bodyPr>
          <a:lstStyle/>
          <a:p>
            <a:r>
              <a:rPr lang="en-US" b="1" dirty="0">
                <a:solidFill>
                  <a:srgbClr val="FFC000"/>
                </a:solidFill>
              </a:rPr>
              <a:t>													Protecting the Pirate Treasure</a:t>
            </a:r>
            <a:endParaRPr lang="en-US" dirty="0"/>
          </a:p>
        </p:txBody>
      </p:sp>
      <p:pic>
        <p:nvPicPr>
          <p:cNvPr id="2" name="Picture 1"/>
          <p:cNvPicPr>
            <a:picLocks noChangeAspect="1"/>
          </p:cNvPicPr>
          <p:nvPr/>
        </p:nvPicPr>
        <p:blipFill>
          <a:blip r:embed="rId3"/>
          <a:stretch>
            <a:fillRect/>
          </a:stretch>
        </p:blipFill>
        <p:spPr>
          <a:xfrm>
            <a:off x="205264" y="6314963"/>
            <a:ext cx="1278763" cy="468157"/>
          </a:xfrm>
          <a:prstGeom prst="rect">
            <a:avLst/>
          </a:prstGeom>
        </p:spPr>
      </p:pic>
      <p:sp>
        <p:nvSpPr>
          <p:cNvPr id="5" name="Title 4"/>
          <p:cNvSpPr>
            <a:spLocks noGrp="1"/>
          </p:cNvSpPr>
          <p:nvPr>
            <p:ph type="title"/>
          </p:nvPr>
        </p:nvSpPr>
        <p:spPr/>
        <p:txBody>
          <a:bodyPr/>
          <a:lstStyle/>
          <a:p>
            <a:r>
              <a:rPr lang="en-US" dirty="0"/>
              <a:t>Nepotism</a:t>
            </a:r>
          </a:p>
        </p:txBody>
      </p:sp>
      <p:sp>
        <p:nvSpPr>
          <p:cNvPr id="6" name="Content Placeholder 5"/>
          <p:cNvSpPr>
            <a:spLocks noGrp="1"/>
          </p:cNvSpPr>
          <p:nvPr>
            <p:ph idx="1"/>
          </p:nvPr>
        </p:nvSpPr>
        <p:spPr/>
        <p:txBody>
          <a:bodyPr>
            <a:normAutofit fontScale="92500" lnSpcReduction="20000"/>
          </a:bodyPr>
          <a:lstStyle/>
          <a:p>
            <a:r>
              <a:rPr lang="en-US" dirty="0"/>
              <a:t>Employee had shared authority for employment decisions related to his/her spouse and it resulted in the spouse earning “extra money” for services not actually performed.</a:t>
            </a:r>
          </a:p>
          <a:p>
            <a:r>
              <a:rPr lang="en-US" dirty="0"/>
              <a:t>How did this happen?</a:t>
            </a:r>
          </a:p>
          <a:p>
            <a:pPr lvl="1"/>
            <a:r>
              <a:rPr lang="en-US" dirty="0"/>
              <a:t>Employees did not follow University policies and there was no formal written conflict management plan in place.</a:t>
            </a:r>
          </a:p>
          <a:p>
            <a:r>
              <a:rPr lang="en-US" dirty="0"/>
              <a:t>What was the outcome?</a:t>
            </a:r>
          </a:p>
          <a:p>
            <a:pPr lvl="1"/>
            <a:r>
              <a:rPr lang="en-US" dirty="0"/>
              <a:t>Employee was required to pay back the “extra money” for services not performed.</a:t>
            </a:r>
          </a:p>
        </p:txBody>
      </p:sp>
    </p:spTree>
    <p:extLst>
      <p:ext uri="{BB962C8B-B14F-4D97-AF65-F5344CB8AC3E}">
        <p14:creationId xmlns:p14="http://schemas.microsoft.com/office/powerpoint/2010/main" val="15301026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p:cNvSpPr>
          <p:nvPr/>
        </p:nvSpPr>
        <p:spPr>
          <a:xfrm>
            <a:off x="0" y="6325625"/>
            <a:ext cx="9144000" cy="369332"/>
          </a:xfrm>
          <a:prstGeom prst="rect">
            <a:avLst/>
          </a:prstGeom>
          <a:solidFill>
            <a:srgbClr val="592A8A"/>
          </a:solidFill>
        </p:spPr>
        <p:txBody>
          <a:bodyPr wrap="square" rtlCol="0">
            <a:spAutoFit/>
          </a:bodyPr>
          <a:lstStyle/>
          <a:p>
            <a:r>
              <a:rPr lang="en-US" dirty="0"/>
              <a:t>                                   									</a:t>
            </a:r>
            <a:r>
              <a:rPr lang="en-US" b="1" dirty="0">
                <a:solidFill>
                  <a:srgbClr val="FFC000"/>
                </a:solidFill>
              </a:rPr>
              <a:t>Protecting the Pirate Treasure</a:t>
            </a:r>
          </a:p>
        </p:txBody>
      </p:sp>
      <p:pic>
        <p:nvPicPr>
          <p:cNvPr id="2" name="Picture 1"/>
          <p:cNvPicPr>
            <a:picLocks noChangeAspect="1"/>
          </p:cNvPicPr>
          <p:nvPr/>
        </p:nvPicPr>
        <p:blipFill>
          <a:blip r:embed="rId3"/>
          <a:stretch>
            <a:fillRect/>
          </a:stretch>
        </p:blipFill>
        <p:spPr>
          <a:xfrm>
            <a:off x="205264" y="6314963"/>
            <a:ext cx="1278763" cy="468157"/>
          </a:xfrm>
          <a:prstGeom prst="rect">
            <a:avLst/>
          </a:prstGeom>
        </p:spPr>
      </p:pic>
      <p:sp>
        <p:nvSpPr>
          <p:cNvPr id="5" name="Title 4"/>
          <p:cNvSpPr>
            <a:spLocks noGrp="1"/>
          </p:cNvSpPr>
          <p:nvPr>
            <p:ph type="title"/>
          </p:nvPr>
        </p:nvSpPr>
        <p:spPr/>
        <p:txBody>
          <a:bodyPr/>
          <a:lstStyle/>
          <a:p>
            <a:r>
              <a:rPr lang="en-US" dirty="0"/>
              <a:t>Key Takeaways</a:t>
            </a:r>
          </a:p>
        </p:txBody>
      </p:sp>
      <p:sp>
        <p:nvSpPr>
          <p:cNvPr id="6" name="Content Placeholder 5"/>
          <p:cNvSpPr>
            <a:spLocks noGrp="1"/>
          </p:cNvSpPr>
          <p:nvPr>
            <p:ph idx="1"/>
          </p:nvPr>
        </p:nvSpPr>
        <p:spPr/>
        <p:txBody>
          <a:bodyPr/>
          <a:lstStyle/>
          <a:p>
            <a:r>
              <a:rPr lang="en-US" dirty="0"/>
              <a:t>We are </a:t>
            </a:r>
            <a:r>
              <a:rPr lang="en-US" u="sng" dirty="0"/>
              <a:t>all</a:t>
            </a:r>
            <a:r>
              <a:rPr lang="en-US" dirty="0"/>
              <a:t> responsible for protecting ECU’s assets and reputation</a:t>
            </a:r>
          </a:p>
          <a:p>
            <a:r>
              <a:rPr lang="en-US" dirty="0"/>
              <a:t>Internal Audit is here to partner with you</a:t>
            </a:r>
          </a:p>
          <a:p>
            <a:r>
              <a:rPr lang="en-US" dirty="0"/>
              <a:t>“Stuff” really does happen</a:t>
            </a:r>
          </a:p>
          <a:p>
            <a:r>
              <a:rPr lang="en-US" dirty="0"/>
              <a:t>Internal Controls can help prevent or detect “stuff”</a:t>
            </a:r>
          </a:p>
          <a:p>
            <a:endParaRPr lang="en-US" dirty="0"/>
          </a:p>
        </p:txBody>
      </p:sp>
    </p:spTree>
    <p:extLst>
      <p:ext uri="{BB962C8B-B14F-4D97-AF65-F5344CB8AC3E}">
        <p14:creationId xmlns:p14="http://schemas.microsoft.com/office/powerpoint/2010/main" val="11499862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rgbClr val="592A8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  </a:t>
            </a:r>
            <a:endParaRPr lang="en-US" dirty="0"/>
          </a:p>
        </p:txBody>
      </p:sp>
      <p:pic>
        <p:nvPicPr>
          <p:cNvPr id="4" name="Picture 3"/>
          <p:cNvPicPr>
            <a:picLocks noChangeAspect="1"/>
          </p:cNvPicPr>
          <p:nvPr/>
        </p:nvPicPr>
        <p:blipFill>
          <a:blip r:embed="rId3"/>
          <a:stretch>
            <a:fillRect/>
          </a:stretch>
        </p:blipFill>
        <p:spPr>
          <a:xfrm>
            <a:off x="339499" y="5982447"/>
            <a:ext cx="1476074" cy="540393"/>
          </a:xfrm>
          <a:prstGeom prst="rect">
            <a:avLst/>
          </a:prstGeom>
        </p:spPr>
      </p:pic>
      <p:cxnSp>
        <p:nvCxnSpPr>
          <p:cNvPr id="5" name="Straight Connector 4"/>
          <p:cNvCxnSpPr/>
          <p:nvPr/>
        </p:nvCxnSpPr>
        <p:spPr>
          <a:xfrm>
            <a:off x="0" y="6498486"/>
            <a:ext cx="417635" cy="0"/>
          </a:xfrm>
          <a:prstGeom prst="line">
            <a:avLst/>
          </a:prstGeom>
          <a:ln w="6350">
            <a:solidFill>
              <a:srgbClr val="FEC923"/>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672612" y="6498486"/>
            <a:ext cx="8471388" cy="0"/>
          </a:xfrm>
          <a:prstGeom prst="line">
            <a:avLst/>
          </a:prstGeom>
          <a:ln w="6350">
            <a:solidFill>
              <a:srgbClr val="FEC923"/>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dirty="0"/>
              <a:t>Questions/Comments</a:t>
            </a:r>
          </a:p>
        </p:txBody>
      </p:sp>
      <p:sp>
        <p:nvSpPr>
          <p:cNvPr id="8" name="Content Placeholder 7"/>
          <p:cNvSpPr>
            <a:spLocks noGrp="1"/>
          </p:cNvSpPr>
          <p:nvPr>
            <p:ph idx="1"/>
          </p:nvPr>
        </p:nvSpPr>
        <p:spPr/>
        <p:txBody>
          <a:bodyPr>
            <a:normAutofit/>
          </a:bodyPr>
          <a:lstStyle/>
          <a:p>
            <a:pPr marL="0" indent="0" algn="ctr">
              <a:buNone/>
            </a:pPr>
            <a:r>
              <a:rPr lang="en-US" sz="4000" dirty="0">
                <a:solidFill>
                  <a:srgbClr val="FFC000"/>
                </a:solidFill>
              </a:rPr>
              <a:t>Call us any time.  We’re here to serve!</a:t>
            </a:r>
          </a:p>
          <a:p>
            <a:pPr marL="0" indent="0" algn="ctr">
              <a:buNone/>
            </a:pPr>
            <a:endParaRPr lang="en-US" sz="4000" dirty="0">
              <a:solidFill>
                <a:srgbClr val="FFC000"/>
              </a:solidFill>
            </a:endParaRPr>
          </a:p>
          <a:p>
            <a:pPr marL="0" indent="0" algn="ctr">
              <a:buNone/>
            </a:pPr>
            <a:r>
              <a:rPr lang="en-US" sz="4000" dirty="0">
                <a:solidFill>
                  <a:srgbClr val="FFC000"/>
                </a:solidFill>
              </a:rPr>
              <a:t>328-9027</a:t>
            </a:r>
          </a:p>
          <a:p>
            <a:pPr marL="0" indent="0" algn="ctr">
              <a:buNone/>
            </a:pPr>
            <a:endParaRPr lang="en-US" sz="4000" dirty="0">
              <a:solidFill>
                <a:srgbClr val="FFC000"/>
              </a:solidFill>
            </a:endParaRPr>
          </a:p>
        </p:txBody>
      </p:sp>
      <p:sp>
        <p:nvSpPr>
          <p:cNvPr id="10" name="TextBox 9">
            <a:extLst>
              <a:ext uri="{FF2B5EF4-FFF2-40B4-BE49-F238E27FC236}">
                <a16:creationId xmlns:a16="http://schemas.microsoft.com/office/drawing/2014/main" id="{88ADEB05-9D84-4FE0-9F31-DB581564D438}"/>
              </a:ext>
            </a:extLst>
          </p:cNvPr>
          <p:cNvSpPr txBox="1"/>
          <p:nvPr/>
        </p:nvSpPr>
        <p:spPr>
          <a:xfrm>
            <a:off x="2577947" y="3317184"/>
            <a:ext cx="3988106" cy="1569660"/>
          </a:xfrm>
          <a:prstGeom prst="rect">
            <a:avLst/>
          </a:prstGeom>
          <a:noFill/>
        </p:spPr>
        <p:txBody>
          <a:bodyPr wrap="square" rtlCol="0">
            <a:spAutoFit/>
          </a:bodyPr>
          <a:lstStyle/>
          <a:p>
            <a:pPr algn="ctr"/>
            <a:endParaRPr lang="en-US" sz="3200" dirty="0">
              <a:solidFill>
                <a:schemeClr val="bg1"/>
              </a:solidFill>
            </a:endParaRPr>
          </a:p>
          <a:p>
            <a:pPr algn="ctr"/>
            <a:r>
              <a:rPr lang="en-US" sz="3200" dirty="0">
                <a:solidFill>
                  <a:srgbClr val="FFC82E"/>
                </a:solidFill>
                <a:latin typeface="Gill Sans MT" panose="020B0502020104020203" pitchFamily="34" charset="0"/>
                <a:hlinkClick r:id="rId4">
                  <a:extLst>
                    <a:ext uri="{A12FA001-AC4F-418D-AE19-62706E023703}">
                      <ahyp:hlinkClr xmlns:ahyp="http://schemas.microsoft.com/office/drawing/2018/hyperlinkcolor" val="tx"/>
                    </a:ext>
                  </a:extLst>
                </a:hlinkClick>
              </a:rPr>
              <a:t>https://audit.ecu.edu</a:t>
            </a:r>
            <a:endParaRPr lang="en-US" sz="3200" dirty="0">
              <a:solidFill>
                <a:srgbClr val="FFC82E"/>
              </a:solidFill>
            </a:endParaRPr>
          </a:p>
          <a:p>
            <a:pPr algn="ctr"/>
            <a:endParaRPr lang="en-US" sz="3200" dirty="0">
              <a:solidFill>
                <a:schemeClr val="bg1"/>
              </a:solidFill>
            </a:endParaRPr>
          </a:p>
        </p:txBody>
      </p:sp>
      <p:pic>
        <p:nvPicPr>
          <p:cNvPr id="11" name="Picture 10" descr="Brody School of Medicine Facebook">
            <a:hlinkClick r:id="rId5" tgtFrame="_blank"/>
            <a:extLst>
              <a:ext uri="{FF2B5EF4-FFF2-40B4-BE49-F238E27FC236}">
                <a16:creationId xmlns:a16="http://schemas.microsoft.com/office/drawing/2014/main" id="{42FD57E4-BF6C-4DE3-9513-2A0D8E7C188F}"/>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3284610" y="4912929"/>
            <a:ext cx="643695" cy="689741"/>
          </a:xfrm>
          <a:prstGeom prst="rect">
            <a:avLst/>
          </a:prstGeom>
          <a:noFill/>
          <a:ln>
            <a:noFill/>
          </a:ln>
        </p:spPr>
      </p:pic>
      <p:pic>
        <p:nvPicPr>
          <p:cNvPr id="13" name="Picture 12" descr="Brody School of Medicine Twitter">
            <a:hlinkClick r:id="rId7" tgtFrame="_blank"/>
            <a:extLst>
              <a:ext uri="{FF2B5EF4-FFF2-40B4-BE49-F238E27FC236}">
                <a16:creationId xmlns:a16="http://schemas.microsoft.com/office/drawing/2014/main" id="{EDF5EB36-6571-4437-B6B5-2096EA4DC4FB}"/>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4745490" y="4943737"/>
            <a:ext cx="681859" cy="689741"/>
          </a:xfrm>
          <a:prstGeom prst="rect">
            <a:avLst/>
          </a:prstGeom>
          <a:noFill/>
          <a:ln>
            <a:noFill/>
          </a:ln>
        </p:spPr>
      </p:pic>
    </p:spTree>
    <p:extLst>
      <p:ext uri="{BB962C8B-B14F-4D97-AF65-F5344CB8AC3E}">
        <p14:creationId xmlns:p14="http://schemas.microsoft.com/office/powerpoint/2010/main" val="1381949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p:cNvSpPr>
          <p:nvPr/>
        </p:nvSpPr>
        <p:spPr>
          <a:xfrm>
            <a:off x="0" y="6272566"/>
            <a:ext cx="9144000" cy="597923"/>
          </a:xfrm>
          <a:prstGeom prst="rect">
            <a:avLst/>
          </a:prstGeom>
          <a:solidFill>
            <a:srgbClr val="592A8A"/>
          </a:solidFill>
        </p:spPr>
        <p:txBody>
          <a:bodyPr wrap="square" rtlCol="0">
            <a:spAutoFit/>
          </a:bodyPr>
          <a:lstStyle/>
          <a:p>
            <a:r>
              <a:rPr lang="en-US"/>
              <a:t>                                   </a:t>
            </a:r>
            <a:endParaRPr lang="en-US" dirty="0"/>
          </a:p>
        </p:txBody>
      </p:sp>
      <p:pic>
        <p:nvPicPr>
          <p:cNvPr id="2" name="Picture 1"/>
          <p:cNvPicPr>
            <a:picLocks noChangeAspect="1"/>
          </p:cNvPicPr>
          <p:nvPr/>
        </p:nvPicPr>
        <p:blipFill>
          <a:blip r:embed="rId3"/>
          <a:stretch>
            <a:fillRect/>
          </a:stretch>
        </p:blipFill>
        <p:spPr>
          <a:xfrm>
            <a:off x="205264" y="6314963"/>
            <a:ext cx="1278763" cy="468157"/>
          </a:xfrm>
          <a:prstGeom prst="rect">
            <a:avLst/>
          </a:prstGeom>
        </p:spPr>
      </p:pic>
      <p:sp>
        <p:nvSpPr>
          <p:cNvPr id="5" name="Title 4"/>
          <p:cNvSpPr>
            <a:spLocks noGrp="1"/>
          </p:cNvSpPr>
          <p:nvPr>
            <p:ph type="title"/>
          </p:nvPr>
        </p:nvSpPr>
        <p:spPr/>
        <p:txBody>
          <a:bodyPr/>
          <a:lstStyle/>
          <a:p>
            <a:r>
              <a:rPr lang="en-US" dirty="0"/>
              <a:t>Agenda</a:t>
            </a:r>
          </a:p>
        </p:txBody>
      </p:sp>
      <p:sp>
        <p:nvSpPr>
          <p:cNvPr id="6" name="Content Placeholder 5"/>
          <p:cNvSpPr>
            <a:spLocks noGrp="1"/>
          </p:cNvSpPr>
          <p:nvPr>
            <p:ph idx="1"/>
          </p:nvPr>
        </p:nvSpPr>
        <p:spPr/>
        <p:txBody>
          <a:bodyPr/>
          <a:lstStyle/>
          <a:p>
            <a:r>
              <a:rPr lang="en-US" dirty="0"/>
              <a:t>Internal Audit</a:t>
            </a:r>
          </a:p>
          <a:p>
            <a:r>
              <a:rPr lang="en-US" dirty="0"/>
              <a:t>Internal Controls</a:t>
            </a:r>
          </a:p>
          <a:p>
            <a:r>
              <a:rPr lang="en-US" dirty="0"/>
              <a:t>Fraud and Abuse</a:t>
            </a:r>
          </a:p>
          <a:p>
            <a:r>
              <a:rPr lang="en-US" dirty="0"/>
              <a:t>“Stuff happens” even at ECU</a:t>
            </a:r>
          </a:p>
          <a:p>
            <a:endParaRPr lang="en-US" dirty="0"/>
          </a:p>
          <a:p>
            <a:endParaRPr lang="en-US" dirty="0"/>
          </a:p>
        </p:txBody>
      </p:sp>
      <p:sp>
        <p:nvSpPr>
          <p:cNvPr id="7" name="TextBox 6">
            <a:extLst>
              <a:ext uri="{FF2B5EF4-FFF2-40B4-BE49-F238E27FC236}">
                <a16:creationId xmlns:a16="http://schemas.microsoft.com/office/drawing/2014/main" id="{5BD69A04-A62F-AE71-847D-6528424233CA}"/>
              </a:ext>
            </a:extLst>
          </p:cNvPr>
          <p:cNvSpPr txBox="1"/>
          <p:nvPr/>
        </p:nvSpPr>
        <p:spPr>
          <a:xfrm>
            <a:off x="6039092" y="6314963"/>
            <a:ext cx="5295416" cy="369332"/>
          </a:xfrm>
          <a:prstGeom prst="rect">
            <a:avLst/>
          </a:prstGeom>
          <a:noFill/>
        </p:spPr>
        <p:txBody>
          <a:bodyPr wrap="square">
            <a:spAutoFit/>
          </a:bodyPr>
          <a:lstStyle/>
          <a:p>
            <a:r>
              <a:rPr lang="en-US" b="1" dirty="0">
                <a:solidFill>
                  <a:srgbClr val="FFC000"/>
                </a:solidFill>
              </a:rPr>
              <a:t>Protecting the Pirate Treasure</a:t>
            </a:r>
            <a:endParaRPr lang="en-US" dirty="0"/>
          </a:p>
        </p:txBody>
      </p:sp>
    </p:spTree>
    <p:extLst>
      <p:ext uri="{BB962C8B-B14F-4D97-AF65-F5344CB8AC3E}">
        <p14:creationId xmlns:p14="http://schemas.microsoft.com/office/powerpoint/2010/main" val="3429485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p:cNvSpPr>
          <p:nvPr/>
        </p:nvSpPr>
        <p:spPr>
          <a:xfrm>
            <a:off x="0" y="6272566"/>
            <a:ext cx="9144000" cy="369332"/>
          </a:xfrm>
          <a:prstGeom prst="rect">
            <a:avLst/>
          </a:prstGeom>
          <a:solidFill>
            <a:srgbClr val="592A8A"/>
          </a:solidFill>
        </p:spPr>
        <p:txBody>
          <a:bodyPr wrap="square" rtlCol="0">
            <a:spAutoFit/>
          </a:bodyPr>
          <a:lstStyle/>
          <a:p>
            <a:r>
              <a:rPr lang="en-US" b="1" dirty="0">
                <a:solidFill>
                  <a:srgbClr val="FFC000"/>
                </a:solidFill>
              </a:rPr>
              <a:t>													Protecting the Pirate Treasure</a:t>
            </a:r>
            <a:endParaRPr lang="en-US" dirty="0"/>
          </a:p>
        </p:txBody>
      </p:sp>
      <p:pic>
        <p:nvPicPr>
          <p:cNvPr id="2" name="Picture 1"/>
          <p:cNvPicPr>
            <a:picLocks noChangeAspect="1"/>
          </p:cNvPicPr>
          <p:nvPr/>
        </p:nvPicPr>
        <p:blipFill>
          <a:blip r:embed="rId3"/>
          <a:stretch>
            <a:fillRect/>
          </a:stretch>
        </p:blipFill>
        <p:spPr>
          <a:xfrm>
            <a:off x="205264" y="6314963"/>
            <a:ext cx="1278763" cy="468157"/>
          </a:xfrm>
          <a:prstGeom prst="rect">
            <a:avLst/>
          </a:prstGeom>
        </p:spPr>
      </p:pic>
      <p:sp>
        <p:nvSpPr>
          <p:cNvPr id="5" name="Title 4"/>
          <p:cNvSpPr>
            <a:spLocks noGrp="1"/>
          </p:cNvSpPr>
          <p:nvPr>
            <p:ph type="title" idx="4294967295"/>
          </p:nvPr>
        </p:nvSpPr>
        <p:spPr>
          <a:xfrm>
            <a:off x="0" y="274638"/>
            <a:ext cx="8229600" cy="1143000"/>
          </a:xfrm>
        </p:spPr>
        <p:txBody>
          <a:bodyPr/>
          <a:lstStyle/>
          <a:p>
            <a:endParaRPr lang="en-US" dirty="0"/>
          </a:p>
        </p:txBody>
      </p:sp>
      <p:pic>
        <p:nvPicPr>
          <p:cNvPr id="7" name="Picture 6">
            <a:extLst>
              <a:ext uri="{FF2B5EF4-FFF2-40B4-BE49-F238E27FC236}">
                <a16:creationId xmlns:a16="http://schemas.microsoft.com/office/drawing/2014/main" id="{BC415510-4332-C439-81F3-23F39B6B5104}"/>
              </a:ext>
            </a:extLst>
          </p:cNvPr>
          <p:cNvPicPr>
            <a:picLocks noChangeAspect="1"/>
          </p:cNvPicPr>
          <p:nvPr/>
        </p:nvPicPr>
        <p:blipFill>
          <a:blip r:embed="rId4"/>
          <a:stretch>
            <a:fillRect/>
          </a:stretch>
        </p:blipFill>
        <p:spPr>
          <a:xfrm>
            <a:off x="826034" y="1956048"/>
            <a:ext cx="7297774" cy="2274473"/>
          </a:xfrm>
          <a:prstGeom prst="rect">
            <a:avLst/>
          </a:prstGeom>
        </p:spPr>
      </p:pic>
    </p:spTree>
    <p:extLst>
      <p:ext uri="{BB962C8B-B14F-4D97-AF65-F5344CB8AC3E}">
        <p14:creationId xmlns:p14="http://schemas.microsoft.com/office/powerpoint/2010/main" val="3115654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p:cNvSpPr>
          <p:nvPr/>
        </p:nvSpPr>
        <p:spPr>
          <a:xfrm>
            <a:off x="0" y="6272566"/>
            <a:ext cx="9144000" cy="369332"/>
          </a:xfrm>
          <a:prstGeom prst="rect">
            <a:avLst/>
          </a:prstGeom>
          <a:solidFill>
            <a:srgbClr val="592A8A"/>
          </a:solidFill>
        </p:spPr>
        <p:txBody>
          <a:bodyPr wrap="square" rtlCol="0">
            <a:spAutoFit/>
          </a:bodyPr>
          <a:lstStyle/>
          <a:p>
            <a:r>
              <a:rPr lang="en-US" b="1" dirty="0">
                <a:solidFill>
                  <a:srgbClr val="FFC000"/>
                </a:solidFill>
              </a:rPr>
              <a:t>													Protecting the Pirate Treasure</a:t>
            </a:r>
            <a:endParaRPr lang="en-US" dirty="0"/>
          </a:p>
        </p:txBody>
      </p:sp>
      <p:pic>
        <p:nvPicPr>
          <p:cNvPr id="2" name="Picture 1"/>
          <p:cNvPicPr>
            <a:picLocks noChangeAspect="1"/>
          </p:cNvPicPr>
          <p:nvPr/>
        </p:nvPicPr>
        <p:blipFill>
          <a:blip r:embed="rId3"/>
          <a:stretch>
            <a:fillRect/>
          </a:stretch>
        </p:blipFill>
        <p:spPr>
          <a:xfrm>
            <a:off x="205264" y="6314963"/>
            <a:ext cx="1278763" cy="468157"/>
          </a:xfrm>
          <a:prstGeom prst="rect">
            <a:avLst/>
          </a:prstGeom>
        </p:spPr>
      </p:pic>
      <p:sp>
        <p:nvSpPr>
          <p:cNvPr id="5" name="Title 4"/>
          <p:cNvSpPr>
            <a:spLocks noGrp="1"/>
          </p:cNvSpPr>
          <p:nvPr>
            <p:ph type="title" idx="4294967295"/>
          </p:nvPr>
        </p:nvSpPr>
        <p:spPr>
          <a:xfrm>
            <a:off x="0" y="274638"/>
            <a:ext cx="8229600" cy="1143000"/>
          </a:xfrm>
        </p:spPr>
        <p:txBody>
          <a:bodyPr/>
          <a:lstStyle/>
          <a:p>
            <a:endParaRPr lang="en-US" dirty="0"/>
          </a:p>
        </p:txBody>
      </p:sp>
      <p:pic>
        <p:nvPicPr>
          <p:cNvPr id="3" name="Picture 2">
            <a:extLst>
              <a:ext uri="{FF2B5EF4-FFF2-40B4-BE49-F238E27FC236}">
                <a16:creationId xmlns:a16="http://schemas.microsoft.com/office/drawing/2014/main" id="{290190BA-3EFD-E738-BA21-7E195C612B4C}"/>
              </a:ext>
            </a:extLst>
          </p:cNvPr>
          <p:cNvPicPr>
            <a:picLocks noChangeAspect="1"/>
          </p:cNvPicPr>
          <p:nvPr/>
        </p:nvPicPr>
        <p:blipFill>
          <a:blip r:embed="rId4"/>
          <a:stretch>
            <a:fillRect/>
          </a:stretch>
        </p:blipFill>
        <p:spPr>
          <a:xfrm>
            <a:off x="877518" y="2030335"/>
            <a:ext cx="7388963" cy="2177424"/>
          </a:xfrm>
          <a:prstGeom prst="rect">
            <a:avLst/>
          </a:prstGeom>
        </p:spPr>
      </p:pic>
    </p:spTree>
    <p:extLst>
      <p:ext uri="{BB962C8B-B14F-4D97-AF65-F5344CB8AC3E}">
        <p14:creationId xmlns:p14="http://schemas.microsoft.com/office/powerpoint/2010/main" val="3001086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p:cNvSpPr>
          <p:nvPr/>
        </p:nvSpPr>
        <p:spPr>
          <a:xfrm>
            <a:off x="0" y="6272566"/>
            <a:ext cx="9144000" cy="369332"/>
          </a:xfrm>
          <a:prstGeom prst="rect">
            <a:avLst/>
          </a:prstGeom>
          <a:solidFill>
            <a:srgbClr val="592A8A"/>
          </a:solidFill>
        </p:spPr>
        <p:txBody>
          <a:bodyPr wrap="square" rtlCol="0">
            <a:spAutoFit/>
          </a:bodyPr>
          <a:lstStyle/>
          <a:p>
            <a:r>
              <a:rPr lang="en-US" b="1" dirty="0">
                <a:solidFill>
                  <a:srgbClr val="FFC000"/>
                </a:solidFill>
              </a:rPr>
              <a:t>													Protecting the Pirate Treasure</a:t>
            </a:r>
            <a:endParaRPr lang="en-US" dirty="0"/>
          </a:p>
        </p:txBody>
      </p:sp>
      <p:pic>
        <p:nvPicPr>
          <p:cNvPr id="2" name="Picture 1"/>
          <p:cNvPicPr>
            <a:picLocks noChangeAspect="1"/>
          </p:cNvPicPr>
          <p:nvPr/>
        </p:nvPicPr>
        <p:blipFill>
          <a:blip r:embed="rId3"/>
          <a:stretch>
            <a:fillRect/>
          </a:stretch>
        </p:blipFill>
        <p:spPr>
          <a:xfrm>
            <a:off x="205264" y="6314963"/>
            <a:ext cx="1278763" cy="468157"/>
          </a:xfrm>
          <a:prstGeom prst="rect">
            <a:avLst/>
          </a:prstGeom>
        </p:spPr>
      </p:pic>
      <p:sp>
        <p:nvSpPr>
          <p:cNvPr id="5" name="Title 4"/>
          <p:cNvSpPr>
            <a:spLocks noGrp="1"/>
          </p:cNvSpPr>
          <p:nvPr>
            <p:ph type="title"/>
          </p:nvPr>
        </p:nvSpPr>
        <p:spPr/>
        <p:txBody>
          <a:bodyPr/>
          <a:lstStyle/>
          <a:p>
            <a:r>
              <a:rPr lang="en-US" dirty="0"/>
              <a:t>Who are we?</a:t>
            </a:r>
          </a:p>
        </p:txBody>
      </p:sp>
      <p:sp>
        <p:nvSpPr>
          <p:cNvPr id="6" name="Content Placeholder 5"/>
          <p:cNvSpPr>
            <a:spLocks noGrp="1"/>
          </p:cNvSpPr>
          <p:nvPr>
            <p:ph idx="1"/>
          </p:nvPr>
        </p:nvSpPr>
        <p:spPr/>
        <p:txBody>
          <a:bodyPr/>
          <a:lstStyle/>
          <a:p>
            <a:r>
              <a:rPr lang="en-US" dirty="0"/>
              <a:t>An independent, objective team that reports to the Chancellor and BOT</a:t>
            </a:r>
          </a:p>
          <a:p>
            <a:r>
              <a:rPr lang="en-US" dirty="0"/>
              <a:t>Our purpose:  Strengthen the organization’s ability to create, protect, and sustain value by providing the Board and management with independent, risk-based, and objective assurance, advice, insight, and foresight.  </a:t>
            </a:r>
          </a:p>
          <a:p>
            <a:pPr marL="400050" lvl="1" indent="0">
              <a:buNone/>
            </a:pPr>
            <a:r>
              <a:rPr lang="en-US" sz="1800" i="1" dirty="0"/>
              <a:t>(Per the IIA Global Audit Standards)</a:t>
            </a:r>
          </a:p>
        </p:txBody>
      </p:sp>
    </p:spTree>
    <p:extLst>
      <p:ext uri="{BB962C8B-B14F-4D97-AF65-F5344CB8AC3E}">
        <p14:creationId xmlns:p14="http://schemas.microsoft.com/office/powerpoint/2010/main" val="3272857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p:cNvSpPr>
          <p:nvPr/>
        </p:nvSpPr>
        <p:spPr>
          <a:xfrm>
            <a:off x="0" y="6272566"/>
            <a:ext cx="9144000" cy="597923"/>
          </a:xfrm>
          <a:prstGeom prst="rect">
            <a:avLst/>
          </a:prstGeom>
          <a:solidFill>
            <a:srgbClr val="592A8A"/>
          </a:solidFill>
        </p:spPr>
        <p:txBody>
          <a:bodyPr wrap="square" rtlCol="0">
            <a:spAutoFit/>
          </a:bodyPr>
          <a:lstStyle/>
          <a:p>
            <a:r>
              <a:rPr lang="en-US"/>
              <a:t>                                   </a:t>
            </a:r>
            <a:endParaRPr lang="en-US" dirty="0"/>
          </a:p>
        </p:txBody>
      </p:sp>
      <p:pic>
        <p:nvPicPr>
          <p:cNvPr id="2" name="Picture 1"/>
          <p:cNvPicPr>
            <a:picLocks noChangeAspect="1"/>
          </p:cNvPicPr>
          <p:nvPr/>
        </p:nvPicPr>
        <p:blipFill>
          <a:blip r:embed="rId3"/>
          <a:stretch>
            <a:fillRect/>
          </a:stretch>
        </p:blipFill>
        <p:spPr>
          <a:xfrm>
            <a:off x="205264" y="6314963"/>
            <a:ext cx="1278763" cy="468157"/>
          </a:xfrm>
          <a:prstGeom prst="rect">
            <a:avLst/>
          </a:prstGeom>
        </p:spPr>
      </p:pic>
      <p:sp>
        <p:nvSpPr>
          <p:cNvPr id="5" name="Title 4"/>
          <p:cNvSpPr>
            <a:spLocks noGrp="1"/>
          </p:cNvSpPr>
          <p:nvPr>
            <p:ph type="title"/>
          </p:nvPr>
        </p:nvSpPr>
        <p:spPr/>
        <p:txBody>
          <a:bodyPr/>
          <a:lstStyle/>
          <a:p>
            <a:r>
              <a:rPr lang="en-US" dirty="0"/>
              <a:t>Audit Services</a:t>
            </a:r>
          </a:p>
        </p:txBody>
      </p:sp>
      <p:sp>
        <p:nvSpPr>
          <p:cNvPr id="6" name="Content Placeholder 5"/>
          <p:cNvSpPr>
            <a:spLocks noGrp="1"/>
          </p:cNvSpPr>
          <p:nvPr>
            <p:ph idx="1"/>
          </p:nvPr>
        </p:nvSpPr>
        <p:spPr/>
        <p:txBody>
          <a:bodyPr>
            <a:normAutofit lnSpcReduction="10000"/>
          </a:bodyPr>
          <a:lstStyle/>
          <a:p>
            <a:r>
              <a:rPr lang="en-US" dirty="0"/>
              <a:t>Operational Audits</a:t>
            </a:r>
          </a:p>
          <a:p>
            <a:r>
              <a:rPr lang="en-US" dirty="0"/>
              <a:t>Compliance Audits</a:t>
            </a:r>
          </a:p>
          <a:p>
            <a:r>
              <a:rPr lang="en-US" dirty="0"/>
              <a:t>Information Technology Audits</a:t>
            </a:r>
          </a:p>
          <a:p>
            <a:r>
              <a:rPr lang="en-US" dirty="0"/>
              <a:t>Investigative Audits / University Hotline</a:t>
            </a:r>
          </a:p>
          <a:p>
            <a:r>
              <a:rPr lang="en-US" dirty="0"/>
              <a:t>Financial Audits</a:t>
            </a:r>
          </a:p>
          <a:p>
            <a:r>
              <a:rPr lang="en-US" dirty="0"/>
              <a:t>Assistance to the Office of the State Auditor</a:t>
            </a:r>
          </a:p>
          <a:p>
            <a:r>
              <a:rPr lang="en-US" dirty="0"/>
              <a:t>Liaison with outside auditors</a:t>
            </a:r>
          </a:p>
          <a:p>
            <a:r>
              <a:rPr lang="en-US" dirty="0"/>
              <a:t>Consultations/Advisory Services</a:t>
            </a:r>
          </a:p>
          <a:p>
            <a:endParaRPr lang="en-US" dirty="0"/>
          </a:p>
          <a:p>
            <a:endParaRPr lang="en-US" dirty="0"/>
          </a:p>
        </p:txBody>
      </p:sp>
      <p:sp>
        <p:nvSpPr>
          <p:cNvPr id="9" name="TextBox 8">
            <a:extLst>
              <a:ext uri="{FF2B5EF4-FFF2-40B4-BE49-F238E27FC236}">
                <a16:creationId xmlns:a16="http://schemas.microsoft.com/office/drawing/2014/main" id="{3A216432-6F78-19C2-7D51-6A3B46FD56B6}"/>
              </a:ext>
            </a:extLst>
          </p:cNvPr>
          <p:cNvSpPr txBox="1"/>
          <p:nvPr/>
        </p:nvSpPr>
        <p:spPr>
          <a:xfrm>
            <a:off x="5958069" y="6314963"/>
            <a:ext cx="5295416" cy="369332"/>
          </a:xfrm>
          <a:prstGeom prst="rect">
            <a:avLst/>
          </a:prstGeom>
          <a:noFill/>
        </p:spPr>
        <p:txBody>
          <a:bodyPr wrap="square">
            <a:spAutoFit/>
          </a:bodyPr>
          <a:lstStyle/>
          <a:p>
            <a:r>
              <a:rPr lang="en-US" b="1" dirty="0">
                <a:solidFill>
                  <a:srgbClr val="FFC000"/>
                </a:solidFill>
              </a:rPr>
              <a:t>Protecting the Pirate Treasure</a:t>
            </a:r>
            <a:endParaRPr lang="en-US" dirty="0"/>
          </a:p>
        </p:txBody>
      </p:sp>
    </p:spTree>
    <p:extLst>
      <p:ext uri="{BB962C8B-B14F-4D97-AF65-F5344CB8AC3E}">
        <p14:creationId xmlns:p14="http://schemas.microsoft.com/office/powerpoint/2010/main" val="2603650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p:cNvSpPr>
          <p:nvPr/>
        </p:nvSpPr>
        <p:spPr>
          <a:xfrm>
            <a:off x="0" y="6272566"/>
            <a:ext cx="9144000" cy="597923"/>
          </a:xfrm>
          <a:prstGeom prst="rect">
            <a:avLst/>
          </a:prstGeom>
          <a:solidFill>
            <a:srgbClr val="592A8A"/>
          </a:solidFill>
        </p:spPr>
        <p:txBody>
          <a:bodyPr wrap="square" rtlCol="0">
            <a:spAutoFit/>
          </a:bodyPr>
          <a:lstStyle/>
          <a:p>
            <a:r>
              <a:rPr lang="en-US"/>
              <a:t>                                   </a:t>
            </a:r>
            <a:endParaRPr lang="en-US" dirty="0"/>
          </a:p>
        </p:txBody>
      </p:sp>
      <p:pic>
        <p:nvPicPr>
          <p:cNvPr id="2" name="Picture 1"/>
          <p:cNvPicPr>
            <a:picLocks noChangeAspect="1"/>
          </p:cNvPicPr>
          <p:nvPr/>
        </p:nvPicPr>
        <p:blipFill>
          <a:blip r:embed="rId3"/>
          <a:stretch>
            <a:fillRect/>
          </a:stretch>
        </p:blipFill>
        <p:spPr>
          <a:xfrm>
            <a:off x="205264" y="6314963"/>
            <a:ext cx="1278763" cy="468157"/>
          </a:xfrm>
          <a:prstGeom prst="rect">
            <a:avLst/>
          </a:prstGeom>
        </p:spPr>
      </p:pic>
      <p:sp>
        <p:nvSpPr>
          <p:cNvPr id="5" name="Title 4"/>
          <p:cNvSpPr>
            <a:spLocks noGrp="1"/>
          </p:cNvSpPr>
          <p:nvPr>
            <p:ph type="title"/>
          </p:nvPr>
        </p:nvSpPr>
        <p:spPr/>
        <p:txBody>
          <a:bodyPr/>
          <a:lstStyle/>
          <a:p>
            <a:r>
              <a:rPr lang="en-US" dirty="0"/>
              <a:t>Internal Controls</a:t>
            </a:r>
          </a:p>
        </p:txBody>
      </p:sp>
      <p:sp>
        <p:nvSpPr>
          <p:cNvPr id="6" name="Content Placeholder 5"/>
          <p:cNvSpPr>
            <a:spLocks noGrp="1"/>
          </p:cNvSpPr>
          <p:nvPr>
            <p:ph idx="1"/>
          </p:nvPr>
        </p:nvSpPr>
        <p:spPr/>
        <p:txBody>
          <a:bodyPr>
            <a:normAutofit/>
          </a:bodyPr>
          <a:lstStyle/>
          <a:p>
            <a:r>
              <a:rPr lang="en-US" dirty="0"/>
              <a:t>Achieve goals</a:t>
            </a:r>
          </a:p>
          <a:p>
            <a:r>
              <a:rPr lang="en-US" dirty="0"/>
              <a:t>Reduce unpleasant surprises</a:t>
            </a:r>
          </a:p>
          <a:p>
            <a:r>
              <a:rPr lang="en-US" dirty="0"/>
              <a:t>Enhance the reliability of information</a:t>
            </a:r>
          </a:p>
          <a:p>
            <a:r>
              <a:rPr lang="en-US" dirty="0"/>
              <a:t>Promote effectiveness and efficiency of operations</a:t>
            </a:r>
          </a:p>
          <a:p>
            <a:r>
              <a:rPr lang="en-US" dirty="0"/>
              <a:t>Safeguard assets (including our reputation)</a:t>
            </a:r>
          </a:p>
          <a:p>
            <a:r>
              <a:rPr lang="en-US" dirty="0"/>
              <a:t>Comply with rules and regulations</a:t>
            </a:r>
          </a:p>
        </p:txBody>
      </p:sp>
      <p:sp>
        <p:nvSpPr>
          <p:cNvPr id="7" name="TextBox 6">
            <a:extLst>
              <a:ext uri="{FF2B5EF4-FFF2-40B4-BE49-F238E27FC236}">
                <a16:creationId xmlns:a16="http://schemas.microsoft.com/office/drawing/2014/main" id="{38793D25-E3D0-2812-5855-D3AD50DA8FCA}"/>
              </a:ext>
            </a:extLst>
          </p:cNvPr>
          <p:cNvSpPr txBox="1"/>
          <p:nvPr/>
        </p:nvSpPr>
        <p:spPr>
          <a:xfrm>
            <a:off x="6039092" y="6249946"/>
            <a:ext cx="5295416" cy="369332"/>
          </a:xfrm>
          <a:prstGeom prst="rect">
            <a:avLst/>
          </a:prstGeom>
          <a:noFill/>
        </p:spPr>
        <p:txBody>
          <a:bodyPr wrap="square">
            <a:spAutoFit/>
          </a:bodyPr>
          <a:lstStyle/>
          <a:p>
            <a:r>
              <a:rPr lang="en-US" b="1" dirty="0">
                <a:solidFill>
                  <a:srgbClr val="FFC000"/>
                </a:solidFill>
              </a:rPr>
              <a:t>Protecting the Pirate Treasure</a:t>
            </a:r>
            <a:endParaRPr lang="en-US" dirty="0"/>
          </a:p>
        </p:txBody>
      </p:sp>
    </p:spTree>
    <p:extLst>
      <p:ext uri="{BB962C8B-B14F-4D97-AF65-F5344CB8AC3E}">
        <p14:creationId xmlns:p14="http://schemas.microsoft.com/office/powerpoint/2010/main" val="812972287"/>
      </p:ext>
    </p:extLst>
  </p:cSld>
  <p:clrMapOvr>
    <a:masterClrMapping/>
  </p:clrMapOvr>
</p:sld>
</file>

<file path=ppt/theme/theme1.xml><?xml version="1.0" encoding="utf-8"?>
<a:theme xmlns:a="http://schemas.openxmlformats.org/drawingml/2006/main" name="East Carolina Univers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9" id="{36137981-9D09-C84F-9406-DC4687F8BBD3}" vid="{317F811C-6CC9-034E-919A-D792BEE8909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Powerpointtemplate_ECU-fountain</Template>
  <TotalTime>2040</TotalTime>
  <Words>3910</Words>
  <Application>Microsoft Office PowerPoint</Application>
  <PresentationFormat>On-screen Show (4:3)</PresentationFormat>
  <Paragraphs>355</Paragraphs>
  <Slides>38</Slides>
  <Notes>38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Calibri</vt:lpstr>
      <vt:lpstr>Gill Sans MT</vt:lpstr>
      <vt:lpstr>East Carolina University</vt:lpstr>
      <vt:lpstr> Protect the Pirate Treasure!!   Internal Audit, Internal Controls, and Fraud and Abuse  </vt:lpstr>
      <vt:lpstr>Who are You?</vt:lpstr>
      <vt:lpstr>Do you…</vt:lpstr>
      <vt:lpstr>Agenda</vt:lpstr>
      <vt:lpstr>PowerPoint Presentation</vt:lpstr>
      <vt:lpstr>PowerPoint Presentation</vt:lpstr>
      <vt:lpstr>Who are we?</vt:lpstr>
      <vt:lpstr>Audit Services</vt:lpstr>
      <vt:lpstr>Internal Controls</vt:lpstr>
      <vt:lpstr>Internal Control Resources</vt:lpstr>
      <vt:lpstr>PowerPoint Presentation</vt:lpstr>
      <vt:lpstr>Security of Assets</vt:lpstr>
      <vt:lpstr>Protection of Sensitive Data</vt:lpstr>
      <vt:lpstr>Segregation of Duties</vt:lpstr>
      <vt:lpstr>Cash Management</vt:lpstr>
      <vt:lpstr>Transaction Review and Approval</vt:lpstr>
      <vt:lpstr>Reconciliations</vt:lpstr>
      <vt:lpstr>Policies, Regulations, Rules (PRRs) and Standard Operating Procedures</vt:lpstr>
      <vt:lpstr>Timekeeping and Leave</vt:lpstr>
      <vt:lpstr>Fraud and Abuse</vt:lpstr>
      <vt:lpstr>Fraud and Abuse</vt:lpstr>
      <vt:lpstr>      Fraud and Abuse</vt:lpstr>
      <vt:lpstr>      Fraud and Abuse</vt:lpstr>
      <vt:lpstr>Red Flags of Fraud</vt:lpstr>
      <vt:lpstr>Fraud Detection</vt:lpstr>
      <vt:lpstr>Investigative Audits</vt:lpstr>
      <vt:lpstr>Commonly Seen at the University</vt:lpstr>
      <vt:lpstr>Leave Time Not Taken for  Work Days Missed</vt:lpstr>
      <vt:lpstr>Submission of Inaccurate Work Hours in Kronos</vt:lpstr>
      <vt:lpstr>Remote Work Accountability</vt:lpstr>
      <vt:lpstr>Theft of Cash/Cards</vt:lpstr>
      <vt:lpstr>Duplicate and/or Improper Travel Reimbursements</vt:lpstr>
      <vt:lpstr>Former Employee Paid After Departure</vt:lpstr>
      <vt:lpstr>Used the ProCard for Personal Purchases</vt:lpstr>
      <vt:lpstr>Items Purchased Were  Unaccounted For</vt:lpstr>
      <vt:lpstr>Nepotism</vt:lpstr>
      <vt:lpstr>Key Takeaways</vt:lpstr>
      <vt:lpstr>Questions/Comments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Webb, Brandon</dc:creator>
  <cp:lastModifiedBy>Poole, Wayne</cp:lastModifiedBy>
  <cp:revision>187</cp:revision>
  <cp:lastPrinted>2022-04-05T12:56:48Z</cp:lastPrinted>
  <dcterms:created xsi:type="dcterms:W3CDTF">2017-09-21T16:41:08Z</dcterms:created>
  <dcterms:modified xsi:type="dcterms:W3CDTF">2024-03-15T12:25:22Z</dcterms:modified>
</cp:coreProperties>
</file>