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2" r:id="rId6"/>
    <p:sldId id="313" r:id="rId7"/>
    <p:sldId id="263" r:id="rId8"/>
    <p:sldId id="260" r:id="rId9"/>
    <p:sldId id="264" r:id="rId10"/>
    <p:sldId id="306" r:id="rId11"/>
    <p:sldId id="265" r:id="rId12"/>
    <p:sldId id="267" r:id="rId13"/>
    <p:sldId id="266" r:id="rId14"/>
    <p:sldId id="268" r:id="rId15"/>
    <p:sldId id="307" r:id="rId16"/>
    <p:sldId id="269" r:id="rId17"/>
    <p:sldId id="271" r:id="rId18"/>
    <p:sldId id="270" r:id="rId19"/>
    <p:sldId id="272" r:id="rId20"/>
    <p:sldId id="273" r:id="rId21"/>
    <p:sldId id="308" r:id="rId22"/>
    <p:sldId id="274" r:id="rId23"/>
    <p:sldId id="275" r:id="rId24"/>
    <p:sldId id="276" r:id="rId25"/>
    <p:sldId id="279" r:id="rId26"/>
    <p:sldId id="278" r:id="rId27"/>
    <p:sldId id="277" r:id="rId28"/>
    <p:sldId id="280" r:id="rId29"/>
    <p:sldId id="281" r:id="rId30"/>
    <p:sldId id="282" r:id="rId31"/>
    <p:sldId id="284" r:id="rId32"/>
    <p:sldId id="283" r:id="rId33"/>
    <p:sldId id="285" r:id="rId34"/>
    <p:sldId id="286" r:id="rId35"/>
    <p:sldId id="287" r:id="rId36"/>
    <p:sldId id="309" r:id="rId37"/>
    <p:sldId id="288" r:id="rId38"/>
    <p:sldId id="289" r:id="rId39"/>
    <p:sldId id="290" r:id="rId40"/>
    <p:sldId id="314" r:id="rId41"/>
    <p:sldId id="291" r:id="rId42"/>
    <p:sldId id="292" r:id="rId43"/>
    <p:sldId id="293" r:id="rId44"/>
    <p:sldId id="294" r:id="rId45"/>
    <p:sldId id="295" r:id="rId46"/>
    <p:sldId id="310" r:id="rId47"/>
    <p:sldId id="311" r:id="rId48"/>
    <p:sldId id="297" r:id="rId49"/>
    <p:sldId id="298" r:id="rId50"/>
    <p:sldId id="312" r:id="rId51"/>
    <p:sldId id="300" r:id="rId52"/>
    <p:sldId id="299" r:id="rId53"/>
    <p:sldId id="301" r:id="rId54"/>
    <p:sldId id="302" r:id="rId55"/>
    <p:sldId id="303" r:id="rId56"/>
    <p:sldId id="304" r:id="rId57"/>
    <p:sldId id="305" r:id="rId58"/>
  </p:sldIdLst>
  <p:sldSz cx="9144000" cy="6858000" type="screen4x3"/>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923"/>
    <a:srgbClr val="592A8A"/>
    <a:srgbClr val="400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94674"/>
  </p:normalViewPr>
  <p:slideViewPr>
    <p:cSldViewPr snapToGrid="0" snapToObjects="1">
      <p:cViewPr varScale="1">
        <p:scale>
          <a:sx n="69" d="100"/>
          <a:sy n="69" d="100"/>
        </p:scale>
        <p:origin x="155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1370F0-F46B-2C43-A4A2-64FBD76BAE36}" type="datetimeFigureOut">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dirty="0"/>
          </a:p>
        </p:txBody>
      </p:sp>
    </p:spTree>
    <p:extLst>
      <p:ext uri="{BB962C8B-B14F-4D97-AF65-F5344CB8AC3E}">
        <p14:creationId xmlns:p14="http://schemas.microsoft.com/office/powerpoint/2010/main" val="314206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dirty="0"/>
          </a:p>
        </p:txBody>
      </p:sp>
    </p:spTree>
    <p:extLst>
      <p:ext uri="{BB962C8B-B14F-4D97-AF65-F5344CB8AC3E}">
        <p14:creationId xmlns:p14="http://schemas.microsoft.com/office/powerpoint/2010/main" val="246897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dirty="0"/>
          </a:p>
        </p:txBody>
      </p:sp>
    </p:spTree>
    <p:extLst>
      <p:ext uri="{BB962C8B-B14F-4D97-AF65-F5344CB8AC3E}">
        <p14:creationId xmlns:p14="http://schemas.microsoft.com/office/powerpoint/2010/main" val="253621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dirty="0"/>
          </a:p>
        </p:txBody>
      </p:sp>
    </p:spTree>
    <p:extLst>
      <p:ext uri="{BB962C8B-B14F-4D97-AF65-F5344CB8AC3E}">
        <p14:creationId xmlns:p14="http://schemas.microsoft.com/office/powerpoint/2010/main" val="307126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370F0-F46B-2C43-A4A2-64FBD76BAE36}" type="datetimeFigureOut">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dirty="0"/>
          </a:p>
        </p:txBody>
      </p:sp>
    </p:spTree>
    <p:extLst>
      <p:ext uri="{BB962C8B-B14F-4D97-AF65-F5344CB8AC3E}">
        <p14:creationId xmlns:p14="http://schemas.microsoft.com/office/powerpoint/2010/main" val="178998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1370F0-F46B-2C43-A4A2-64FBD76BAE36}" type="datetimeFigureOut">
              <a:rPr lang="en-US" smtClean="0"/>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dirty="0"/>
          </a:p>
        </p:txBody>
      </p:sp>
    </p:spTree>
    <p:extLst>
      <p:ext uri="{BB962C8B-B14F-4D97-AF65-F5344CB8AC3E}">
        <p14:creationId xmlns:p14="http://schemas.microsoft.com/office/powerpoint/2010/main" val="71549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1370F0-F46B-2C43-A4A2-64FBD76BAE36}" type="datetimeFigureOut">
              <a:rPr lang="en-US" smtClean="0"/>
              <a:t>1/31/2025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247F49-15E3-AF47-9628-BAF668941D01}" type="slidenum">
              <a:rPr lang="en-US" smtClean="0"/>
              <a:t>‹#›</a:t>
            </a:fld>
            <a:endParaRPr lang="en-US" dirty="0"/>
          </a:p>
        </p:txBody>
      </p:sp>
    </p:spTree>
    <p:extLst>
      <p:ext uri="{BB962C8B-B14F-4D97-AF65-F5344CB8AC3E}">
        <p14:creationId xmlns:p14="http://schemas.microsoft.com/office/powerpoint/2010/main" val="21523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1370F0-F46B-2C43-A4A2-64FBD76BAE36}" type="datetimeFigureOut">
              <a:rPr lang="en-US" smtClean="0"/>
              <a:t>1/31/2025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247F49-15E3-AF47-9628-BAF668941D01}" type="slidenum">
              <a:rPr lang="en-US" smtClean="0"/>
              <a:t>‹#›</a:t>
            </a:fld>
            <a:endParaRPr lang="en-US" dirty="0"/>
          </a:p>
        </p:txBody>
      </p:sp>
    </p:spTree>
    <p:extLst>
      <p:ext uri="{BB962C8B-B14F-4D97-AF65-F5344CB8AC3E}">
        <p14:creationId xmlns:p14="http://schemas.microsoft.com/office/powerpoint/2010/main" val="71313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370F0-F46B-2C43-A4A2-64FBD76BAE36}" type="datetimeFigureOut">
              <a:rPr lang="en-US" smtClean="0"/>
              <a:t>1/31/2025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247F49-15E3-AF47-9628-BAF668941D01}" type="slidenum">
              <a:rPr lang="en-US" smtClean="0"/>
              <a:t>‹#›</a:t>
            </a:fld>
            <a:endParaRPr lang="en-US" dirty="0"/>
          </a:p>
        </p:txBody>
      </p:sp>
    </p:spTree>
    <p:extLst>
      <p:ext uri="{BB962C8B-B14F-4D97-AF65-F5344CB8AC3E}">
        <p14:creationId xmlns:p14="http://schemas.microsoft.com/office/powerpoint/2010/main" val="295674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370F0-F46B-2C43-A4A2-64FBD76BAE36}" type="datetimeFigureOut">
              <a:rPr lang="en-US" smtClean="0"/>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dirty="0"/>
          </a:p>
        </p:txBody>
      </p:sp>
    </p:spTree>
    <p:extLst>
      <p:ext uri="{BB962C8B-B14F-4D97-AF65-F5344CB8AC3E}">
        <p14:creationId xmlns:p14="http://schemas.microsoft.com/office/powerpoint/2010/main" val="204420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370F0-F46B-2C43-A4A2-64FBD76BAE36}" type="datetimeFigureOut">
              <a:rPr lang="en-US" smtClean="0"/>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dirty="0"/>
          </a:p>
        </p:txBody>
      </p:sp>
    </p:spTree>
    <p:extLst>
      <p:ext uri="{BB962C8B-B14F-4D97-AF65-F5344CB8AC3E}">
        <p14:creationId xmlns:p14="http://schemas.microsoft.com/office/powerpoint/2010/main" val="47177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370F0-F46B-2C43-A4A2-64FBD76BAE36}" type="datetimeFigureOut">
              <a:rPr lang="en-US" smtClean="0"/>
              <a:t>1/31/2025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47F49-15E3-AF47-9628-BAF668941D01}" type="slidenum">
              <a:rPr lang="en-US" smtClean="0"/>
              <a:t>‹#›</a:t>
            </a:fld>
            <a:endParaRPr lang="en-US" dirty="0"/>
          </a:p>
        </p:txBody>
      </p:sp>
    </p:spTree>
    <p:extLst>
      <p:ext uri="{BB962C8B-B14F-4D97-AF65-F5344CB8AC3E}">
        <p14:creationId xmlns:p14="http://schemas.microsoft.com/office/powerpoint/2010/main" val="341014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oa.state.nc.us/PandC" TargetMode="External"/><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hyperlink" Target="https://purchasing.ecu.edu/"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inancialservices.ecu.edu/wp-content/pv-uploads/sites/86/UNC-Regulation-on-University-Procurement-and-Purchasing-Card-Programs-1.pdf"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2.ecu.edu/MaterialsManagement/Authorization-for-Gift-Cards-Incentives-and-Prizes.pdf"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financialservices.ecu.edu/wp-content/pv-uploads/sites/86/2018/05/QG-Expense-ProCard.docx"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na2.docusign.net/Member/PowerFormSigning.aspx?PowerFormId=51dd290d-3dda-4cdd-9e01-82d8c84bfeb1&amp;env=na2&amp;acct=5717445d-aaa1-4ecf-a8d1-eef9eeea1507&amp;v=2"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procard@ecu.edu"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2.ecu.edu/MaterialsManagement/PORT/TNF_Answer_Guide.pdf"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financialservices.ecu.edu/wp-content/pv-uploads/sites/86/2018/05/3rd-Party_Lodging_Pre-Approval.pdf."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financialservices.ecu.edu/travel-office"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parking.ecu.edu/enterprise-rentals/" TargetMode="External"/><Relationship Id="rId2" Type="http://schemas.openxmlformats.org/officeDocument/2006/relationships/image" Target="../media/image4.tiff"/><Relationship Id="rId1" Type="http://schemas.openxmlformats.org/officeDocument/2006/relationships/slideLayout" Target="../slideLayouts/slideLayout2.xml"/><Relationship Id="rId5" Type="http://schemas.openxmlformats.org/officeDocument/2006/relationships/hyperlink" Target="https://nam02.safelinks.protection.outlook.com/?url=https%3A%2F%2Fpartners.rentalcar.com%2Fstateofnorthcarolina%2F%23%2Fbusiness%2Funiversities&amp;data=04%7C01%7CJONESJEN18%40ecu.edu%7C861dc04ccd034379063d08d90b460f72%7C17143cbb385c4c45a36ac65b72e3eae8%7C0%7C0%7C637553217807367221%7CUnknown%7CTWFpbGZsb3d8eyJWIjoiMC4wLjAwMDAiLCJQIjoiV2luMzIiLCJBTiI6Ik1haWwiLCJXVCI6Mn0%3D%7C1000&amp;sdata=9YBwvoiMywp6bunSa%2By17TZfXfG8M54zabDqCnnXqqw%3D&amp;reserved=0" TargetMode="External"/><Relationship Id="rId4" Type="http://schemas.openxmlformats.org/officeDocument/2006/relationships/hyperlink" Target="https://financialservices.ecu.edu/wp-content/pv-uploads/sites/86/2018/05/Travel-Procedures-Manual.pdf"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nam02.safelinks.protection.outlook.com/?url=https%3A%2F%2Fwww.dol.gov%2Fagencies%2Fofccp%2Fdebarred-list&amp;data=05%7C02%7CSMITHTRA14%40ECU.EDU%7C860f7592ca264453dbaf08dd4177c40d%7C17143cbb385c4c45a36ac65b72e3eae8%7C0%7C0%7C638738704842347025%7CUnknown%7CTWFpbGZsb3d8eyJFbXB0eU1hcGkiOnRydWUsIlYiOiIwLjAuMDAwMCIsIlAiOiJXaW4zMiIsIkFOIjoiTWFpbCIsIldUIjoyfQ%3D%3D%7C0%7C%7C%7C&amp;sdata=hfqlBnqpSBE2NrarwDR%2FZ5WggVKMPzOdGJKtC0hBVgU%3D&amp;reserved=0" TargetMode="External"/><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hyperlink" Target="https://ncadmin.nc.gov/documents/nc-debarred-vendors"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ecu.edu/purchasing/"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financialservices.ecu.edu/procard/" TargetMode="External"/><Relationship Id="rId2" Type="http://schemas.openxmlformats.org/officeDocument/2006/relationships/image" Target="../media/image4.tiff"/><Relationship Id="rId1" Type="http://schemas.openxmlformats.org/officeDocument/2006/relationships/slideLayout" Target="../slideLayouts/slideLayout2.xml"/><Relationship Id="rId5" Type="http://schemas.openxmlformats.org/officeDocument/2006/relationships/hyperlink" Target="https://financialservices.ecu.edu/wp-content/pv-uploads/sites/86/2018/05/ECU-ProCard-User-Guide.pdf" TargetMode="External"/><Relationship Id="rId4" Type="http://schemas.openxmlformats.org/officeDocument/2006/relationships/hyperlink" Target="https://na2.docusign.net/Member/PowerFormSigning.aspx?PowerFormId=102c0ca8-fe82-47b5-b3bb-a8bad4cc0ed2&amp;env=na2&amp;acct=5717445d-aaa1-4ecf-a8d1-eef9eeea1507&amp;v=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a2.docusign.net/Member/PowerFormSigning.aspx?PowerFormId=de2feacb-402a-4d63-b02a-1ca9396aab62&amp;env=na2&amp;acct=5717445d-aaa1-4ecf-a8d1-eef9eeea1507&amp;v=2"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9465" y="5092412"/>
            <a:ext cx="3125880" cy="1144388"/>
          </a:xfrm>
          <a:prstGeom prst="rect">
            <a:avLst/>
          </a:prstGeom>
        </p:spPr>
      </p:pic>
      <p:sp>
        <p:nvSpPr>
          <p:cNvPr id="3" name="Rectangle 2">
            <a:extLst>
              <a:ext uri="{FF2B5EF4-FFF2-40B4-BE49-F238E27FC236}">
                <a16:creationId xmlns:a16="http://schemas.microsoft.com/office/drawing/2014/main" id="{D80BCA5D-C83E-490E-9440-F6C34D3FE98D}"/>
              </a:ext>
            </a:extLst>
          </p:cNvPr>
          <p:cNvSpPr>
            <a:spLocks noGrp="1" noChangeArrowheads="1"/>
          </p:cNvSpPr>
          <p:nvPr>
            <p:ph type="ctrTitle"/>
          </p:nvPr>
        </p:nvSpPr>
        <p:spPr>
          <a:xfrm>
            <a:off x="685797" y="6938"/>
            <a:ext cx="7772400" cy="1470025"/>
          </a:xfrm>
        </p:spPr>
        <p:txBody>
          <a:bodyPr/>
          <a:lstStyle/>
          <a:p>
            <a:pPr eaLnBrk="1" hangingPunct="1"/>
            <a:r>
              <a:rPr lang="en-US" sz="6600" b="1" dirty="0">
                <a:latin typeface="Garamond" panose="02020404030301010803" pitchFamily="18" charset="0"/>
                <a:ea typeface="Museo Slab 700" charset="0"/>
                <a:cs typeface="Museo Slab 700" charset="0"/>
              </a:rPr>
              <a:t>ProCard Training</a:t>
            </a:r>
          </a:p>
        </p:txBody>
      </p:sp>
      <p:pic>
        <p:nvPicPr>
          <p:cNvPr id="4" name="Picture 3">
            <a:extLst>
              <a:ext uri="{FF2B5EF4-FFF2-40B4-BE49-F238E27FC236}">
                <a16:creationId xmlns:a16="http://schemas.microsoft.com/office/drawing/2014/main" id="{DDF8B617-1932-440D-8453-F140C32CCEA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456614" y="4766775"/>
            <a:ext cx="2698283" cy="1691401"/>
          </a:xfrm>
          <a:prstGeom prst="rect">
            <a:avLst/>
          </a:prstGeom>
        </p:spPr>
      </p:pic>
    </p:spTree>
    <p:extLst>
      <p:ext uri="{BB962C8B-B14F-4D97-AF65-F5344CB8AC3E}">
        <p14:creationId xmlns:p14="http://schemas.microsoft.com/office/powerpoint/2010/main" val="158063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8" name="Title 1">
            <a:extLst>
              <a:ext uri="{FF2B5EF4-FFF2-40B4-BE49-F238E27FC236}">
                <a16:creationId xmlns:a16="http://schemas.microsoft.com/office/drawing/2014/main" id="{63B26F7D-9874-4DA7-BFB2-6F81AA14E9D0}"/>
              </a:ext>
            </a:extLst>
          </p:cNvPr>
          <p:cNvSpPr>
            <a:spLocks noGrp="1"/>
          </p:cNvSpPr>
          <p:nvPr>
            <p:ph type="title"/>
          </p:nvPr>
        </p:nvSpPr>
        <p:spPr/>
        <p:txBody>
          <a:bodyPr>
            <a:normAutofit/>
          </a:bodyPr>
          <a:lstStyle/>
          <a:p>
            <a:r>
              <a:rPr lang="en-US" b="1" dirty="0">
                <a:latin typeface="Garamond" panose="02020404030301010803" pitchFamily="18" charset="0"/>
              </a:rPr>
              <a:t>Attachments</a:t>
            </a:r>
          </a:p>
        </p:txBody>
      </p:sp>
      <p:sp>
        <p:nvSpPr>
          <p:cNvPr id="9" name="Content Placeholder 2">
            <a:extLst>
              <a:ext uri="{FF2B5EF4-FFF2-40B4-BE49-F238E27FC236}">
                <a16:creationId xmlns:a16="http://schemas.microsoft.com/office/drawing/2014/main" id="{704576DC-F984-40DD-895F-F774B4655C34}"/>
              </a:ext>
            </a:extLst>
          </p:cNvPr>
          <p:cNvSpPr>
            <a:spLocks noGrp="1"/>
          </p:cNvSpPr>
          <p:nvPr>
            <p:ph idx="1"/>
          </p:nvPr>
        </p:nvSpPr>
        <p:spPr>
          <a:xfrm>
            <a:off x="457200" y="1417640"/>
            <a:ext cx="8229600" cy="4830760"/>
          </a:xfrm>
        </p:spPr>
        <p:txBody>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Attachments include receipts, registration information, maps, fliers, invitations, emails, agendas, participation lists, Third Party Lodging Agreements, Extended Stay Travel/Combined Personal and Business Travel Forms, and any other backup information or supporting documentation.  Please do not scan in any personal identifying information (social security numbers, credit card numbers, etc.) or patient related information that would be subject to HIPAA.</a:t>
            </a: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If personal identifying information is showing, please redact before attaching in Emburse.  </a:t>
            </a:r>
            <a:endParaRPr lang="en-US" sz="1800" b="1" dirty="0">
              <a:effectLst/>
              <a:latin typeface="Garamond" panose="02020404030301010803" pitchFamily="18" charset="0"/>
              <a:ea typeface="Garamond" panose="02020404030301010803" pitchFamily="18" charset="0"/>
              <a:cs typeface="Garamond" panose="02020404030301010803" pitchFamily="18" charset="0"/>
            </a:endParaRPr>
          </a:p>
          <a:p>
            <a:pPr marL="0" marR="82550" indent="0" algn="just">
              <a:lnSpc>
                <a:spcPct val="115000"/>
              </a:lnSpc>
              <a:spcBef>
                <a:spcPts val="500"/>
              </a:spcBef>
              <a:spcAft>
                <a:spcPts val="0"/>
              </a:spcAft>
              <a:buNone/>
            </a:pPr>
            <a:endParaRPr lang="en-US" sz="1600" b="1" dirty="0">
              <a:latin typeface="Garamond" panose="02020404030301010803" pitchFamily="18" charset="0"/>
            </a:endParaRPr>
          </a:p>
        </p:txBody>
      </p:sp>
    </p:spTree>
    <p:extLst>
      <p:ext uri="{BB962C8B-B14F-4D97-AF65-F5344CB8AC3E}">
        <p14:creationId xmlns:p14="http://schemas.microsoft.com/office/powerpoint/2010/main" val="169919318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FBAAB42B-9316-42F8-80DB-AECA06F80580}"/>
              </a:ext>
            </a:extLst>
          </p:cNvPr>
          <p:cNvSpPr>
            <a:spLocks noGrp="1"/>
          </p:cNvSpPr>
          <p:nvPr>
            <p:ph type="title"/>
          </p:nvPr>
        </p:nvSpPr>
        <p:spPr>
          <a:xfrm>
            <a:off x="457200" y="274638"/>
            <a:ext cx="8229600" cy="1143000"/>
          </a:xfrm>
        </p:spPr>
        <p:txBody>
          <a:bodyPr>
            <a:normAutofit/>
          </a:bodyPr>
          <a:lstStyle/>
          <a:p>
            <a:r>
              <a:rPr lang="en-US" b="1" dirty="0">
                <a:latin typeface="Garamond" panose="02020404030301010803" pitchFamily="18" charset="0"/>
              </a:rPr>
              <a:t>Beverages</a:t>
            </a:r>
          </a:p>
        </p:txBody>
      </p:sp>
      <p:sp>
        <p:nvSpPr>
          <p:cNvPr id="6" name="Content Placeholder 2">
            <a:extLst>
              <a:ext uri="{FF2B5EF4-FFF2-40B4-BE49-F238E27FC236}">
                <a16:creationId xmlns:a16="http://schemas.microsoft.com/office/drawing/2014/main" id="{343F1EAE-EA61-489A-B58E-D3384936C04C}"/>
              </a:ext>
            </a:extLst>
          </p:cNvPr>
          <p:cNvSpPr>
            <a:spLocks noGrp="1"/>
          </p:cNvSpPr>
          <p:nvPr>
            <p:ph idx="1"/>
          </p:nvPr>
        </p:nvSpPr>
        <p:spPr>
          <a:xfrm>
            <a:off x="457200" y="1417640"/>
            <a:ext cx="8229600" cy="4830760"/>
          </a:xfrm>
        </p:spPr>
        <p:txBody>
          <a:bodyPr>
            <a:normAutofit/>
          </a:bodyPr>
          <a:lstStyle/>
          <a:p>
            <a:pPr marL="0" indent="0">
              <a:lnSpc>
                <a:spcPct val="150000"/>
              </a:lnSpc>
              <a:spcBef>
                <a:spcPts val="500"/>
              </a:spcBef>
              <a:buNone/>
            </a:pPr>
            <a:r>
              <a:rPr lang="en-US" sz="1400" dirty="0">
                <a:latin typeface="Century Gothic" panose="020B0502020202020204" pitchFamily="34" charset="0"/>
              </a:rPr>
              <a:t>Canned, bottled, and fountain drinks sold or distributed on campus, in university dining halls, cafes and convenience shops, as well as at all athletic concessions, special events, and in vending machines are covered under the Pepsi contract. It covers all soft drinks, juice, and bottled water that is sold, purchased by departments or organizations to be given away at events or activities, sampled or distributed on ECU property. With the exclusivity contract, Pepsi is the official soft drink of East Carolina University.</a:t>
            </a:r>
          </a:p>
          <a:p>
            <a:pPr marL="0" indent="0">
              <a:lnSpc>
                <a:spcPct val="150000"/>
              </a:lnSpc>
              <a:spcBef>
                <a:spcPts val="500"/>
              </a:spcBef>
              <a:buNone/>
            </a:pPr>
            <a:endParaRPr lang="en-US" sz="1400" dirty="0">
              <a:latin typeface="Century Gothic" panose="020B0502020202020204" pitchFamily="34" charset="0"/>
            </a:endParaRPr>
          </a:p>
          <a:p>
            <a:pPr marL="0" indent="0" algn="ctr">
              <a:spcBef>
                <a:spcPts val="500"/>
              </a:spcBef>
              <a:buNone/>
            </a:pPr>
            <a:r>
              <a:rPr lang="en-US" sz="1400" b="1" dirty="0">
                <a:latin typeface="Century Gothic" panose="020B0502020202020204" pitchFamily="34" charset="0"/>
              </a:rPr>
              <a:t>Pepsi products should be the only beverages purchased with the ProCard.</a:t>
            </a:r>
          </a:p>
        </p:txBody>
      </p:sp>
    </p:spTree>
    <p:extLst>
      <p:ext uri="{BB962C8B-B14F-4D97-AF65-F5344CB8AC3E}">
        <p14:creationId xmlns:p14="http://schemas.microsoft.com/office/powerpoint/2010/main" val="97804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0422D8AD-08C1-4B9F-8382-66CE8753397E}"/>
              </a:ext>
            </a:extLst>
          </p:cNvPr>
          <p:cNvSpPr>
            <a:spLocks noGrp="1"/>
          </p:cNvSpPr>
          <p:nvPr>
            <p:ph type="title"/>
          </p:nvPr>
        </p:nvSpPr>
        <p:spPr>
          <a:xfrm>
            <a:off x="457200" y="274638"/>
            <a:ext cx="8229600" cy="1143000"/>
          </a:xfrm>
        </p:spPr>
        <p:txBody>
          <a:bodyPr>
            <a:normAutofit/>
          </a:bodyPr>
          <a:lstStyle/>
          <a:p>
            <a:r>
              <a:rPr lang="en-US" b="1" dirty="0">
                <a:latin typeface="Garamond" panose="02020404030301010803" pitchFamily="18" charset="0"/>
              </a:rPr>
              <a:t>Billing Address</a:t>
            </a:r>
          </a:p>
        </p:txBody>
      </p:sp>
      <p:sp>
        <p:nvSpPr>
          <p:cNvPr id="6" name="Content Placeholder 2">
            <a:extLst>
              <a:ext uri="{FF2B5EF4-FFF2-40B4-BE49-F238E27FC236}">
                <a16:creationId xmlns:a16="http://schemas.microsoft.com/office/drawing/2014/main" id="{6F69EC5C-1BDD-4D68-9E68-BED53BD66677}"/>
              </a:ext>
            </a:extLst>
          </p:cNvPr>
          <p:cNvSpPr>
            <a:spLocks noGrp="1"/>
          </p:cNvSpPr>
          <p:nvPr>
            <p:ph idx="1"/>
          </p:nvPr>
        </p:nvSpPr>
        <p:spPr>
          <a:xfrm>
            <a:off x="457200" y="1417640"/>
            <a:ext cx="8229600" cy="4830760"/>
          </a:xfrm>
        </p:spPr>
        <p:txBody>
          <a:bodyPr/>
          <a:lstStyle/>
          <a:p>
            <a:pPr marL="0" marR="85725" indent="0" algn="just">
              <a:lnSpc>
                <a:spcPct val="150000"/>
              </a:lnSpc>
              <a:spcBef>
                <a:spcPts val="1005"/>
              </a:spcBef>
              <a:spcAft>
                <a:spcPts val="0"/>
              </a:spcAft>
              <a:buNone/>
            </a:pPr>
            <a:r>
              <a:rPr lang="en-US" sz="1400" dirty="0">
                <a:latin typeface="Century Gothic" panose="020B0502020202020204" pitchFamily="34" charset="0"/>
                <a:ea typeface="Garamond" panose="02020404030301010803" pitchFamily="18" charset="0"/>
                <a:cs typeface="Garamond" panose="02020404030301010803" pitchFamily="18" charset="0"/>
              </a:rPr>
              <a:t>Vendors may require a billing address . The billing address is set by the office location on your ProCard application. Some vendors have started a stricter address policy and will require the exact address that we have on file for you.  If the general address does not work, please contact the ProCard Office for assistance. </a:t>
            </a:r>
          </a:p>
          <a:p>
            <a:pPr marL="0" marR="85725" indent="0" algn="just">
              <a:lnSpc>
                <a:spcPct val="150000"/>
              </a:lnSpc>
              <a:spcBef>
                <a:spcPts val="1005"/>
              </a:spcBef>
              <a:spcAft>
                <a:spcPts val="0"/>
              </a:spcAft>
              <a:buNone/>
            </a:pPr>
            <a:r>
              <a:rPr lang="en-US" sz="1400" dirty="0">
                <a:latin typeface="Century Gothic" panose="020B0502020202020204" pitchFamily="34" charset="0"/>
                <a:ea typeface="Garamond" panose="02020404030301010803" pitchFamily="18" charset="0"/>
                <a:cs typeface="Garamond" panose="02020404030301010803" pitchFamily="18" charset="0"/>
              </a:rPr>
              <a:t>The general billing addresses that we use are:</a:t>
            </a:r>
          </a:p>
          <a:p>
            <a:pPr marL="317500" marR="85725" algn="just">
              <a:lnSpc>
                <a:spcPct val="115000"/>
              </a:lnSpc>
              <a:spcBef>
                <a:spcPts val="1005"/>
              </a:spcBef>
              <a:spcAft>
                <a:spcPts val="0"/>
              </a:spcAft>
            </a:pPr>
            <a:r>
              <a:rPr lang="en-US" sz="1400" b="1" dirty="0">
                <a:latin typeface="Century Gothic" panose="020B0502020202020204" pitchFamily="34" charset="0"/>
                <a:ea typeface="Garamond" panose="02020404030301010803" pitchFamily="18" charset="0"/>
                <a:cs typeface="Garamond" panose="02020404030301010803" pitchFamily="18" charset="0"/>
              </a:rPr>
              <a:t>East Campus – 1000 East 5th Street, Greenville, NC 27858 </a:t>
            </a:r>
          </a:p>
          <a:p>
            <a:pPr marL="317500" marR="85725" algn="just">
              <a:lnSpc>
                <a:spcPct val="115000"/>
              </a:lnSpc>
              <a:spcBef>
                <a:spcPts val="1005"/>
              </a:spcBef>
              <a:spcAft>
                <a:spcPts val="0"/>
              </a:spcAft>
            </a:pPr>
            <a:r>
              <a:rPr lang="en-US" sz="1400" b="1" dirty="0">
                <a:latin typeface="Century Gothic" panose="020B0502020202020204" pitchFamily="34" charset="0"/>
                <a:ea typeface="Garamond" panose="02020404030301010803" pitchFamily="18" charset="0"/>
                <a:cs typeface="Garamond" panose="02020404030301010803" pitchFamily="18" charset="0"/>
              </a:rPr>
              <a:t>West Campus – 600 Moye Blvd, Greenville, NC 27834 </a:t>
            </a:r>
          </a:p>
          <a:p>
            <a:pPr marL="0" indent="0">
              <a:buNone/>
            </a:pPr>
            <a:endParaRPr lang="en-US" dirty="0"/>
          </a:p>
        </p:txBody>
      </p:sp>
    </p:spTree>
    <p:extLst>
      <p:ext uri="{BB962C8B-B14F-4D97-AF65-F5344CB8AC3E}">
        <p14:creationId xmlns:p14="http://schemas.microsoft.com/office/powerpoint/2010/main" val="189598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D7F4B479-6551-4E71-BD4B-D67597098A52}"/>
              </a:ext>
            </a:extLst>
          </p:cNvPr>
          <p:cNvSpPr>
            <a:spLocks noGrp="1"/>
          </p:cNvSpPr>
          <p:nvPr>
            <p:ph type="title"/>
          </p:nvPr>
        </p:nvSpPr>
        <p:spPr>
          <a:xfrm>
            <a:off x="457200" y="274638"/>
            <a:ext cx="8229600" cy="1143000"/>
          </a:xfrm>
        </p:spPr>
        <p:txBody>
          <a:bodyPr>
            <a:normAutofit/>
          </a:bodyPr>
          <a:lstStyle/>
          <a:p>
            <a:r>
              <a:rPr lang="en-US" b="1" dirty="0">
                <a:latin typeface="Garamond" panose="02020404030301010803" pitchFamily="18" charset="0"/>
              </a:rPr>
              <a:t>Spending</a:t>
            </a:r>
            <a:r>
              <a:rPr lang="en-US" sz="4000" b="1" dirty="0">
                <a:latin typeface="Garamond" panose="02020404030301010803" pitchFamily="18" charset="0"/>
              </a:rPr>
              <a:t> </a:t>
            </a:r>
            <a:r>
              <a:rPr lang="en-US" b="1" dirty="0">
                <a:latin typeface="Garamond" panose="02020404030301010803" pitchFamily="18" charset="0"/>
              </a:rPr>
              <a:t>Limits</a:t>
            </a:r>
          </a:p>
        </p:txBody>
      </p:sp>
      <p:graphicFrame>
        <p:nvGraphicFramePr>
          <p:cNvPr id="6" name="Table 5">
            <a:extLst>
              <a:ext uri="{FF2B5EF4-FFF2-40B4-BE49-F238E27FC236}">
                <a16:creationId xmlns:a16="http://schemas.microsoft.com/office/drawing/2014/main" id="{862AA654-21AF-4DA2-A75C-64BD275E9F91}"/>
              </a:ext>
            </a:extLst>
          </p:cNvPr>
          <p:cNvGraphicFramePr>
            <a:graphicFrameLocks noGrp="1"/>
          </p:cNvGraphicFramePr>
          <p:nvPr>
            <p:extLst>
              <p:ext uri="{D42A27DB-BD31-4B8C-83A1-F6EECF244321}">
                <p14:modId xmlns:p14="http://schemas.microsoft.com/office/powerpoint/2010/main" val="502942616"/>
              </p:ext>
            </p:extLst>
          </p:nvPr>
        </p:nvGraphicFramePr>
        <p:xfrm>
          <a:off x="1419225" y="1524000"/>
          <a:ext cx="6305550" cy="1889760"/>
        </p:xfrm>
        <a:graphic>
          <a:graphicData uri="http://schemas.openxmlformats.org/drawingml/2006/table">
            <a:tbl>
              <a:tblPr firstCol="1" bandRow="1">
                <a:tableStyleId>{ED083AE6-46FA-4A59-8FB0-9F97EB10719F}</a:tableStyleId>
              </a:tblPr>
              <a:tblGrid>
                <a:gridCol w="1261110">
                  <a:extLst>
                    <a:ext uri="{9D8B030D-6E8A-4147-A177-3AD203B41FA5}">
                      <a16:colId xmlns:a16="http://schemas.microsoft.com/office/drawing/2014/main" val="1888142975"/>
                    </a:ext>
                  </a:extLst>
                </a:gridCol>
                <a:gridCol w="1574052">
                  <a:extLst>
                    <a:ext uri="{9D8B030D-6E8A-4147-A177-3AD203B41FA5}">
                      <a16:colId xmlns:a16="http://schemas.microsoft.com/office/drawing/2014/main" val="2328446899"/>
                    </a:ext>
                  </a:extLst>
                </a:gridCol>
                <a:gridCol w="1728966">
                  <a:extLst>
                    <a:ext uri="{9D8B030D-6E8A-4147-A177-3AD203B41FA5}">
                      <a16:colId xmlns:a16="http://schemas.microsoft.com/office/drawing/2014/main" val="2642148246"/>
                    </a:ext>
                  </a:extLst>
                </a:gridCol>
                <a:gridCol w="1741422">
                  <a:extLst>
                    <a:ext uri="{9D8B030D-6E8A-4147-A177-3AD203B41FA5}">
                      <a16:colId xmlns:a16="http://schemas.microsoft.com/office/drawing/2014/main" val="2795591905"/>
                    </a:ext>
                  </a:extLst>
                </a:gridCol>
              </a:tblGrid>
              <a:tr h="472440">
                <a:tc>
                  <a:txBody>
                    <a:bodyPr/>
                    <a:lstStyle/>
                    <a:p>
                      <a:pPr marL="0" marR="85725" algn="ctr">
                        <a:lnSpc>
                          <a:spcPct val="115000"/>
                        </a:lnSpc>
                        <a:spcBef>
                          <a:spcPts val="0"/>
                        </a:spcBef>
                        <a:spcAft>
                          <a:spcPts val="0"/>
                        </a:spcAft>
                      </a:pPr>
                      <a:r>
                        <a:rPr lang="en-US" sz="1800" dirty="0">
                          <a:effectLst/>
                        </a:rPr>
                        <a:t>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tc>
                  <a:txBody>
                    <a:bodyPr/>
                    <a:lstStyle/>
                    <a:p>
                      <a:pPr marL="0" marR="85725" algn="ctr">
                        <a:lnSpc>
                          <a:spcPct val="115000"/>
                        </a:lnSpc>
                        <a:spcBef>
                          <a:spcPts val="0"/>
                        </a:spcBef>
                        <a:spcAft>
                          <a:spcPts val="0"/>
                        </a:spcAft>
                      </a:pPr>
                      <a:r>
                        <a:rPr lang="en-US" sz="1800" dirty="0">
                          <a:effectLst/>
                        </a:rPr>
                        <a:t>Single Limit</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tc>
                  <a:txBody>
                    <a:bodyPr/>
                    <a:lstStyle/>
                    <a:p>
                      <a:pPr marL="0" marR="85725" algn="ctr">
                        <a:lnSpc>
                          <a:spcPct val="115000"/>
                        </a:lnSpc>
                        <a:spcBef>
                          <a:spcPts val="0"/>
                        </a:spcBef>
                        <a:spcAft>
                          <a:spcPts val="0"/>
                        </a:spcAft>
                      </a:pPr>
                      <a:r>
                        <a:rPr lang="en-US" sz="1800" dirty="0">
                          <a:effectLst/>
                        </a:rPr>
                        <a:t>Daily Limit</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tc>
                  <a:txBody>
                    <a:bodyPr/>
                    <a:lstStyle/>
                    <a:p>
                      <a:pPr marL="0" marR="85725" algn="ctr">
                        <a:lnSpc>
                          <a:spcPct val="115000"/>
                        </a:lnSpc>
                        <a:spcBef>
                          <a:spcPts val="0"/>
                        </a:spcBef>
                        <a:spcAft>
                          <a:spcPts val="0"/>
                        </a:spcAft>
                      </a:pPr>
                      <a:r>
                        <a:rPr lang="en-US" sz="1800" dirty="0">
                          <a:effectLst/>
                        </a:rPr>
                        <a:t>Monthly Limit</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extLst>
                  <a:ext uri="{0D108BD9-81ED-4DB2-BD59-A6C34878D82A}">
                    <a16:rowId xmlns:a16="http://schemas.microsoft.com/office/drawing/2014/main" val="1055012042"/>
                  </a:ext>
                </a:extLst>
              </a:tr>
              <a:tr h="472440">
                <a:tc>
                  <a:txBody>
                    <a:bodyPr/>
                    <a:lstStyle/>
                    <a:p>
                      <a:pPr marL="0" marR="85725" algn="ctr">
                        <a:lnSpc>
                          <a:spcPct val="115000"/>
                        </a:lnSpc>
                        <a:spcBef>
                          <a:spcPts val="0"/>
                        </a:spcBef>
                        <a:spcAft>
                          <a:spcPts val="0"/>
                        </a:spcAft>
                      </a:pPr>
                      <a:r>
                        <a:rPr lang="en-US" sz="1800" dirty="0">
                          <a:effectLst/>
                        </a:rPr>
                        <a:t>ECU-3</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tc>
                  <a:txBody>
                    <a:bodyPr/>
                    <a:lstStyle/>
                    <a:p>
                      <a:pPr marL="0" marR="85725" algn="ctr">
                        <a:lnSpc>
                          <a:spcPct val="115000"/>
                        </a:lnSpc>
                        <a:spcBef>
                          <a:spcPts val="0"/>
                        </a:spcBef>
                        <a:spcAft>
                          <a:spcPts val="0"/>
                        </a:spcAft>
                      </a:pPr>
                      <a:r>
                        <a:rPr lang="en-US" sz="1800" dirty="0">
                          <a:effectLst/>
                        </a:rPr>
                        <a:t>$1,500</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tc>
                  <a:txBody>
                    <a:bodyPr/>
                    <a:lstStyle/>
                    <a:p>
                      <a:pPr marL="0" marR="85725" algn="ctr">
                        <a:lnSpc>
                          <a:spcPct val="115000"/>
                        </a:lnSpc>
                        <a:spcBef>
                          <a:spcPts val="0"/>
                        </a:spcBef>
                        <a:spcAft>
                          <a:spcPts val="0"/>
                        </a:spcAft>
                      </a:pPr>
                      <a:r>
                        <a:rPr lang="en-US" sz="1800" dirty="0">
                          <a:effectLst/>
                        </a:rPr>
                        <a:t>$3,000</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tc>
                  <a:txBody>
                    <a:bodyPr/>
                    <a:lstStyle/>
                    <a:p>
                      <a:pPr marL="0" marR="85725" algn="ctr">
                        <a:lnSpc>
                          <a:spcPct val="115000"/>
                        </a:lnSpc>
                        <a:spcBef>
                          <a:spcPts val="0"/>
                        </a:spcBef>
                        <a:spcAft>
                          <a:spcPts val="0"/>
                        </a:spcAft>
                      </a:pPr>
                      <a:r>
                        <a:rPr lang="en-US" sz="1800" dirty="0">
                          <a:effectLst/>
                        </a:rPr>
                        <a:t>$10,000</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extLst>
                  <a:ext uri="{0D108BD9-81ED-4DB2-BD59-A6C34878D82A}">
                    <a16:rowId xmlns:a16="http://schemas.microsoft.com/office/drawing/2014/main" val="2676433946"/>
                  </a:ext>
                </a:extLst>
              </a:tr>
              <a:tr h="472440">
                <a:tc>
                  <a:txBody>
                    <a:bodyPr/>
                    <a:lstStyle/>
                    <a:p>
                      <a:pPr marL="0" marR="85725" algn="ctr">
                        <a:lnSpc>
                          <a:spcPct val="115000"/>
                        </a:lnSpc>
                        <a:spcBef>
                          <a:spcPts val="0"/>
                        </a:spcBef>
                        <a:spcAft>
                          <a:spcPts val="0"/>
                        </a:spcAft>
                      </a:pPr>
                      <a:r>
                        <a:rPr lang="en-US" sz="1800" dirty="0">
                          <a:effectLst/>
                        </a:rPr>
                        <a:t>ECU-4</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tc>
                  <a:txBody>
                    <a:bodyPr/>
                    <a:lstStyle/>
                    <a:p>
                      <a:pPr marL="0" marR="85725" algn="ctr">
                        <a:lnSpc>
                          <a:spcPct val="115000"/>
                        </a:lnSpc>
                        <a:spcBef>
                          <a:spcPts val="0"/>
                        </a:spcBef>
                        <a:spcAft>
                          <a:spcPts val="0"/>
                        </a:spcAft>
                      </a:pPr>
                      <a:r>
                        <a:rPr lang="en-US" sz="1800" dirty="0">
                          <a:effectLst/>
                        </a:rPr>
                        <a:t>$2,500</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tc>
                  <a:txBody>
                    <a:bodyPr/>
                    <a:lstStyle/>
                    <a:p>
                      <a:pPr marL="0" marR="85725" algn="ctr">
                        <a:lnSpc>
                          <a:spcPct val="115000"/>
                        </a:lnSpc>
                        <a:spcBef>
                          <a:spcPts val="0"/>
                        </a:spcBef>
                        <a:spcAft>
                          <a:spcPts val="0"/>
                        </a:spcAft>
                      </a:pPr>
                      <a:r>
                        <a:rPr lang="en-US" sz="1800" dirty="0">
                          <a:effectLst/>
                        </a:rPr>
                        <a:t>$5,000</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tc>
                  <a:txBody>
                    <a:bodyPr/>
                    <a:lstStyle/>
                    <a:p>
                      <a:pPr marL="0" marR="85725" algn="ctr">
                        <a:lnSpc>
                          <a:spcPct val="115000"/>
                        </a:lnSpc>
                        <a:spcBef>
                          <a:spcPts val="0"/>
                        </a:spcBef>
                        <a:spcAft>
                          <a:spcPts val="0"/>
                        </a:spcAft>
                      </a:pPr>
                      <a:r>
                        <a:rPr lang="en-US" sz="1800" dirty="0">
                          <a:effectLst/>
                        </a:rPr>
                        <a:t>$15,000</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extLst>
                  <a:ext uri="{0D108BD9-81ED-4DB2-BD59-A6C34878D82A}">
                    <a16:rowId xmlns:a16="http://schemas.microsoft.com/office/drawing/2014/main" val="1900979090"/>
                  </a:ext>
                </a:extLst>
              </a:tr>
              <a:tr h="472440">
                <a:tc>
                  <a:txBody>
                    <a:bodyPr/>
                    <a:lstStyle/>
                    <a:p>
                      <a:pPr marL="0" marR="85725" algn="ctr">
                        <a:lnSpc>
                          <a:spcPct val="115000"/>
                        </a:lnSpc>
                        <a:spcBef>
                          <a:spcPts val="0"/>
                        </a:spcBef>
                        <a:spcAft>
                          <a:spcPts val="0"/>
                        </a:spcAft>
                      </a:pPr>
                      <a:r>
                        <a:rPr lang="en-US" sz="1800" dirty="0">
                          <a:effectLst/>
                        </a:rPr>
                        <a:t>ECU-5</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tc>
                  <a:txBody>
                    <a:bodyPr/>
                    <a:lstStyle/>
                    <a:p>
                      <a:pPr marL="0" marR="85725" algn="ctr">
                        <a:lnSpc>
                          <a:spcPct val="115000"/>
                        </a:lnSpc>
                        <a:spcBef>
                          <a:spcPts val="0"/>
                        </a:spcBef>
                        <a:spcAft>
                          <a:spcPts val="0"/>
                        </a:spcAft>
                      </a:pPr>
                      <a:r>
                        <a:rPr lang="en-US" sz="1800" dirty="0">
                          <a:effectLst/>
                        </a:rPr>
                        <a:t>$5,000</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tc>
                  <a:txBody>
                    <a:bodyPr/>
                    <a:lstStyle/>
                    <a:p>
                      <a:pPr marL="0" marR="85725" algn="ctr">
                        <a:lnSpc>
                          <a:spcPct val="115000"/>
                        </a:lnSpc>
                        <a:spcBef>
                          <a:spcPts val="0"/>
                        </a:spcBef>
                        <a:spcAft>
                          <a:spcPts val="0"/>
                        </a:spcAft>
                      </a:pPr>
                      <a:r>
                        <a:rPr lang="en-US" sz="1800" dirty="0">
                          <a:effectLst/>
                        </a:rPr>
                        <a:t>$10,000</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tc>
                  <a:txBody>
                    <a:bodyPr/>
                    <a:lstStyle/>
                    <a:p>
                      <a:pPr marL="0" marR="85725" algn="ctr">
                        <a:lnSpc>
                          <a:spcPct val="115000"/>
                        </a:lnSpc>
                        <a:spcBef>
                          <a:spcPts val="0"/>
                        </a:spcBef>
                        <a:spcAft>
                          <a:spcPts val="0"/>
                        </a:spcAft>
                      </a:pPr>
                      <a:r>
                        <a:rPr lang="en-US" sz="1800" dirty="0">
                          <a:effectLst/>
                        </a:rPr>
                        <a:t>$25,000</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txBody>
                  <a:tcPr marL="68580" marR="68580" marT="0" marB="0" anchor="ctr"/>
                </a:tc>
                <a:extLst>
                  <a:ext uri="{0D108BD9-81ED-4DB2-BD59-A6C34878D82A}">
                    <a16:rowId xmlns:a16="http://schemas.microsoft.com/office/drawing/2014/main" val="1024082377"/>
                  </a:ext>
                </a:extLst>
              </a:tr>
            </a:tbl>
          </a:graphicData>
        </a:graphic>
      </p:graphicFrame>
      <p:sp>
        <p:nvSpPr>
          <p:cNvPr id="7" name="Content Placeholder 2">
            <a:extLst>
              <a:ext uri="{FF2B5EF4-FFF2-40B4-BE49-F238E27FC236}">
                <a16:creationId xmlns:a16="http://schemas.microsoft.com/office/drawing/2014/main" id="{2E982EB4-E0AF-451A-BD33-9266F8968160}"/>
              </a:ext>
            </a:extLst>
          </p:cNvPr>
          <p:cNvSpPr>
            <a:spLocks noGrp="1"/>
          </p:cNvSpPr>
          <p:nvPr>
            <p:ph idx="1"/>
          </p:nvPr>
        </p:nvSpPr>
        <p:spPr>
          <a:xfrm>
            <a:off x="457200" y="3810000"/>
            <a:ext cx="8229600" cy="2667000"/>
          </a:xfrm>
        </p:spPr>
        <p:txBody>
          <a:bodyPr/>
          <a:lstStyle/>
          <a:p>
            <a:pPr marL="0" indent="0" algn="ctr">
              <a:lnSpc>
                <a:spcPct val="150000"/>
              </a:lnSpc>
              <a:buNone/>
            </a:pPr>
            <a:r>
              <a:rPr lang="en-US" sz="1400" dirty="0">
                <a:latin typeface="Century Gothic" panose="020B0502020202020204" pitchFamily="34" charset="0"/>
              </a:rPr>
              <a:t>Three primary spending levels: ECU-3, ECU-4 &amp; ECU-5</a:t>
            </a:r>
          </a:p>
          <a:p>
            <a:pPr marL="0" indent="0" algn="ctr">
              <a:lnSpc>
                <a:spcPct val="150000"/>
              </a:lnSpc>
              <a:buNone/>
            </a:pPr>
            <a:r>
              <a:rPr lang="en-US" sz="1400" dirty="0">
                <a:latin typeface="Century Gothic" panose="020B0502020202020204" pitchFamily="34" charset="0"/>
              </a:rPr>
              <a:t>Three spending classes: P, E &amp; T</a:t>
            </a:r>
          </a:p>
          <a:p>
            <a:pPr marL="0" indent="0" algn="ctr">
              <a:buNone/>
            </a:pPr>
            <a:r>
              <a:rPr lang="en-US" sz="1400" dirty="0">
                <a:latin typeface="Century Gothic" panose="020B0502020202020204" pitchFamily="34" charset="0"/>
              </a:rPr>
              <a:t>	P – PORT only transactions</a:t>
            </a:r>
          </a:p>
          <a:p>
            <a:pPr marL="0" indent="0" algn="ctr">
              <a:buNone/>
            </a:pPr>
            <a:r>
              <a:rPr lang="en-US" sz="1400" dirty="0">
                <a:latin typeface="Century Gothic" panose="020B0502020202020204" pitchFamily="34" charset="0"/>
              </a:rPr>
              <a:t>	E – any non-travel transaction</a:t>
            </a:r>
          </a:p>
          <a:p>
            <a:pPr marL="0" indent="0" algn="ctr">
              <a:buNone/>
            </a:pPr>
            <a:r>
              <a:rPr lang="en-US" sz="1400" dirty="0">
                <a:latin typeface="Century Gothic" panose="020B0502020202020204" pitchFamily="34" charset="0"/>
              </a:rPr>
              <a:t>	T – all transactions including travel</a:t>
            </a:r>
          </a:p>
          <a:p>
            <a:pPr marL="0" indent="0">
              <a:buNone/>
            </a:pPr>
            <a:endParaRPr lang="en-US" sz="2400" dirty="0"/>
          </a:p>
        </p:txBody>
      </p:sp>
    </p:spTree>
    <p:extLst>
      <p:ext uri="{BB962C8B-B14F-4D97-AF65-F5344CB8AC3E}">
        <p14:creationId xmlns:p14="http://schemas.microsoft.com/office/powerpoint/2010/main" val="72951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FE626556-4FD1-4772-BDDF-7479864C01F3}"/>
              </a:ext>
            </a:extLst>
          </p:cNvPr>
          <p:cNvSpPr>
            <a:spLocks noGrp="1"/>
          </p:cNvSpPr>
          <p:nvPr>
            <p:ph type="title"/>
          </p:nvPr>
        </p:nvSpPr>
        <p:spPr>
          <a:xfrm>
            <a:off x="457200" y="89918"/>
            <a:ext cx="8229600" cy="1143000"/>
          </a:xfrm>
        </p:spPr>
        <p:txBody>
          <a:bodyPr>
            <a:normAutofit/>
          </a:bodyPr>
          <a:lstStyle/>
          <a:p>
            <a:r>
              <a:rPr lang="en-US" b="1" dirty="0">
                <a:latin typeface="Garamond" panose="02020404030301010803" pitchFamily="18" charset="0"/>
              </a:rPr>
              <a:t>Card</a:t>
            </a:r>
            <a:r>
              <a:rPr lang="en-US" sz="4000" b="1" dirty="0">
                <a:latin typeface="Garamond" panose="02020404030301010803" pitchFamily="18" charset="0"/>
              </a:rPr>
              <a:t> </a:t>
            </a:r>
            <a:r>
              <a:rPr lang="en-US" b="1" dirty="0">
                <a:latin typeface="Garamond" panose="02020404030301010803" pitchFamily="18" charset="0"/>
              </a:rPr>
              <a:t>Limitations</a:t>
            </a:r>
          </a:p>
        </p:txBody>
      </p:sp>
      <p:sp>
        <p:nvSpPr>
          <p:cNvPr id="6" name="Content Placeholder 2">
            <a:extLst>
              <a:ext uri="{FF2B5EF4-FFF2-40B4-BE49-F238E27FC236}">
                <a16:creationId xmlns:a16="http://schemas.microsoft.com/office/drawing/2014/main" id="{DA5F49E0-3817-4EE0-8C39-058B0267AF0B}"/>
              </a:ext>
            </a:extLst>
          </p:cNvPr>
          <p:cNvSpPr>
            <a:spLocks noGrp="1"/>
          </p:cNvSpPr>
          <p:nvPr>
            <p:ph idx="1"/>
          </p:nvPr>
        </p:nvSpPr>
        <p:spPr>
          <a:xfrm>
            <a:off x="457200" y="1011241"/>
            <a:ext cx="8229600" cy="5165722"/>
          </a:xfrm>
        </p:spPr>
        <p:txBody>
          <a:bodyPr>
            <a:normAutofit fontScale="85000" lnSpcReduction="10000"/>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There are an unlimited number of transactions up to the daily and/or monthly dollar limits. A cardholder’s spending level is determined by his/her department head.</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 ProCard must be used ONLY by the named cardholder. There are no departmental cards and no sharing. All card spending must adhere to state and university purchasing guidelines. Giving your card or card number to another person or using someone else's card may result in disciplinary action including but not limited to revocation of ProCard privileges and/or termination of employment. You may, when necessary, have someone else pick up the items from the vendor; however, this person is not authorized to sign the credit card sales slip.</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All purchases must follow University and ProCard policies and procedures and must strictly adhere to the funding authority’s policies. Some funds are more restrictive and may not allow certain purchases. State funds are very restrictive. Please refer to the University Budget Office for allowances. Purchases from Grant funds must adhere to all Contracts, Grants, and other agency guidelines. The same is true for Special funds and Foundation funds. The fund authority form in your department will show guidelines on purchases. The ProCard is strictly for university business. Purchases must be for the use and benefit of the University.</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indent="0">
              <a:buNone/>
            </a:pPr>
            <a:endParaRPr lang="en-US" dirty="0"/>
          </a:p>
        </p:txBody>
      </p:sp>
    </p:spTree>
    <p:extLst>
      <p:ext uri="{BB962C8B-B14F-4D97-AF65-F5344CB8AC3E}">
        <p14:creationId xmlns:p14="http://schemas.microsoft.com/office/powerpoint/2010/main" val="385387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FE626556-4FD1-4772-BDDF-7479864C01F3}"/>
              </a:ext>
            </a:extLst>
          </p:cNvPr>
          <p:cNvSpPr>
            <a:spLocks noGrp="1"/>
          </p:cNvSpPr>
          <p:nvPr>
            <p:ph type="title"/>
          </p:nvPr>
        </p:nvSpPr>
        <p:spPr>
          <a:xfrm>
            <a:off x="457200" y="274638"/>
            <a:ext cx="8229600" cy="1143000"/>
          </a:xfrm>
        </p:spPr>
        <p:txBody>
          <a:bodyPr>
            <a:normAutofit/>
          </a:bodyPr>
          <a:lstStyle/>
          <a:p>
            <a:r>
              <a:rPr lang="en-US" b="1" dirty="0">
                <a:latin typeface="Garamond" panose="02020404030301010803" pitchFamily="18" charset="0"/>
              </a:rPr>
              <a:t>Card Sharing</a:t>
            </a:r>
          </a:p>
        </p:txBody>
      </p:sp>
      <p:sp>
        <p:nvSpPr>
          <p:cNvPr id="6" name="Content Placeholder 2">
            <a:extLst>
              <a:ext uri="{FF2B5EF4-FFF2-40B4-BE49-F238E27FC236}">
                <a16:creationId xmlns:a16="http://schemas.microsoft.com/office/drawing/2014/main" id="{DA5F49E0-3817-4EE0-8C39-058B0267AF0B}"/>
              </a:ext>
            </a:extLst>
          </p:cNvPr>
          <p:cNvSpPr>
            <a:spLocks noGrp="1"/>
          </p:cNvSpPr>
          <p:nvPr>
            <p:ph idx="1"/>
          </p:nvPr>
        </p:nvSpPr>
        <p:spPr>
          <a:xfrm>
            <a:off x="457200" y="1417640"/>
            <a:ext cx="8229600" cy="5165722"/>
          </a:xfrm>
        </p:spPr>
        <p:txBody>
          <a:bodyPr/>
          <a:lstStyle/>
          <a:p>
            <a:pPr marL="0" marR="85725" indent="0" algn="ctr">
              <a:lnSpc>
                <a:spcPct val="115000"/>
              </a:lnSpc>
              <a:spcBef>
                <a:spcPts val="1005"/>
              </a:spcBef>
              <a:spcAft>
                <a:spcPts val="0"/>
              </a:spcAft>
              <a:buNone/>
            </a:pPr>
            <a:r>
              <a:rPr lang="en-US" sz="1600" b="1" i="1" dirty="0">
                <a:latin typeface="Century Gothic" panose="020B0502020202020204" pitchFamily="34" charset="0"/>
                <a:ea typeface="Garamond" panose="02020404030301010803" pitchFamily="18" charset="0"/>
                <a:cs typeface="Garamond" panose="02020404030301010803" pitchFamily="18" charset="0"/>
              </a:rPr>
              <a:t>The ProCard must be used ONLY by the named cardholder. </a:t>
            </a:r>
          </a:p>
          <a:p>
            <a:pPr marL="0" marR="85725" indent="0" algn="just">
              <a:lnSpc>
                <a:spcPct val="150000"/>
              </a:lnSpc>
              <a:spcBef>
                <a:spcPts val="1005"/>
              </a:spcBef>
              <a:spcAft>
                <a:spcPts val="0"/>
              </a:spcAft>
              <a:buNone/>
            </a:pPr>
            <a:r>
              <a:rPr lang="en-US" sz="1600" dirty="0">
                <a:latin typeface="Century Gothic" panose="020B0502020202020204" pitchFamily="34" charset="0"/>
                <a:ea typeface="Garamond" panose="02020404030301010803" pitchFamily="18" charset="0"/>
                <a:cs typeface="Garamond" panose="02020404030301010803" pitchFamily="18" charset="0"/>
              </a:rPr>
              <a:t>Giving your card or card number to another person or using someone else’s card may result in disciplinary action including but not limited to revocation of ProCard privileges and/or termination of employment.</a:t>
            </a:r>
          </a:p>
          <a:p>
            <a:pPr marL="0" marR="85725" indent="0" algn="just">
              <a:lnSpc>
                <a:spcPct val="150000"/>
              </a:lnSpc>
              <a:spcBef>
                <a:spcPts val="1005"/>
              </a:spcBef>
              <a:spcAft>
                <a:spcPts val="0"/>
              </a:spcAft>
              <a:buNone/>
            </a:pPr>
            <a:r>
              <a:rPr lang="en-US" sz="1600" dirty="0">
                <a:latin typeface="Century Gothic" panose="020B0502020202020204" pitchFamily="34" charset="0"/>
                <a:ea typeface="Garamond" panose="02020404030301010803" pitchFamily="18" charset="0"/>
                <a:cs typeface="Garamond" panose="02020404030301010803" pitchFamily="18" charset="0"/>
              </a:rPr>
              <a:t>When necessary, you may have someone else pick up the items from the vendor, however, this person is not authorized to sign the credit card slip. </a:t>
            </a:r>
          </a:p>
          <a:p>
            <a:pPr marL="0" indent="0">
              <a:buNone/>
            </a:pPr>
            <a:endParaRPr lang="en-US" dirty="0"/>
          </a:p>
        </p:txBody>
      </p:sp>
    </p:spTree>
    <p:extLst>
      <p:ext uri="{BB962C8B-B14F-4D97-AF65-F5344CB8AC3E}">
        <p14:creationId xmlns:p14="http://schemas.microsoft.com/office/powerpoint/2010/main" val="3391071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543058F9-640C-46D5-97AC-40099D23D99D}"/>
              </a:ext>
            </a:extLst>
          </p:cNvPr>
          <p:cNvSpPr>
            <a:spLocks noGrp="1"/>
          </p:cNvSpPr>
          <p:nvPr>
            <p:ph type="title"/>
          </p:nvPr>
        </p:nvSpPr>
        <p:spPr>
          <a:xfrm>
            <a:off x="457200" y="274638"/>
            <a:ext cx="8229600" cy="1143000"/>
          </a:xfrm>
        </p:spPr>
        <p:txBody>
          <a:bodyPr>
            <a:normAutofit/>
          </a:bodyPr>
          <a:lstStyle/>
          <a:p>
            <a:r>
              <a:rPr lang="en-US" b="1" dirty="0">
                <a:latin typeface="Garamond" panose="02020404030301010803" pitchFamily="18" charset="0"/>
              </a:rPr>
              <a:t>Card Declined?</a:t>
            </a:r>
          </a:p>
        </p:txBody>
      </p:sp>
      <p:sp>
        <p:nvSpPr>
          <p:cNvPr id="6" name="Content Placeholder 2">
            <a:extLst>
              <a:ext uri="{FF2B5EF4-FFF2-40B4-BE49-F238E27FC236}">
                <a16:creationId xmlns:a16="http://schemas.microsoft.com/office/drawing/2014/main" id="{757C4FAE-E1B4-4532-BA2D-8B0CBBD18B69}"/>
              </a:ext>
            </a:extLst>
          </p:cNvPr>
          <p:cNvSpPr>
            <a:spLocks noGrp="1"/>
          </p:cNvSpPr>
          <p:nvPr>
            <p:ph idx="1"/>
          </p:nvPr>
        </p:nvSpPr>
        <p:spPr>
          <a:xfrm>
            <a:off x="457200" y="1432230"/>
            <a:ext cx="8229600" cy="4525963"/>
          </a:xfrm>
        </p:spPr>
        <p:txBody>
          <a:bodyPr>
            <a:normAutofit/>
          </a:bodyPr>
          <a:lstStyle/>
          <a:p>
            <a:pPr>
              <a:lnSpc>
                <a:spcPct val="150000"/>
              </a:lnSpc>
            </a:pPr>
            <a:r>
              <a:rPr lang="en-US" sz="1400" dirty="0">
                <a:latin typeface="Century Gothic" panose="020B0502020202020204" pitchFamily="34" charset="0"/>
              </a:rPr>
              <a:t>Is the purchase over your single transaction limit?</a:t>
            </a:r>
          </a:p>
          <a:p>
            <a:pPr lvl="1">
              <a:lnSpc>
                <a:spcPct val="150000"/>
              </a:lnSpc>
            </a:pPr>
            <a:r>
              <a:rPr lang="en-US" sz="1400" dirty="0">
                <a:latin typeface="Century Gothic" panose="020B0502020202020204" pitchFamily="34" charset="0"/>
              </a:rPr>
              <a:t>Daily limit?</a:t>
            </a:r>
          </a:p>
          <a:p>
            <a:pPr lvl="1">
              <a:lnSpc>
                <a:spcPct val="150000"/>
              </a:lnSpc>
            </a:pPr>
            <a:r>
              <a:rPr lang="en-US" sz="1400" dirty="0">
                <a:latin typeface="Century Gothic" panose="020B0502020202020204" pitchFamily="34" charset="0"/>
              </a:rPr>
              <a:t>Monthly limit? </a:t>
            </a:r>
          </a:p>
          <a:p>
            <a:pPr>
              <a:lnSpc>
                <a:spcPct val="150000"/>
              </a:lnSpc>
            </a:pPr>
            <a:r>
              <a:rPr lang="en-US" sz="1400" dirty="0">
                <a:latin typeface="Century Gothic" panose="020B0502020202020204" pitchFamily="34" charset="0"/>
              </a:rPr>
              <a:t>Invalid information</a:t>
            </a:r>
          </a:p>
          <a:p>
            <a:pPr lvl="1">
              <a:lnSpc>
                <a:spcPct val="150000"/>
              </a:lnSpc>
            </a:pPr>
            <a:r>
              <a:rPr lang="en-US" sz="1400" dirty="0">
                <a:latin typeface="Century Gothic" panose="020B0502020202020204" pitchFamily="34" charset="0"/>
              </a:rPr>
              <a:t>was all information entered correctly?</a:t>
            </a:r>
          </a:p>
          <a:p>
            <a:pPr>
              <a:lnSpc>
                <a:spcPct val="150000"/>
              </a:lnSpc>
            </a:pPr>
            <a:r>
              <a:rPr lang="en-US" sz="1400" dirty="0">
                <a:latin typeface="Century Gothic" panose="020B0502020202020204" pitchFamily="34" charset="0"/>
              </a:rPr>
              <a:t>Travel Purchases – does card holder have travel upgrade?</a:t>
            </a:r>
          </a:p>
          <a:p>
            <a:pPr>
              <a:lnSpc>
                <a:spcPct val="150000"/>
              </a:lnSpc>
            </a:pPr>
            <a:r>
              <a:rPr lang="en-US" sz="1400" dirty="0">
                <a:latin typeface="Century Gothic" panose="020B0502020202020204" pitchFamily="34" charset="0"/>
              </a:rPr>
              <a:t>Contact the ProCard Office for help</a:t>
            </a:r>
          </a:p>
          <a:p>
            <a:pPr lvl="1">
              <a:lnSpc>
                <a:spcPct val="150000"/>
              </a:lnSpc>
            </a:pPr>
            <a:r>
              <a:rPr lang="en-US" sz="1400" dirty="0">
                <a:latin typeface="Century Gothic" panose="020B0502020202020204" pitchFamily="34" charset="0"/>
              </a:rPr>
              <a:t>After business hours, contact Bank of America</a:t>
            </a:r>
          </a:p>
        </p:txBody>
      </p:sp>
    </p:spTree>
    <p:extLst>
      <p:ext uri="{BB962C8B-B14F-4D97-AF65-F5344CB8AC3E}">
        <p14:creationId xmlns:p14="http://schemas.microsoft.com/office/powerpoint/2010/main" val="189263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C5EDCC6C-CC09-4B71-8B02-FA505F62F73E}"/>
              </a:ext>
            </a:extLst>
          </p:cNvPr>
          <p:cNvSpPr>
            <a:spLocks noGrp="1"/>
          </p:cNvSpPr>
          <p:nvPr>
            <p:ph type="title"/>
          </p:nvPr>
        </p:nvSpPr>
        <p:spPr>
          <a:xfrm>
            <a:off x="457200" y="274638"/>
            <a:ext cx="8229600" cy="1143000"/>
          </a:xfrm>
        </p:spPr>
        <p:txBody>
          <a:bodyPr>
            <a:normAutofit/>
          </a:bodyPr>
          <a:lstStyle/>
          <a:p>
            <a:r>
              <a:rPr lang="en-US" b="1" dirty="0">
                <a:latin typeface="Garamond" panose="02020404030301010803" pitchFamily="18" charset="0"/>
              </a:rPr>
              <a:t>Card Security</a:t>
            </a:r>
          </a:p>
        </p:txBody>
      </p:sp>
      <p:sp>
        <p:nvSpPr>
          <p:cNvPr id="6" name="Content Placeholder 2">
            <a:extLst>
              <a:ext uri="{FF2B5EF4-FFF2-40B4-BE49-F238E27FC236}">
                <a16:creationId xmlns:a16="http://schemas.microsoft.com/office/drawing/2014/main" id="{BE795762-1481-49FE-A163-EA3B861F67BB}"/>
              </a:ext>
            </a:extLst>
          </p:cNvPr>
          <p:cNvSpPr>
            <a:spLocks noGrp="1"/>
          </p:cNvSpPr>
          <p:nvPr>
            <p:ph idx="1"/>
          </p:nvPr>
        </p:nvSpPr>
        <p:spPr>
          <a:xfrm>
            <a:off x="457200" y="1417640"/>
            <a:ext cx="8229600" cy="5165722"/>
          </a:xfrm>
        </p:spPr>
        <p:txBody>
          <a:bodyPr>
            <a:normAutofit fontScale="70000" lnSpcReduction="20000"/>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Always keep your ProCard in a secure place – treat it like cash. All ProCard related paperwork such as forms, statements and receipts should also be kept secure and shredded before discarding. Cardholders should monitor their charges regularly for vendor errors and fraudulent charges. Any concerns should be reported to the ProCard Manager immediately.</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Per PCI Security Standards, a credit card number should never be emailed.  Email is NOT a secure method to send or receive credit card information. This is true whether you type the card information in the body of the email, or it is included in an attachment.  Bank of America credit card statements do show your full credit card number at the bottom of the page, so the statement should not be sent via email without redacting the credit card number. A vendor should never request that your credit card information be emailed to them. All paper statements should be shredded after the statements have been reviewed and reconciled.</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 ProCard Office is provided with a report if a ProCard number is used in an email or emailed attachment.  If the ProCard Office determines that the card information was being emailed, the cardholder will receive an emailed warning followed by a card suspension for future violations.  If the ProCard Office determines that the emailed information leads to card sharing, this violation is an automatic one-week suspension.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Should your card be stolen by anyone, please contact the appropriate police department immediately. Afterwards, you will want to contact the ProCard Office so that your card can be suspended.</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indent="0">
              <a:buNone/>
            </a:pPr>
            <a:endParaRPr lang="en-US" dirty="0"/>
          </a:p>
        </p:txBody>
      </p:sp>
    </p:spTree>
    <p:extLst>
      <p:ext uri="{BB962C8B-B14F-4D97-AF65-F5344CB8AC3E}">
        <p14:creationId xmlns:p14="http://schemas.microsoft.com/office/powerpoint/2010/main" val="2272465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7C11EB46-221E-4A19-BE93-0DDD434D4B51}"/>
              </a:ext>
            </a:extLst>
          </p:cNvPr>
          <p:cNvSpPr>
            <a:spLocks noGrp="1"/>
          </p:cNvSpPr>
          <p:nvPr>
            <p:ph type="title"/>
          </p:nvPr>
        </p:nvSpPr>
        <p:spPr>
          <a:xfrm>
            <a:off x="457200" y="274638"/>
            <a:ext cx="8229600" cy="1143000"/>
          </a:xfrm>
        </p:spPr>
        <p:txBody>
          <a:bodyPr>
            <a:normAutofit/>
          </a:bodyPr>
          <a:lstStyle/>
          <a:p>
            <a:r>
              <a:rPr lang="en-US" b="1" dirty="0">
                <a:latin typeface="Garamond" panose="02020404030301010803" pitchFamily="18" charset="0"/>
              </a:rPr>
              <a:t>PCI</a:t>
            </a:r>
            <a:r>
              <a:rPr lang="en-US" sz="4000" b="1" dirty="0">
                <a:latin typeface="Garamond" panose="02020404030301010803" pitchFamily="18" charset="0"/>
              </a:rPr>
              <a:t> </a:t>
            </a:r>
            <a:r>
              <a:rPr lang="en-US" b="1" dirty="0">
                <a:latin typeface="Garamond" panose="02020404030301010803" pitchFamily="18" charset="0"/>
              </a:rPr>
              <a:t>Security</a:t>
            </a:r>
          </a:p>
        </p:txBody>
      </p:sp>
      <p:sp>
        <p:nvSpPr>
          <p:cNvPr id="6" name="Content Placeholder 2">
            <a:extLst>
              <a:ext uri="{FF2B5EF4-FFF2-40B4-BE49-F238E27FC236}">
                <a16:creationId xmlns:a16="http://schemas.microsoft.com/office/drawing/2014/main" id="{F6FA080D-BEAD-4EDE-A2E5-3F295FCA25A4}"/>
              </a:ext>
            </a:extLst>
          </p:cNvPr>
          <p:cNvSpPr>
            <a:spLocks noGrp="1"/>
          </p:cNvSpPr>
          <p:nvPr>
            <p:ph idx="1"/>
          </p:nvPr>
        </p:nvSpPr>
        <p:spPr>
          <a:xfrm>
            <a:off x="637309" y="1149241"/>
            <a:ext cx="8229600" cy="5165722"/>
          </a:xfrm>
        </p:spPr>
        <p:txBody>
          <a:bodyPr>
            <a:normAutofit fontScale="92500"/>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Per PCI Security Standards, a credit card number should never be emailed.  Email is NOT a secure method to send or receive credit card information. This is true whether you type the card information in the body of the email, or it is included in an attachment.  Bank of America credit card statements do show your full credit card number at the bottom of the page, so the statement should not be sent via email without redacting the credit card number. A vendor should never request that your credit card information be emailed to them. All paper statements should be shredded after the statements have been reviewed and reconciled.</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 ProCard Office is provided with a report if a ProCard number is used in an email or emailed attachment.  If the ProCard Office determines that the card information was being emailed, the cardholder will receive an emailed warning followed by a card suspension for future violations.  If the ProCard Office determines that the emailed information leads to card sharing, this violation is an automatic one-week suspension.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indent="0">
              <a:buNone/>
            </a:pPr>
            <a:endParaRPr lang="en-US" dirty="0"/>
          </a:p>
        </p:txBody>
      </p:sp>
    </p:spTree>
    <p:extLst>
      <p:ext uri="{BB962C8B-B14F-4D97-AF65-F5344CB8AC3E}">
        <p14:creationId xmlns:p14="http://schemas.microsoft.com/office/powerpoint/2010/main" val="320039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8256F3D6-B794-400E-88CB-50095C960D7F}"/>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Lost or Stolen Cards</a:t>
            </a:r>
          </a:p>
        </p:txBody>
      </p:sp>
      <p:sp>
        <p:nvSpPr>
          <p:cNvPr id="6" name="Content Placeholder 2">
            <a:extLst>
              <a:ext uri="{FF2B5EF4-FFF2-40B4-BE49-F238E27FC236}">
                <a16:creationId xmlns:a16="http://schemas.microsoft.com/office/drawing/2014/main" id="{CC33CFA3-0980-4EB1-A9B8-CA037FF70BAC}"/>
              </a:ext>
            </a:extLst>
          </p:cNvPr>
          <p:cNvSpPr>
            <a:spLocks noGrp="1"/>
          </p:cNvSpPr>
          <p:nvPr>
            <p:ph idx="1"/>
          </p:nvPr>
        </p:nvSpPr>
        <p:spPr>
          <a:xfrm>
            <a:off x="457200" y="1384111"/>
            <a:ext cx="8229600" cy="4525963"/>
          </a:xfrm>
        </p:spPr>
        <p:txBody>
          <a:bodyPr/>
          <a:lstStyle/>
          <a:p>
            <a:pPr>
              <a:lnSpc>
                <a:spcPct val="150000"/>
              </a:lnSpc>
            </a:pPr>
            <a:r>
              <a:rPr lang="en-US" sz="1600" dirty="0">
                <a:latin typeface="Century Gothic" panose="020B0502020202020204" pitchFamily="34" charset="0"/>
              </a:rPr>
              <a:t>Report to Bank of America immediately  (1-888-449-2273)</a:t>
            </a:r>
          </a:p>
          <a:p>
            <a:pPr>
              <a:lnSpc>
                <a:spcPct val="150000"/>
              </a:lnSpc>
            </a:pPr>
            <a:r>
              <a:rPr lang="en-US" sz="1600" dirty="0">
                <a:latin typeface="Century Gothic" panose="020B0502020202020204" pitchFamily="34" charset="0"/>
              </a:rPr>
              <a:t>Notify ProCard staff  (737-5545)</a:t>
            </a:r>
          </a:p>
          <a:p>
            <a:pPr>
              <a:lnSpc>
                <a:spcPct val="150000"/>
              </a:lnSpc>
            </a:pPr>
            <a:r>
              <a:rPr lang="en-US" sz="1600" dirty="0">
                <a:latin typeface="Century Gothic" panose="020B0502020202020204" pitchFamily="34" charset="0"/>
              </a:rPr>
              <a:t>Review transactions carefully </a:t>
            </a:r>
          </a:p>
          <a:p>
            <a:pPr lvl="1">
              <a:lnSpc>
                <a:spcPct val="150000"/>
              </a:lnSpc>
            </a:pPr>
            <a:r>
              <a:rPr lang="en-US" sz="1600" dirty="0">
                <a:latin typeface="Century Gothic" panose="020B0502020202020204" pitchFamily="34" charset="0"/>
              </a:rPr>
              <a:t>notify ProCard staff if there are any fraudulent charges</a:t>
            </a:r>
          </a:p>
          <a:p>
            <a:pPr lvl="1">
              <a:lnSpc>
                <a:spcPct val="150000"/>
              </a:lnSpc>
            </a:pPr>
            <a:r>
              <a:rPr lang="en-US" sz="1600" dirty="0">
                <a:latin typeface="Century Gothic" panose="020B0502020202020204" pitchFamily="34" charset="0"/>
              </a:rPr>
              <a:t>disputes must be submitted within 30 days of the transaction date</a:t>
            </a:r>
          </a:p>
          <a:p>
            <a:pPr marL="0" indent="0">
              <a:buNone/>
            </a:pPr>
            <a:endParaRPr lang="en-US" sz="2400" dirty="0"/>
          </a:p>
        </p:txBody>
      </p:sp>
    </p:spTree>
    <p:extLst>
      <p:ext uri="{BB962C8B-B14F-4D97-AF65-F5344CB8AC3E}">
        <p14:creationId xmlns:p14="http://schemas.microsoft.com/office/powerpoint/2010/main" val="283422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6" name="Rectangle 2">
            <a:extLst>
              <a:ext uri="{FF2B5EF4-FFF2-40B4-BE49-F238E27FC236}">
                <a16:creationId xmlns:a16="http://schemas.microsoft.com/office/drawing/2014/main" id="{64507BFD-E226-48E5-B328-6560A7FD5186}"/>
              </a:ext>
            </a:extLst>
          </p:cNvPr>
          <p:cNvSpPr>
            <a:spLocks noGrp="1" noChangeArrowheads="1"/>
          </p:cNvSpPr>
          <p:nvPr>
            <p:ph type="title"/>
          </p:nvPr>
        </p:nvSpPr>
        <p:spPr>
          <a:xfrm>
            <a:off x="457200" y="274638"/>
            <a:ext cx="8229600" cy="1143000"/>
          </a:xfrm>
        </p:spPr>
        <p:txBody>
          <a:bodyPr/>
          <a:lstStyle/>
          <a:p>
            <a:r>
              <a:rPr lang="en-US" sz="5500" b="1" dirty="0">
                <a:latin typeface="Garamond" panose="02020404030301010803" pitchFamily="18" charset="0"/>
                <a:ea typeface="Museo Slab 700" charset="0"/>
                <a:cs typeface="Museo Slab 700" charset="0"/>
              </a:rPr>
              <a:t>ProCard Staff</a:t>
            </a:r>
            <a:endParaRPr lang="en-US" sz="5500" dirty="0">
              <a:latin typeface="Garamond" panose="02020404030301010803" pitchFamily="18" charset="0"/>
            </a:endParaRPr>
          </a:p>
        </p:txBody>
      </p:sp>
      <p:sp>
        <p:nvSpPr>
          <p:cNvPr id="8" name="Rectangle 3">
            <a:extLst>
              <a:ext uri="{FF2B5EF4-FFF2-40B4-BE49-F238E27FC236}">
                <a16:creationId xmlns:a16="http://schemas.microsoft.com/office/drawing/2014/main" id="{AA596B7A-4183-4CB5-BF36-88A4029DB1DE}"/>
              </a:ext>
            </a:extLst>
          </p:cNvPr>
          <p:cNvSpPr txBox="1">
            <a:spLocks noChangeArrowheads="1"/>
          </p:cNvSpPr>
          <p:nvPr/>
        </p:nvSpPr>
        <p:spPr>
          <a:xfrm>
            <a:off x="457200" y="1600202"/>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b="1" dirty="0">
                <a:latin typeface="Garamond" panose="02020404030301010803" pitchFamily="18" charset="0"/>
                <a:ea typeface="Verdana" panose="020B0604030504040204" pitchFamily="34" charset="0"/>
                <a:cs typeface="Verdana" panose="020B0604030504040204" pitchFamily="34" charset="0"/>
              </a:rPr>
              <a:t>Tracy Smith</a:t>
            </a:r>
          </a:p>
          <a:p>
            <a:pPr marL="0" indent="0" algn="ctr">
              <a:buFont typeface="Arial"/>
              <a:buNone/>
            </a:pPr>
            <a:r>
              <a:rPr lang="en-US" sz="2400" i="1" dirty="0">
                <a:latin typeface="Garamond" panose="02020404030301010803" pitchFamily="18" charset="0"/>
                <a:ea typeface="Verdana" panose="020B0604030504040204" pitchFamily="34" charset="0"/>
                <a:cs typeface="Verdana" panose="020B0604030504040204" pitchFamily="34" charset="0"/>
              </a:rPr>
              <a:t>ProCard Manager</a:t>
            </a:r>
          </a:p>
          <a:p>
            <a:pPr marL="0" indent="0" algn="ctr">
              <a:buFont typeface="Arial"/>
              <a:buNone/>
            </a:pPr>
            <a:endParaRPr lang="en-US" sz="2400" i="1" dirty="0">
              <a:latin typeface="Garamond" panose="02020404030301010803" pitchFamily="18" charset="0"/>
              <a:ea typeface="Verdana" panose="020B0604030504040204" pitchFamily="34" charset="0"/>
              <a:cs typeface="Verdana" panose="020B0604030504040204" pitchFamily="34" charset="0"/>
            </a:endParaRPr>
          </a:p>
          <a:p>
            <a:pPr marL="0" indent="0" algn="ctr">
              <a:buFont typeface="Arial"/>
              <a:buNone/>
            </a:pPr>
            <a:r>
              <a:rPr lang="en-US" sz="2800" b="1" dirty="0">
                <a:latin typeface="Garamond" panose="02020404030301010803" pitchFamily="18" charset="0"/>
                <a:ea typeface="Verdana" panose="020B0604030504040204" pitchFamily="34" charset="0"/>
                <a:cs typeface="Verdana" panose="020B0604030504040204" pitchFamily="34" charset="0"/>
              </a:rPr>
              <a:t>Dini Taylor</a:t>
            </a:r>
          </a:p>
          <a:p>
            <a:pPr marL="0" indent="0" algn="ctr">
              <a:buFont typeface="Arial"/>
              <a:buNone/>
            </a:pPr>
            <a:r>
              <a:rPr lang="en-US" sz="2400" i="1" dirty="0">
                <a:latin typeface="Garamond" panose="02020404030301010803" pitchFamily="18" charset="0"/>
                <a:ea typeface="Verdana" panose="020B0604030504040204" pitchFamily="34" charset="0"/>
                <a:cs typeface="Verdana" panose="020B0604030504040204" pitchFamily="34" charset="0"/>
              </a:rPr>
              <a:t>ProCard Analyst</a:t>
            </a:r>
          </a:p>
          <a:p>
            <a:pPr marL="0" indent="0" algn="ctr">
              <a:buFont typeface="Arial"/>
              <a:buNone/>
            </a:pPr>
            <a:endParaRPr lang="en-US" sz="2400" dirty="0">
              <a:latin typeface="Garamond" panose="02020404030301010803" pitchFamily="18" charset="0"/>
              <a:ea typeface="Avenir Next Medium" charset="0"/>
              <a:cs typeface="Avenir Next Medium" charset="0"/>
            </a:endParaRPr>
          </a:p>
          <a:p>
            <a:pPr marL="0" indent="0" algn="ctr">
              <a:buFont typeface="Arial"/>
              <a:buNone/>
            </a:pPr>
            <a:r>
              <a:rPr lang="en-US" sz="2800" dirty="0">
                <a:latin typeface="Garamond" panose="02020404030301010803" pitchFamily="18" charset="0"/>
                <a:ea typeface="Avenir Next Medium" charset="0"/>
                <a:cs typeface="Avenir Next Medium" charset="0"/>
              </a:rPr>
              <a:t>procard@ecu.edu</a:t>
            </a:r>
          </a:p>
          <a:p>
            <a:pPr marL="0" indent="0" algn="ctr">
              <a:buFont typeface="Arial"/>
              <a:buNone/>
            </a:pPr>
            <a:r>
              <a:rPr lang="en-US" sz="2800" dirty="0">
                <a:latin typeface="Garamond" panose="02020404030301010803" pitchFamily="18" charset="0"/>
                <a:ea typeface="Avenir Next Medium" charset="0"/>
                <a:cs typeface="Avenir Next Medium" charset="0"/>
              </a:rPr>
              <a:t>737-5545</a:t>
            </a:r>
          </a:p>
        </p:txBody>
      </p:sp>
    </p:spTree>
    <p:extLst>
      <p:ext uri="{BB962C8B-B14F-4D97-AF65-F5344CB8AC3E}">
        <p14:creationId xmlns:p14="http://schemas.microsoft.com/office/powerpoint/2010/main" val="229627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7F506B60-39BE-4765-B1F5-F51892FDEC62}"/>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Compliance</a:t>
            </a:r>
          </a:p>
        </p:txBody>
      </p:sp>
      <p:sp>
        <p:nvSpPr>
          <p:cNvPr id="6" name="Content Placeholder 2">
            <a:extLst>
              <a:ext uri="{FF2B5EF4-FFF2-40B4-BE49-F238E27FC236}">
                <a16:creationId xmlns:a16="http://schemas.microsoft.com/office/drawing/2014/main" id="{79B60C61-EBB4-4425-A885-0AD812837A2B}"/>
              </a:ext>
            </a:extLst>
          </p:cNvPr>
          <p:cNvSpPr>
            <a:spLocks noGrp="1"/>
          </p:cNvSpPr>
          <p:nvPr>
            <p:ph idx="1"/>
          </p:nvPr>
        </p:nvSpPr>
        <p:spPr>
          <a:xfrm>
            <a:off x="457200" y="1417640"/>
            <a:ext cx="8229600" cy="5165722"/>
          </a:xfrm>
        </p:spPr>
        <p:txBody>
          <a:bodyPr>
            <a:normAutofit fontScale="62500" lnSpcReduction="20000"/>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delegation</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authority</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purchase</a:t>
            </a:r>
            <a:r>
              <a:rPr lang="en-US" sz="1800" spc="-8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goods</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using</a:t>
            </a:r>
            <a:r>
              <a:rPr lang="en-US" sz="1800" spc="-8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card</a:t>
            </a:r>
            <a:r>
              <a:rPr lang="en-US" sz="1800" spc="-9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is</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privilege</a:t>
            </a:r>
            <a:r>
              <a:rPr lang="en-US" sz="1800" spc="-8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that</a:t>
            </a:r>
            <a:r>
              <a:rPr lang="en-US" sz="1800" spc="-8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automatically</a:t>
            </a:r>
            <a:r>
              <a:rPr lang="en-US" sz="1800" spc="-8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ceases upon</a:t>
            </a:r>
            <a:r>
              <a:rPr lang="en-US" sz="1800" spc="10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separation</a:t>
            </a:r>
            <a:r>
              <a:rPr lang="en-US" sz="1800" spc="10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from</a:t>
            </a:r>
            <a:r>
              <a:rPr lang="en-US" sz="1800" spc="10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1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University.</a:t>
            </a:r>
            <a:r>
              <a:rPr lang="en-US" sz="1800" spc="11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ECU</a:t>
            </a:r>
            <a:r>
              <a:rPr lang="en-US" sz="1800" spc="11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Financial</a:t>
            </a:r>
            <a:r>
              <a:rPr lang="en-US" sz="1800" spc="10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Services</a:t>
            </a:r>
            <a:r>
              <a:rPr lang="en-US" sz="1800" spc="10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reserves</a:t>
            </a:r>
            <a:r>
              <a:rPr lang="en-US" sz="1800" spc="10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11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right</a:t>
            </a:r>
            <a:r>
              <a:rPr lang="en-US" sz="1800" spc="10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10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revoke</a:t>
            </a:r>
            <a:r>
              <a:rPr lang="en-US" sz="1800" spc="11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and cancel</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any</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ProCard(s)</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for</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failure</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comply</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with</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policies</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and</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procedures</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program.</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ECU Financial Services further reserves the right to evaluate the seriousness of any violation and may allow the department to provide an explanation, which may be used as the determining factor to whether card privileges continue or not. ECU Financial Services has the right to exercise appropriate action as deemed necessary. Intentional misuse or abuse of the ProCard may result in the immediate revocation of privileges and may be cause for disciplinary action up to and including termination of</a:t>
            </a:r>
            <a:r>
              <a:rPr lang="en-US" sz="1800" spc="-1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employment.  Major violations include, but are not limited to, delinquent Emburse expense reports, splitting transactions, card sharing and purchasing items listed on the Unallowable Expenses list. All non-compliant cardholders will be expected to retake the ProCard Training and Quiz.</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 ProCard Office violation policy is as follows…</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742950" marR="85725" algn="just">
              <a:lnSpc>
                <a:spcPct val="115000"/>
              </a:lnSpc>
              <a:spcBef>
                <a:spcPts val="1005"/>
              </a:spcBef>
              <a:spcAft>
                <a:spcPts val="1000"/>
              </a:spcAft>
            </a:pPr>
            <a:r>
              <a:rPr lang="en-US" sz="1800" b="1" dirty="0">
                <a:effectLst/>
                <a:latin typeface="Century Gothic" panose="020B0502020202020204" pitchFamily="34" charset="0"/>
                <a:ea typeface="Garamond" panose="02020404030301010803" pitchFamily="18" charset="0"/>
                <a:cs typeface="Garamond" panose="02020404030301010803" pitchFamily="18" charset="0"/>
              </a:rPr>
              <a:t>1</a:t>
            </a:r>
            <a:r>
              <a:rPr lang="en-US" sz="1800" b="1" baseline="30000" dirty="0">
                <a:effectLst/>
                <a:latin typeface="Century Gothic" panose="020B0502020202020204" pitchFamily="34" charset="0"/>
                <a:ea typeface="Garamond" panose="02020404030301010803" pitchFamily="18" charset="0"/>
                <a:cs typeface="Garamond" panose="02020404030301010803" pitchFamily="18" charset="0"/>
              </a:rPr>
              <a:t>st</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 offense</a:t>
            </a:r>
            <a:r>
              <a:rPr lang="en-US" sz="1800" dirty="0">
                <a:effectLst/>
                <a:latin typeface="Century Gothic" panose="020B0502020202020204" pitchFamily="34" charset="0"/>
                <a:ea typeface="Garamond" panose="02020404030301010803" pitchFamily="18" charset="0"/>
                <a:cs typeface="Garamond" panose="02020404030301010803" pitchFamily="18" charset="0"/>
              </a:rPr>
              <a:t> – ECU ProCard Violation Warning email sent to cardholder and supervisor by ProCard Manager; completed email saved and added to Xtender. (12-month penalty clock starts).</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742950" marR="85725" algn="just">
              <a:lnSpc>
                <a:spcPct val="115000"/>
              </a:lnSpc>
              <a:spcBef>
                <a:spcPts val="1005"/>
              </a:spcBef>
              <a:spcAft>
                <a:spcPts val="1000"/>
              </a:spcAft>
            </a:pPr>
            <a:r>
              <a:rPr lang="en-US" sz="1800" b="1" dirty="0">
                <a:effectLst/>
                <a:latin typeface="Century Gothic" panose="020B0502020202020204" pitchFamily="34" charset="0"/>
                <a:ea typeface="Garamond" panose="02020404030301010803" pitchFamily="18" charset="0"/>
                <a:cs typeface="Garamond" panose="02020404030301010803" pitchFamily="18" charset="0"/>
              </a:rPr>
              <a:t>2</a:t>
            </a:r>
            <a:r>
              <a:rPr lang="en-US" sz="1800" b="1" baseline="30000" dirty="0">
                <a:effectLst/>
                <a:latin typeface="Century Gothic" panose="020B0502020202020204" pitchFamily="34" charset="0"/>
                <a:ea typeface="Garamond" panose="02020404030301010803" pitchFamily="18" charset="0"/>
                <a:cs typeface="Garamond" panose="02020404030301010803" pitchFamily="18" charset="0"/>
              </a:rPr>
              <a:t>nd</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 offense</a:t>
            </a:r>
            <a:r>
              <a:rPr lang="en-US" sz="1800" dirty="0">
                <a:effectLst/>
                <a:latin typeface="Century Gothic" panose="020B0502020202020204" pitchFamily="34" charset="0"/>
                <a:ea typeface="Garamond" panose="02020404030301010803" pitchFamily="18" charset="0"/>
                <a:cs typeface="Garamond" panose="02020404030301010803" pitchFamily="18" charset="0"/>
              </a:rPr>
              <a:t> – ECU ProCard Violation Warning email sent to cardholder, cardholder supervisor, and cc: Disbursement Manager and Controller by ProCard Manager; completed email saved and added to Xtender; card suspension of seven (7) days.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742950" marR="85725" algn="just">
              <a:lnSpc>
                <a:spcPct val="115000"/>
              </a:lnSpc>
              <a:spcBef>
                <a:spcPts val="1005"/>
              </a:spcBef>
              <a:spcAft>
                <a:spcPts val="1000"/>
              </a:spcAft>
            </a:pPr>
            <a:r>
              <a:rPr lang="en-US" sz="1800" b="1" dirty="0">
                <a:effectLst/>
                <a:latin typeface="Century Gothic" panose="020B0502020202020204" pitchFamily="34" charset="0"/>
                <a:ea typeface="Garamond" panose="02020404030301010803" pitchFamily="18" charset="0"/>
                <a:cs typeface="Garamond" panose="02020404030301010803" pitchFamily="18" charset="0"/>
              </a:rPr>
              <a:t>3</a:t>
            </a:r>
            <a:r>
              <a:rPr lang="en-US" sz="1800" b="1" baseline="30000" dirty="0">
                <a:effectLst/>
                <a:latin typeface="Century Gothic" panose="020B0502020202020204" pitchFamily="34" charset="0"/>
                <a:ea typeface="Garamond" panose="02020404030301010803" pitchFamily="18" charset="0"/>
                <a:cs typeface="Garamond" panose="02020404030301010803" pitchFamily="18" charset="0"/>
              </a:rPr>
              <a:t>rd</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 offense</a:t>
            </a:r>
            <a:r>
              <a:rPr lang="en-US" sz="1800" dirty="0">
                <a:effectLst/>
                <a:latin typeface="Century Gothic" panose="020B0502020202020204" pitchFamily="34" charset="0"/>
                <a:ea typeface="Garamond" panose="02020404030301010803" pitchFamily="18" charset="0"/>
                <a:cs typeface="Garamond" panose="02020404030301010803" pitchFamily="18" charset="0"/>
              </a:rPr>
              <a:t> – ECU ProCard Violation Warning email sent to cardholder, cardholder supervisor, Disbursements Manager, Internal Audit and Human Resources by ProCard Manager; completed email saved and added to Xtender; card suspension of one (1) month; possible revocation of card privileges, ProCard initial and refresher Cornerstone training must be repeated to have card activated.</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17500" marR="85725" algn="just">
              <a:lnSpc>
                <a:spcPct val="115000"/>
              </a:lnSpc>
              <a:spcBef>
                <a:spcPts val="1005"/>
              </a:spcBef>
              <a:spcAft>
                <a:spcPts val="1000"/>
              </a:spcAft>
            </a:pPr>
            <a:r>
              <a:rPr lang="en-US" sz="1800" dirty="0">
                <a:effectLst/>
                <a:latin typeface="Century Gothic" panose="020B0502020202020204" pitchFamily="34" charset="0"/>
                <a:ea typeface="Garamond" panose="02020404030301010803" pitchFamily="18" charset="0"/>
                <a:cs typeface="Garamond" panose="02020404030301010803" pitchFamily="18" charset="0"/>
              </a:rPr>
              <a:t>ECU ProCard Violation Warning emails are sent per Emburse report and are counted on a rolling twelve (12) month schedule.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215407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7F506B60-39BE-4765-B1F5-F51892FDEC62}"/>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Violation Policy</a:t>
            </a:r>
          </a:p>
        </p:txBody>
      </p:sp>
      <p:sp>
        <p:nvSpPr>
          <p:cNvPr id="6" name="Content Placeholder 2">
            <a:extLst>
              <a:ext uri="{FF2B5EF4-FFF2-40B4-BE49-F238E27FC236}">
                <a16:creationId xmlns:a16="http://schemas.microsoft.com/office/drawing/2014/main" id="{79B60C61-EBB4-4425-A885-0AD812837A2B}"/>
              </a:ext>
            </a:extLst>
          </p:cNvPr>
          <p:cNvSpPr>
            <a:spLocks noGrp="1"/>
          </p:cNvSpPr>
          <p:nvPr>
            <p:ph idx="1"/>
          </p:nvPr>
        </p:nvSpPr>
        <p:spPr>
          <a:xfrm>
            <a:off x="387927" y="1383319"/>
            <a:ext cx="8229600" cy="5165722"/>
          </a:xfrm>
        </p:spPr>
        <p:txBody>
          <a:bodyPr>
            <a:normAutofit fontScale="85000" lnSpcReduction="10000"/>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 ProCard Office violation policy is as follows…</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742950" marR="85725" algn="just">
              <a:lnSpc>
                <a:spcPct val="115000"/>
              </a:lnSpc>
              <a:spcBef>
                <a:spcPts val="1005"/>
              </a:spcBef>
              <a:spcAft>
                <a:spcPts val="1000"/>
              </a:spcAft>
            </a:pPr>
            <a:r>
              <a:rPr lang="en-US" sz="1800" b="1" dirty="0">
                <a:effectLst/>
                <a:latin typeface="Century Gothic" panose="020B0502020202020204" pitchFamily="34" charset="0"/>
                <a:ea typeface="Garamond" panose="02020404030301010803" pitchFamily="18" charset="0"/>
                <a:cs typeface="Garamond" panose="02020404030301010803" pitchFamily="18" charset="0"/>
              </a:rPr>
              <a:t>1</a:t>
            </a:r>
            <a:r>
              <a:rPr lang="en-US" sz="1800" b="1" baseline="30000" dirty="0">
                <a:effectLst/>
                <a:latin typeface="Century Gothic" panose="020B0502020202020204" pitchFamily="34" charset="0"/>
                <a:ea typeface="Garamond" panose="02020404030301010803" pitchFamily="18" charset="0"/>
                <a:cs typeface="Garamond" panose="02020404030301010803" pitchFamily="18" charset="0"/>
              </a:rPr>
              <a:t>st</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 offense</a:t>
            </a:r>
            <a:r>
              <a:rPr lang="en-US" sz="1800" dirty="0">
                <a:effectLst/>
                <a:latin typeface="Century Gothic" panose="020B0502020202020204" pitchFamily="34" charset="0"/>
                <a:ea typeface="Garamond" panose="02020404030301010803" pitchFamily="18" charset="0"/>
                <a:cs typeface="Garamond" panose="02020404030301010803" pitchFamily="18" charset="0"/>
              </a:rPr>
              <a:t> – ECU ProCard Violation Warning email sent to cardholder and supervisor by ProCard Manager; completed email saved and added to Xtender. (12-month penalty clock starts).</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742950" marR="85725" algn="just">
              <a:lnSpc>
                <a:spcPct val="115000"/>
              </a:lnSpc>
              <a:spcBef>
                <a:spcPts val="1005"/>
              </a:spcBef>
              <a:spcAft>
                <a:spcPts val="1000"/>
              </a:spcAft>
            </a:pPr>
            <a:r>
              <a:rPr lang="en-US" sz="1800" b="1" dirty="0">
                <a:effectLst/>
                <a:latin typeface="Century Gothic" panose="020B0502020202020204" pitchFamily="34" charset="0"/>
                <a:ea typeface="Garamond" panose="02020404030301010803" pitchFamily="18" charset="0"/>
                <a:cs typeface="Garamond" panose="02020404030301010803" pitchFamily="18" charset="0"/>
              </a:rPr>
              <a:t>2</a:t>
            </a:r>
            <a:r>
              <a:rPr lang="en-US" sz="1800" b="1" baseline="30000" dirty="0">
                <a:effectLst/>
                <a:latin typeface="Century Gothic" panose="020B0502020202020204" pitchFamily="34" charset="0"/>
                <a:ea typeface="Garamond" panose="02020404030301010803" pitchFamily="18" charset="0"/>
                <a:cs typeface="Garamond" panose="02020404030301010803" pitchFamily="18" charset="0"/>
              </a:rPr>
              <a:t>nd</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 offense</a:t>
            </a:r>
            <a:r>
              <a:rPr lang="en-US" sz="1800" dirty="0">
                <a:effectLst/>
                <a:latin typeface="Century Gothic" panose="020B0502020202020204" pitchFamily="34" charset="0"/>
                <a:ea typeface="Garamond" panose="02020404030301010803" pitchFamily="18" charset="0"/>
                <a:cs typeface="Garamond" panose="02020404030301010803" pitchFamily="18" charset="0"/>
              </a:rPr>
              <a:t> – ECU ProCard Violation Warning email sent to cardholder, cardholder supervisor, and cc: Disbursement Manager and Controller by ProCard Manager; completed email saved and added to Xtender; card suspension of seven (7) days.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742950" marR="85725" algn="just">
              <a:lnSpc>
                <a:spcPct val="115000"/>
              </a:lnSpc>
              <a:spcBef>
                <a:spcPts val="1005"/>
              </a:spcBef>
              <a:spcAft>
                <a:spcPts val="1000"/>
              </a:spcAft>
            </a:pPr>
            <a:r>
              <a:rPr lang="en-US" sz="1800" b="1" dirty="0">
                <a:effectLst/>
                <a:latin typeface="Century Gothic" panose="020B0502020202020204" pitchFamily="34" charset="0"/>
                <a:ea typeface="Garamond" panose="02020404030301010803" pitchFamily="18" charset="0"/>
                <a:cs typeface="Garamond" panose="02020404030301010803" pitchFamily="18" charset="0"/>
              </a:rPr>
              <a:t>3</a:t>
            </a:r>
            <a:r>
              <a:rPr lang="en-US" sz="1800" b="1" baseline="30000" dirty="0">
                <a:effectLst/>
                <a:latin typeface="Century Gothic" panose="020B0502020202020204" pitchFamily="34" charset="0"/>
                <a:ea typeface="Garamond" panose="02020404030301010803" pitchFamily="18" charset="0"/>
                <a:cs typeface="Garamond" panose="02020404030301010803" pitchFamily="18" charset="0"/>
              </a:rPr>
              <a:t>rd</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 offense</a:t>
            </a:r>
            <a:r>
              <a:rPr lang="en-US" sz="1800" dirty="0">
                <a:effectLst/>
                <a:latin typeface="Century Gothic" panose="020B0502020202020204" pitchFamily="34" charset="0"/>
                <a:ea typeface="Garamond" panose="02020404030301010803" pitchFamily="18" charset="0"/>
                <a:cs typeface="Garamond" panose="02020404030301010803" pitchFamily="18" charset="0"/>
              </a:rPr>
              <a:t> – ECU ProCard Violation Warning email sent to cardholder, cardholder supervisor, Disbursements Manager, Internal Audit and Human Resources by ProCard Manager; completed email saved and added to Xtender; card suspension of one (1) month; possible revocation of card privileges, ProCard initial and refresher Cornerstone training must be repeated to have card activated.</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ECU ProCard Violation Warning emails are sent per Emburse report and are counted on a rolling twelve (12) month schedule.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indent="0">
              <a:buNone/>
            </a:pPr>
            <a:endParaRPr lang="en-US" sz="1600" dirty="0"/>
          </a:p>
        </p:txBody>
      </p:sp>
    </p:spTree>
    <p:extLst>
      <p:ext uri="{BB962C8B-B14F-4D97-AF65-F5344CB8AC3E}">
        <p14:creationId xmlns:p14="http://schemas.microsoft.com/office/powerpoint/2010/main" val="2654896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B865581F-441F-47A6-B292-7B74D3FF224F}"/>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Contracts</a:t>
            </a:r>
          </a:p>
        </p:txBody>
      </p:sp>
      <p:sp>
        <p:nvSpPr>
          <p:cNvPr id="6" name="Content Placeholder 2">
            <a:extLst>
              <a:ext uri="{FF2B5EF4-FFF2-40B4-BE49-F238E27FC236}">
                <a16:creationId xmlns:a16="http://schemas.microsoft.com/office/drawing/2014/main" id="{8A4810D4-653B-4733-A042-2AA04564C06C}"/>
              </a:ext>
            </a:extLst>
          </p:cNvPr>
          <p:cNvSpPr>
            <a:spLocks noGrp="1"/>
          </p:cNvSpPr>
          <p:nvPr>
            <p:ph idx="1"/>
          </p:nvPr>
        </p:nvSpPr>
        <p:spPr>
          <a:xfrm>
            <a:off x="457200" y="1417640"/>
            <a:ext cx="8229600" cy="5165722"/>
          </a:xfrm>
        </p:spPr>
        <p:txBody>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When a State or University contract is available, the contracted supplier must be used. Contracts may</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reviewed</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by</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visiting</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NC</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Department</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Administration</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Purchase</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and</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Contract</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home page</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at</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u="sng" dirty="0">
                <a:solidFill>
                  <a:srgbClr val="0462C1"/>
                </a:solidFill>
                <a:effectLst/>
                <a:latin typeface="Century Gothic" panose="020B0502020202020204" pitchFamily="34" charset="0"/>
                <a:ea typeface="Garamond" panose="02020404030301010803" pitchFamily="18" charset="0"/>
                <a:cs typeface="Garamond" panose="02020404030301010803" pitchFamily="18" charset="0"/>
                <a:hlinkClick r:id="rId3"/>
              </a:rPr>
              <a:t>http://www.doa.state.nc.us/PandC</a:t>
            </a:r>
            <a:r>
              <a:rPr lang="en-US" sz="1800" u="none" strike="noStrike"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3"/>
              </a:rPr>
              <a:t>;</a:t>
            </a:r>
            <a:r>
              <a:rPr lang="en-US" sz="1800" u="none" strike="noStrike" spc="-35"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3"/>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by</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reviewing</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ECU</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Materials</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Management</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h</a:t>
            </a:r>
            <a:r>
              <a:rPr lang="en-US" sz="1800" dirty="0">
                <a:effectLst/>
                <a:latin typeface="Century Gothic" panose="020B0502020202020204" pitchFamily="34" charset="0"/>
                <a:ea typeface="Garamond" panose="02020404030301010803" pitchFamily="18" charset="0"/>
                <a:cs typeface="Garamond" panose="02020404030301010803" pitchFamily="18" charset="0"/>
              </a:rPr>
              <a:t>ome page at </a:t>
            </a:r>
            <a:r>
              <a:rPr lang="en-US" sz="18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4"/>
              </a:rPr>
              <a:t>https://purchasing.ecu.edu</a:t>
            </a:r>
            <a:r>
              <a:rPr lang="en-US" sz="1800" dirty="0">
                <a:effectLst/>
                <a:latin typeface="Century Gothic" panose="020B0502020202020204" pitchFamily="34" charset="0"/>
                <a:ea typeface="Garamond" panose="02020404030301010803" pitchFamily="18" charset="0"/>
                <a:cs typeface="Garamond" panose="02020404030301010803" pitchFamily="18" charset="0"/>
              </a:rPr>
              <a:t> or by calling the Materials Management Department at 328-6434 to speak with the appropriate purchasing</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agent.</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indent="0">
              <a:buNone/>
            </a:pPr>
            <a:endParaRPr lang="en-US" sz="1600" dirty="0"/>
          </a:p>
        </p:txBody>
      </p:sp>
    </p:spTree>
    <p:extLst>
      <p:ext uri="{BB962C8B-B14F-4D97-AF65-F5344CB8AC3E}">
        <p14:creationId xmlns:p14="http://schemas.microsoft.com/office/powerpoint/2010/main" val="2682801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41FF3EA8-8D63-4D41-A637-D9CA50BAB012}"/>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Delinquent Expense Reports</a:t>
            </a:r>
          </a:p>
        </p:txBody>
      </p:sp>
      <p:sp>
        <p:nvSpPr>
          <p:cNvPr id="6" name="Content Placeholder 2">
            <a:extLst>
              <a:ext uri="{FF2B5EF4-FFF2-40B4-BE49-F238E27FC236}">
                <a16:creationId xmlns:a16="http://schemas.microsoft.com/office/drawing/2014/main" id="{4D912080-023B-41DA-91CC-9A56AE883EB2}"/>
              </a:ext>
            </a:extLst>
          </p:cNvPr>
          <p:cNvSpPr>
            <a:spLocks noGrp="1"/>
          </p:cNvSpPr>
          <p:nvPr>
            <p:ph idx="1"/>
          </p:nvPr>
        </p:nvSpPr>
        <p:spPr>
          <a:xfrm>
            <a:off x="457200" y="1417640"/>
            <a:ext cx="8229600" cy="5165722"/>
          </a:xfrm>
        </p:spPr>
        <p:txBody>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Expense reports must be fully approved in Emburse within thirty (30) days of the post date of the transaction. If the approved expense report is not received within thirty (30) days of the post date, the card may be suspended. The cardholder and supervisor will be notified of the suspension. Extenuating circumstances may be considered</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on</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case-by-case</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basis</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by</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ProCard</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Manager</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upon</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receipt</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n</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emailed explanation.</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(See Compliance page 12).</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indent="0">
              <a:buNone/>
            </a:pPr>
            <a:endParaRPr lang="en-US" sz="1600" dirty="0"/>
          </a:p>
        </p:txBody>
      </p:sp>
    </p:spTree>
    <p:extLst>
      <p:ext uri="{BB962C8B-B14F-4D97-AF65-F5344CB8AC3E}">
        <p14:creationId xmlns:p14="http://schemas.microsoft.com/office/powerpoint/2010/main" val="2212350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F89E3107-CFB6-4D06-A376-AE152132AB0E}"/>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Disputed Transaction</a:t>
            </a:r>
          </a:p>
        </p:txBody>
      </p:sp>
      <p:sp>
        <p:nvSpPr>
          <p:cNvPr id="6" name="Content Placeholder 2">
            <a:extLst>
              <a:ext uri="{FF2B5EF4-FFF2-40B4-BE49-F238E27FC236}">
                <a16:creationId xmlns:a16="http://schemas.microsoft.com/office/drawing/2014/main" id="{6A4C9B7F-BC8D-4830-89E9-274680D6B917}"/>
              </a:ext>
            </a:extLst>
          </p:cNvPr>
          <p:cNvSpPr>
            <a:spLocks noGrp="1"/>
          </p:cNvSpPr>
          <p:nvPr>
            <p:ph idx="1"/>
          </p:nvPr>
        </p:nvSpPr>
        <p:spPr>
          <a:xfrm>
            <a:off x="457200" y="1417640"/>
            <a:ext cx="8229600" cy="5165722"/>
          </a:xfrm>
        </p:spPr>
        <p:txBody>
          <a:bodyPr>
            <a:normAutofit lnSpcReduction="10000"/>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Transactions</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appearing</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on</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monthly</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statement</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from</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bank</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may</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disputed</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up</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sixty</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(60) days</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from</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date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statement.</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If</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charge</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is</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not</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recognized</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by</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cardholder</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or</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some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other problem arises, the first step is to contact the vendor for information regarding the charge. Contacting the vendor saves time and usually solves most issues. </a:t>
            </a: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If you are not satisfied with the outcome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from</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vendor,</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contact</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ProCard</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Office</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begin</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dispute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process.</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ProCard Office will then instruct the cardholder on how to file the dispute with the bank. The bank will research the discrepancy, and credit will be issued if, in fact, the charge is not valid. Research by the bank usually takes 3-4 weeks. </a:t>
            </a: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If a credit is issued, it will not occur until the investigation is completed.</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You</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will</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need</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notify</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ProCard</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Office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if</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any</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update</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situation</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has</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occurred.</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indent="0">
              <a:buNone/>
            </a:pPr>
            <a:endParaRPr lang="en-US" sz="1600" dirty="0"/>
          </a:p>
        </p:txBody>
      </p:sp>
    </p:spTree>
    <p:extLst>
      <p:ext uri="{BB962C8B-B14F-4D97-AF65-F5344CB8AC3E}">
        <p14:creationId xmlns:p14="http://schemas.microsoft.com/office/powerpoint/2010/main" val="289338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31428569-DD47-4820-9E87-F67F63388885}"/>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Documentation and Review</a:t>
            </a:r>
          </a:p>
        </p:txBody>
      </p:sp>
      <p:sp>
        <p:nvSpPr>
          <p:cNvPr id="6" name="Content Placeholder 2">
            <a:extLst>
              <a:ext uri="{FF2B5EF4-FFF2-40B4-BE49-F238E27FC236}">
                <a16:creationId xmlns:a16="http://schemas.microsoft.com/office/drawing/2014/main" id="{AC1E0B47-7560-4DB2-BECA-D2D22C1FCA7E}"/>
              </a:ext>
            </a:extLst>
          </p:cNvPr>
          <p:cNvSpPr>
            <a:spLocks noGrp="1"/>
          </p:cNvSpPr>
          <p:nvPr>
            <p:ph idx="1"/>
          </p:nvPr>
        </p:nvSpPr>
        <p:spPr>
          <a:xfrm>
            <a:off x="457200" y="1417640"/>
            <a:ext cx="8229600" cy="5165722"/>
          </a:xfrm>
        </p:spPr>
        <p:txBody>
          <a:bodyPr>
            <a:normAutofit fontScale="70000" lnSpcReduction="20000"/>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Original, priced itemized invoices/receipts are required for each ProCard transaction and are to be attached to the transaction in Emburse. These receipts are used to describe what</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was</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purchased,</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verify</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transaction</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amounts,</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and</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document</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business</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purpose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served by the purchase. If there is no way to retrieve an itemized copy of the original receipt a Missing Receipt Form may be attached. The ProCard Office can retrieve receipts from Enterprise Car Rental, Hertz Car Rental, Rental Car Tolls, Toll Receipt, American Airlines, Wal-Mart, Dollar Tree, Budget Car Rental, ETolls, Square.  (Itemized invoices/receipts must clearly provide the following</a:t>
            </a:r>
            <a:r>
              <a:rPr lang="en-US" sz="1800" spc="-9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details:</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640080" marR="85725" algn="just">
              <a:lnSpc>
                <a:spcPct val="120000"/>
              </a:lnSpc>
              <a:spcBef>
                <a:spcPts val="0"/>
              </a:spcBef>
            </a:pPr>
            <a:r>
              <a:rPr lang="en-US" sz="1800" dirty="0">
                <a:effectLst/>
                <a:latin typeface="Century Gothic" panose="020B0502020202020204" pitchFamily="34" charset="0"/>
                <a:ea typeface="Garamond" panose="02020404030301010803" pitchFamily="18" charset="0"/>
                <a:cs typeface="Garamond" panose="02020404030301010803" pitchFamily="18" charset="0"/>
              </a:rPr>
              <a:t>Vendor</a:t>
            </a:r>
          </a:p>
          <a:p>
            <a:pPr marL="640080" marR="85725" algn="just">
              <a:lnSpc>
                <a:spcPct val="120000"/>
              </a:lnSpc>
              <a:spcBef>
                <a:spcPts val="0"/>
              </a:spcBef>
            </a:pPr>
            <a:r>
              <a:rPr lang="en-US" sz="1800" dirty="0">
                <a:effectLst/>
                <a:latin typeface="Century Gothic" panose="020B0502020202020204" pitchFamily="34" charset="0"/>
                <a:ea typeface="Garamond" panose="02020404030301010803" pitchFamily="18" charset="0"/>
                <a:cs typeface="Garamond" panose="02020404030301010803" pitchFamily="18" charset="0"/>
              </a:rPr>
              <a:t>Description of item(s) and quantity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640080" marR="85725" algn="just">
              <a:lnSpc>
                <a:spcPct val="120000"/>
              </a:lnSpc>
              <a:spcBef>
                <a:spcPts val="0"/>
              </a:spcBef>
            </a:pPr>
            <a:r>
              <a:rPr lang="en-US" sz="1800" dirty="0">
                <a:effectLst/>
                <a:latin typeface="Century Gothic" panose="020B0502020202020204" pitchFamily="34" charset="0"/>
                <a:ea typeface="Garamond" panose="02020404030301010803" pitchFamily="18" charset="0"/>
                <a:cs typeface="Garamond" panose="02020404030301010803" pitchFamily="18" charset="0"/>
              </a:rPr>
              <a:t>Unit price</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640080" marR="85725" algn="just">
              <a:lnSpc>
                <a:spcPct val="120000"/>
              </a:lnSpc>
              <a:spcBef>
                <a:spcPts val="0"/>
              </a:spcBef>
            </a:pPr>
            <a:r>
              <a:rPr lang="en-US" sz="1800" dirty="0">
                <a:effectLst/>
                <a:latin typeface="Century Gothic" panose="020B0502020202020204" pitchFamily="34" charset="0"/>
                <a:ea typeface="Garamond" panose="02020404030301010803" pitchFamily="18" charset="0"/>
                <a:cs typeface="Garamond" panose="02020404030301010803" pitchFamily="18" charset="0"/>
              </a:rPr>
              <a:t>Tax, shipping, or freight.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640080" marR="85725" algn="just">
              <a:lnSpc>
                <a:spcPct val="120000"/>
              </a:lnSpc>
              <a:spcBef>
                <a:spcPts val="0"/>
              </a:spcBef>
            </a:pPr>
            <a:r>
              <a:rPr lang="en-US" sz="1800" dirty="0">
                <a:effectLst/>
                <a:latin typeface="Century Gothic" panose="020B0502020202020204" pitchFamily="34" charset="0"/>
                <a:ea typeface="Garamond" panose="02020404030301010803" pitchFamily="18" charset="0"/>
                <a:cs typeface="Garamond" panose="02020404030301010803" pitchFamily="18" charset="0"/>
              </a:rPr>
              <a:t>Total transaction amount</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Packing slips are accepted only if they include all the above details. If a vendor’s invoice/receipt only lists a part number,</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cardholder</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is</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responsible</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for</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including</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descriptive</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information</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and/or</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writing</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brief description beside the part number so that anyone reviewing the documentation will know what it was the cardholder purchased. Receipts for food and all other consumable items must be itemized, documented with the business purpose and funding source. Food and all other consumable items must also include an attendee list matching the number of items purchased. Documentation for registrations should include a registration form, pamphlet, brochure, or printed materials from the internet that describes who is attending, what the conference is, where/location, dates of conference, and how all registration fees were derived. Documentation for</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airline,</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bus,</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or</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train</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tickets</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need</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include</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travel</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itinerary</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with</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traveler’s</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name,</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cost</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ticket, and dates of</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travel.</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1734507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90BDC32D-054E-451E-90AE-FA563ED54BAC}"/>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Documentation</a:t>
            </a:r>
          </a:p>
        </p:txBody>
      </p:sp>
      <p:sp>
        <p:nvSpPr>
          <p:cNvPr id="6" name="Content Placeholder 2">
            <a:extLst>
              <a:ext uri="{FF2B5EF4-FFF2-40B4-BE49-F238E27FC236}">
                <a16:creationId xmlns:a16="http://schemas.microsoft.com/office/drawing/2014/main" id="{E055C7FF-4FD5-4729-BA55-01D52F47F10B}"/>
              </a:ext>
            </a:extLst>
          </p:cNvPr>
          <p:cNvSpPr>
            <a:spLocks noGrp="1"/>
          </p:cNvSpPr>
          <p:nvPr>
            <p:ph idx="1"/>
          </p:nvPr>
        </p:nvSpPr>
        <p:spPr>
          <a:xfrm>
            <a:off x="457200" y="1417640"/>
            <a:ext cx="8229600" cy="5165722"/>
          </a:xfrm>
        </p:spPr>
        <p:txBody>
          <a:bodyPr>
            <a:normAutofit/>
          </a:bodyPr>
          <a:lstStyle/>
          <a:p>
            <a:pPr marL="0" marR="85725" indent="0" algn="just">
              <a:lnSpc>
                <a:spcPct val="150000"/>
              </a:lnSpc>
              <a:spcBef>
                <a:spcPts val="1005"/>
              </a:spcBef>
              <a:spcAft>
                <a:spcPts val="0"/>
              </a:spcAft>
              <a:buNone/>
            </a:pPr>
            <a:r>
              <a:rPr lang="en-US" sz="1600" dirty="0">
                <a:latin typeface="Century Gothic" panose="020B0502020202020204" pitchFamily="34" charset="0"/>
                <a:ea typeface="Garamond" panose="02020404030301010803" pitchFamily="18" charset="0"/>
                <a:cs typeface="Garamond" panose="02020404030301010803" pitchFamily="18" charset="0"/>
              </a:rPr>
              <a:t>Receipts for food and all other consumable items must be itemized, documented with the business purpose and funding source. Food and all other consumable items must also include an attendee list matching the number of items purchased. Documentation for registrations should include a registration form, pamphlet, brochure, or printed materials from the internet that describes who is attending, what the conference is, where/location, dates of conference, and how all registration fees were derived. Documentation for</a:t>
            </a:r>
            <a:r>
              <a:rPr lang="en-US" sz="1600" spc="-55"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airline,</a:t>
            </a:r>
            <a:r>
              <a:rPr lang="en-US" sz="1600" spc="-45"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bus,</a:t>
            </a:r>
            <a:r>
              <a:rPr lang="en-US" sz="1600" spc="-45"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or</a:t>
            </a:r>
            <a:r>
              <a:rPr lang="en-US" sz="1600" spc="-55"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train</a:t>
            </a:r>
            <a:r>
              <a:rPr lang="en-US" sz="1600" spc="-45"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tickets</a:t>
            </a:r>
            <a:r>
              <a:rPr lang="en-US" sz="1600" spc="-50"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need</a:t>
            </a:r>
            <a:r>
              <a:rPr lang="en-US" sz="1600" spc="-50"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to</a:t>
            </a:r>
            <a:r>
              <a:rPr lang="en-US" sz="1600" spc="-50"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include</a:t>
            </a:r>
            <a:r>
              <a:rPr lang="en-US" sz="1600" spc="-55"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a</a:t>
            </a:r>
            <a:r>
              <a:rPr lang="en-US" sz="1600" spc="-45"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travel</a:t>
            </a:r>
            <a:r>
              <a:rPr lang="en-US" sz="1600" spc="-40"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itinerary</a:t>
            </a:r>
            <a:r>
              <a:rPr lang="en-US" sz="1600" spc="-60"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with</a:t>
            </a:r>
            <a:r>
              <a:rPr lang="en-US" sz="1600" spc="-50"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traveler’s</a:t>
            </a:r>
            <a:r>
              <a:rPr lang="en-US" sz="1600" spc="-55"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name,</a:t>
            </a:r>
            <a:r>
              <a:rPr lang="en-US" sz="1600" spc="-45"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cost</a:t>
            </a:r>
            <a:r>
              <a:rPr lang="en-US" sz="1600" spc="-50"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of</a:t>
            </a:r>
            <a:r>
              <a:rPr lang="en-US" sz="1600" spc="-55"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ticket, and dates of</a:t>
            </a:r>
            <a:r>
              <a:rPr lang="en-US" sz="1600" spc="-20" dirty="0">
                <a:latin typeface="Century Gothic" panose="020B0502020202020204" pitchFamily="34" charset="0"/>
                <a:ea typeface="Garamond" panose="02020404030301010803" pitchFamily="18" charset="0"/>
                <a:cs typeface="Garamond" panose="02020404030301010803" pitchFamily="18" charset="0"/>
              </a:rPr>
              <a:t> </a:t>
            </a:r>
            <a:r>
              <a:rPr lang="en-US" sz="1600" dirty="0">
                <a:latin typeface="Century Gothic" panose="020B0502020202020204" pitchFamily="34" charset="0"/>
                <a:ea typeface="Garamond" panose="02020404030301010803" pitchFamily="18" charset="0"/>
                <a:cs typeface="Garamond" panose="02020404030301010803" pitchFamily="18" charset="0"/>
              </a:rPr>
              <a:t>travel.</a:t>
            </a:r>
          </a:p>
        </p:txBody>
      </p:sp>
    </p:spTree>
    <p:extLst>
      <p:ext uri="{BB962C8B-B14F-4D97-AF65-F5344CB8AC3E}">
        <p14:creationId xmlns:p14="http://schemas.microsoft.com/office/powerpoint/2010/main" val="1430002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6CB0661E-4DD8-4640-9394-3859D9AB8D59}"/>
              </a:ext>
            </a:extLst>
          </p:cNvPr>
          <p:cNvSpPr>
            <a:spLocks noGrp="1"/>
          </p:cNvSpPr>
          <p:nvPr>
            <p:ph type="title"/>
          </p:nvPr>
        </p:nvSpPr>
        <p:spPr>
          <a:xfrm>
            <a:off x="457200" y="274638"/>
            <a:ext cx="8229600" cy="1143000"/>
          </a:xfrm>
        </p:spPr>
        <p:txBody>
          <a:bodyPr>
            <a:normAutofit fontScale="90000"/>
          </a:bodyPr>
          <a:lstStyle/>
          <a:p>
            <a:r>
              <a:rPr lang="en-US" b="1" dirty="0">
                <a:latin typeface="Garamond" panose="02020404030301010803" pitchFamily="18" charset="0"/>
              </a:rPr>
              <a:t>Documentation Provided by the Bank</a:t>
            </a:r>
          </a:p>
        </p:txBody>
      </p:sp>
      <p:sp>
        <p:nvSpPr>
          <p:cNvPr id="6" name="Content Placeholder 2">
            <a:extLst>
              <a:ext uri="{FF2B5EF4-FFF2-40B4-BE49-F238E27FC236}">
                <a16:creationId xmlns:a16="http://schemas.microsoft.com/office/drawing/2014/main" id="{804174B3-0AF3-4007-850E-B9A13733C08B}"/>
              </a:ext>
            </a:extLst>
          </p:cNvPr>
          <p:cNvSpPr>
            <a:spLocks noGrp="1"/>
          </p:cNvSpPr>
          <p:nvPr>
            <p:ph idx="1"/>
          </p:nvPr>
        </p:nvSpPr>
        <p:spPr>
          <a:xfrm>
            <a:off x="457200" y="1593272"/>
            <a:ext cx="8229600" cy="4990089"/>
          </a:xfrm>
        </p:spPr>
        <p:txBody>
          <a:bodyPr>
            <a:normAutofit/>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ProCard holders can sign up with the bank to gain access to view their credit card activities and monthly statements.  Each</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month</a:t>
            </a:r>
            <a:r>
              <a:rPr lang="en-US" sz="1800" spc="-8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bank</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sends an email to ProCard holders to notify them that their statement is ready to download. </a:t>
            </a:r>
            <a:r>
              <a:rPr lang="en-US" sz="1800" spc="-80" dirty="0">
                <a:effectLst/>
                <a:latin typeface="Century Gothic" panose="020B0502020202020204" pitchFamily="34" charset="0"/>
                <a:ea typeface="Garamond" panose="02020404030301010803" pitchFamily="18" charset="0"/>
                <a:cs typeface="Garamond" panose="02020404030301010803" pitchFamily="18" charset="0"/>
              </a:rPr>
              <a:t>ProCard holders also receive a paper copy in the mail from the bank.  It is the responsibility of the ProCard holder or their delegate to review the statements for accuracy and fraudulent activity.  </a:t>
            </a:r>
            <a:r>
              <a:rPr lang="en-US" sz="1800" dirty="0">
                <a:effectLst/>
                <a:latin typeface="Century Gothic" panose="020B0502020202020204" pitchFamily="34" charset="0"/>
                <a:ea typeface="Garamond" panose="02020404030301010803" pitchFamily="18" charset="0"/>
                <a:cs typeface="Garamond" panose="02020404030301010803" pitchFamily="18" charset="0"/>
              </a:rPr>
              <a:t>All paper statements should be shredded after the statements have been reviewed and reconciled.  Do not send electronic copies of your credit card statement via email.</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2913870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C90860E7-C1AA-4AFB-A542-3C22FC5BC44F}"/>
              </a:ext>
            </a:extLst>
          </p:cNvPr>
          <p:cNvSpPr>
            <a:spLocks noGrp="1"/>
          </p:cNvSpPr>
          <p:nvPr>
            <p:ph type="title"/>
          </p:nvPr>
        </p:nvSpPr>
        <p:spPr>
          <a:xfrm>
            <a:off x="457200" y="274638"/>
            <a:ext cx="8229600" cy="1143000"/>
          </a:xfrm>
        </p:spPr>
        <p:txBody>
          <a:bodyPr>
            <a:normAutofit fontScale="90000"/>
          </a:bodyPr>
          <a:lstStyle/>
          <a:p>
            <a:r>
              <a:rPr lang="en-US" b="1" dirty="0">
                <a:latin typeface="Garamond" panose="02020404030301010803" pitchFamily="18" charset="0"/>
              </a:rPr>
              <a:t>Employee Suspension/Termination</a:t>
            </a:r>
          </a:p>
        </p:txBody>
      </p:sp>
      <p:sp>
        <p:nvSpPr>
          <p:cNvPr id="6" name="Content Placeholder 2">
            <a:extLst>
              <a:ext uri="{FF2B5EF4-FFF2-40B4-BE49-F238E27FC236}">
                <a16:creationId xmlns:a16="http://schemas.microsoft.com/office/drawing/2014/main" id="{594125ED-A620-48E1-88AE-7CF4FB82282E}"/>
              </a:ext>
            </a:extLst>
          </p:cNvPr>
          <p:cNvSpPr>
            <a:spLocks noGrp="1"/>
          </p:cNvSpPr>
          <p:nvPr>
            <p:ph idx="1"/>
          </p:nvPr>
        </p:nvSpPr>
        <p:spPr>
          <a:xfrm>
            <a:off x="457200" y="1417640"/>
            <a:ext cx="8229600" cy="5165722"/>
          </a:xfrm>
        </p:spPr>
        <p:txBody>
          <a:bodyPr vert="horz" lIns="91440" tIns="45720" rIns="91440" bIns="45720" rtlCol="0">
            <a:normAutofit/>
          </a:bodyPr>
          <a:lstStyle/>
          <a:p>
            <a:pPr marL="0" marR="85725" indent="0" algn="just">
              <a:lnSpc>
                <a:spcPct val="150000"/>
              </a:lnSpc>
              <a:spcBef>
                <a:spcPts val="1005"/>
              </a:spcBef>
              <a:buNone/>
            </a:pPr>
            <a:r>
              <a:rPr lang="en-US" sz="1600" dirty="0">
                <a:latin typeface="Century Gothic" panose="020B0502020202020204" pitchFamily="34" charset="0"/>
              </a:rPr>
              <a:t>Fraudulent or willful misuse of the card, including willful use of the card to make personal purchases even if you intend to reimburse the University or the use of the card for inappropriate expenditures may be cause for immediate cancellation of your card privileges and may result in disciplinary action, up to and including termination of employment.</a:t>
            </a:r>
          </a:p>
        </p:txBody>
      </p:sp>
    </p:spTree>
    <p:extLst>
      <p:ext uri="{BB962C8B-B14F-4D97-AF65-F5344CB8AC3E}">
        <p14:creationId xmlns:p14="http://schemas.microsoft.com/office/powerpoint/2010/main" val="4289069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50018CB7-4752-4AA3-A853-9550B8C385BB}"/>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Foundation Funds</a:t>
            </a:r>
          </a:p>
        </p:txBody>
      </p:sp>
      <p:sp>
        <p:nvSpPr>
          <p:cNvPr id="6" name="Content Placeholder 2">
            <a:extLst>
              <a:ext uri="{FF2B5EF4-FFF2-40B4-BE49-F238E27FC236}">
                <a16:creationId xmlns:a16="http://schemas.microsoft.com/office/drawing/2014/main" id="{295E1B7C-0AC1-497B-8585-283A3722E548}"/>
              </a:ext>
            </a:extLst>
          </p:cNvPr>
          <p:cNvSpPr>
            <a:spLocks noGrp="1"/>
          </p:cNvSpPr>
          <p:nvPr>
            <p:ph idx="1"/>
          </p:nvPr>
        </p:nvSpPr>
        <p:spPr>
          <a:xfrm>
            <a:off x="457200" y="1417640"/>
            <a:ext cx="8229600" cy="5165722"/>
          </a:xfrm>
        </p:spPr>
        <p:txBody>
          <a:bodyPr vert="horz" lIns="91440" tIns="45720" rIns="91440" bIns="45720" rtlCol="0">
            <a:normAutofit/>
          </a:bodyPr>
          <a:lstStyle/>
          <a:p>
            <a:pPr marL="0" marR="85725" indent="0" algn="just">
              <a:lnSpc>
                <a:spcPct val="150000"/>
              </a:lnSpc>
              <a:spcBef>
                <a:spcPts val="1005"/>
              </a:spcBef>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 ProCard can be used for expenditures being paid using Foundation funds. You must ensure that the purchase/payment is allowed by the Foundation’s stewardship policy, as well as the ProCard policies. It is the purchaser’s/department’s responsibility to verify that funds are available to cover the purchase. All transactions are uploaded to Banner nightly, once the expense report is fully approved in Emburse.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r>
              <a:rPr lang="en-US" sz="1500" dirty="0">
                <a:latin typeface="Garamond" panose="02020404030301010803" pitchFamily="18" charset="0"/>
              </a:rPr>
              <a:t>. </a:t>
            </a:r>
          </a:p>
        </p:txBody>
      </p:sp>
    </p:spTree>
    <p:extLst>
      <p:ext uri="{BB962C8B-B14F-4D97-AF65-F5344CB8AC3E}">
        <p14:creationId xmlns:p14="http://schemas.microsoft.com/office/powerpoint/2010/main" val="3629473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9" name="Title 1">
            <a:extLst>
              <a:ext uri="{FF2B5EF4-FFF2-40B4-BE49-F238E27FC236}">
                <a16:creationId xmlns:a16="http://schemas.microsoft.com/office/drawing/2014/main" id="{55A12A2E-0EEF-46FC-AE32-7334339012B0}"/>
              </a:ext>
            </a:extLst>
          </p:cNvPr>
          <p:cNvSpPr>
            <a:spLocks noGrp="1"/>
          </p:cNvSpPr>
          <p:nvPr>
            <p:ph type="title"/>
          </p:nvPr>
        </p:nvSpPr>
        <p:spPr>
          <a:xfrm>
            <a:off x="457200" y="237694"/>
            <a:ext cx="8229600" cy="1143000"/>
          </a:xfrm>
        </p:spPr>
        <p:txBody>
          <a:bodyPr>
            <a:normAutofit/>
          </a:bodyPr>
          <a:lstStyle/>
          <a:p>
            <a:r>
              <a:rPr lang="en-US" b="1" dirty="0">
                <a:latin typeface="Garamond" panose="02020404030301010803" pitchFamily="18" charset="0"/>
              </a:rPr>
              <a:t>ProCard Overview</a:t>
            </a:r>
          </a:p>
        </p:txBody>
      </p:sp>
      <p:sp>
        <p:nvSpPr>
          <p:cNvPr id="10" name="Content Placeholder 2">
            <a:extLst>
              <a:ext uri="{FF2B5EF4-FFF2-40B4-BE49-F238E27FC236}">
                <a16:creationId xmlns:a16="http://schemas.microsoft.com/office/drawing/2014/main" id="{338C3418-CF77-4E4D-9ED6-0B6D2320B838}"/>
              </a:ext>
            </a:extLst>
          </p:cNvPr>
          <p:cNvSpPr>
            <a:spLocks noGrp="1"/>
          </p:cNvSpPr>
          <p:nvPr>
            <p:ph idx="1"/>
          </p:nvPr>
        </p:nvSpPr>
        <p:spPr>
          <a:xfrm>
            <a:off x="457200" y="1295400"/>
            <a:ext cx="8229600" cy="4953000"/>
          </a:xfrm>
        </p:spPr>
        <p:txBody>
          <a:bodyPr>
            <a:normAutofit/>
          </a:bodyPr>
          <a:lstStyle/>
          <a:p>
            <a:pPr marL="0" indent="0" algn="just">
              <a:lnSpc>
                <a:spcPct val="150000"/>
              </a:lnSpc>
              <a:spcBef>
                <a:spcPts val="0"/>
              </a:spcBef>
              <a:buNone/>
            </a:pPr>
            <a:r>
              <a:rPr lang="en-US" sz="1400" dirty="0">
                <a:latin typeface="Century Gothic" panose="020B0502020202020204" pitchFamily="34" charset="0"/>
              </a:rPr>
              <a:t>The State of North Carolina has contracted with Bank of America for Visa card services. The ECU purchasing card (ProCard) is a corporate Visa credit card in which the liability rests with the University instead of the individual cardholder. The ProCard is issued to an employee, empowering this person to purchase goods and services on behalf of the University. This program has been established to allow rapid purchase of low dollar (less than $5,000) goods and services while simultaneously reducing paperwork and handling costs. The ProCard does not change what you can buy, but how you pay for it. The following manual will comply with The UNC Policy Manual 1300.7.2[R] </a:t>
            </a:r>
            <a:r>
              <a:rPr lang="en-US" sz="14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3"/>
              </a:rPr>
              <a:t>UNC-Regulation-on-University-Procurement-and-Purchasing-Card-Programs-1.pdf</a:t>
            </a:r>
            <a:endParaRPr lang="en-US" sz="1400" dirty="0">
              <a:effectLst/>
              <a:latin typeface="Century Gothic" panose="020B0502020202020204" pitchFamily="34" charset="0"/>
              <a:ea typeface="Garamond" panose="02020404030301010803" pitchFamily="18" charset="0"/>
              <a:cs typeface="Garamond" panose="02020404030301010803" pitchFamily="18" charset="0"/>
            </a:endParaRPr>
          </a:p>
          <a:p>
            <a:pPr marL="0" indent="0">
              <a:lnSpc>
                <a:spcPct val="150000"/>
              </a:lnSpc>
              <a:spcBef>
                <a:spcPts val="0"/>
              </a:spcBef>
              <a:buNone/>
            </a:pPr>
            <a:endParaRPr lang="en-US" sz="1400" b="1" i="1" dirty="0">
              <a:latin typeface="Century Gothic" panose="020B0502020202020204" pitchFamily="34" charset="0"/>
            </a:endParaRPr>
          </a:p>
          <a:p>
            <a:pPr marL="0" indent="0" algn="ctr">
              <a:lnSpc>
                <a:spcPct val="150000"/>
              </a:lnSpc>
              <a:spcBef>
                <a:spcPts val="0"/>
              </a:spcBef>
              <a:buNone/>
            </a:pPr>
            <a:r>
              <a:rPr lang="en-US" sz="1400" b="1" i="1" dirty="0">
                <a:latin typeface="Century Gothic" panose="020B0502020202020204" pitchFamily="34" charset="0"/>
              </a:rPr>
              <a:t>The ProCard does not change what you can buy, </a:t>
            </a:r>
          </a:p>
          <a:p>
            <a:pPr marL="0" indent="0" algn="ctr">
              <a:lnSpc>
                <a:spcPct val="150000"/>
              </a:lnSpc>
              <a:spcBef>
                <a:spcPts val="0"/>
              </a:spcBef>
              <a:buNone/>
            </a:pPr>
            <a:r>
              <a:rPr lang="en-US" sz="1400" b="1" i="1" dirty="0">
                <a:latin typeface="Century Gothic" panose="020B0502020202020204" pitchFamily="34" charset="0"/>
              </a:rPr>
              <a:t>but how you pay for it. </a:t>
            </a:r>
            <a:br>
              <a:rPr lang="en-US" sz="1100" dirty="0"/>
            </a:br>
            <a:endParaRPr lang="en-US" sz="1100" dirty="0"/>
          </a:p>
          <a:p>
            <a:pPr lvl="1">
              <a:lnSpc>
                <a:spcPct val="150000"/>
              </a:lnSpc>
            </a:pPr>
            <a:endParaRPr lang="en-US" sz="1100" dirty="0"/>
          </a:p>
        </p:txBody>
      </p:sp>
    </p:spTree>
    <p:extLst>
      <p:ext uri="{BB962C8B-B14F-4D97-AF65-F5344CB8AC3E}">
        <p14:creationId xmlns:p14="http://schemas.microsoft.com/office/powerpoint/2010/main" val="227666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A00EE4DE-B9E0-42F8-8D15-2981E2E23F06}"/>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Gift Card Purchases</a:t>
            </a:r>
          </a:p>
        </p:txBody>
      </p:sp>
      <p:sp>
        <p:nvSpPr>
          <p:cNvPr id="6" name="Content Placeholder 2">
            <a:extLst>
              <a:ext uri="{FF2B5EF4-FFF2-40B4-BE49-F238E27FC236}">
                <a16:creationId xmlns:a16="http://schemas.microsoft.com/office/drawing/2014/main" id="{02711A0A-2EFF-4A9A-9406-C34CC68B1699}"/>
              </a:ext>
            </a:extLst>
          </p:cNvPr>
          <p:cNvSpPr>
            <a:spLocks noGrp="1"/>
          </p:cNvSpPr>
          <p:nvPr>
            <p:ph idx="1"/>
          </p:nvPr>
        </p:nvSpPr>
        <p:spPr>
          <a:xfrm>
            <a:off x="457200" y="1417640"/>
            <a:ext cx="8229600" cy="5165722"/>
          </a:xfrm>
        </p:spPr>
        <p:txBody>
          <a:bodyPr vert="horz" lIns="91440" tIns="45720" rIns="91440" bIns="45720" rtlCol="0">
            <a:normAutofit/>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 purchase of gift cards/gift certificates, incentives, or prizes should have prior approval via a completed </a:t>
            </a:r>
            <a:r>
              <a:rPr lang="en-US" sz="18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3"/>
              </a:rPr>
              <a:t>Authorization-for-Gift-Cards-Incentives-and-Prizes.pdf (ecu.edu)</a:t>
            </a:r>
            <a:r>
              <a:rPr lang="en-US" sz="1800" dirty="0">
                <a:effectLst/>
                <a:latin typeface="Century Gothic" panose="020B0502020202020204" pitchFamily="34" charset="0"/>
                <a:ea typeface="Garamond" panose="02020404030301010803" pitchFamily="18" charset="0"/>
                <a:cs typeface="Garamond" panose="02020404030301010803" pitchFamily="18" charset="0"/>
              </a:rPr>
              <a:t>. The fully approved form must be submitted with the transaction documentation in Emburse.</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3140937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6E20372B-59D4-4E89-BA19-1BD9B773CD8B}"/>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International Transaction Fee</a:t>
            </a:r>
          </a:p>
        </p:txBody>
      </p:sp>
      <p:sp>
        <p:nvSpPr>
          <p:cNvPr id="6" name="Content Placeholder 2">
            <a:extLst>
              <a:ext uri="{FF2B5EF4-FFF2-40B4-BE49-F238E27FC236}">
                <a16:creationId xmlns:a16="http://schemas.microsoft.com/office/drawing/2014/main" id="{FB00BBDB-1FE3-4BFF-A70F-66112AA2248A}"/>
              </a:ext>
            </a:extLst>
          </p:cNvPr>
          <p:cNvSpPr>
            <a:spLocks noGrp="1"/>
          </p:cNvSpPr>
          <p:nvPr>
            <p:ph idx="1"/>
          </p:nvPr>
        </p:nvSpPr>
        <p:spPr>
          <a:xfrm>
            <a:off x="457200" y="1417640"/>
            <a:ext cx="8229600" cy="5165722"/>
          </a:xfrm>
        </p:spPr>
        <p:txBody>
          <a:bodyPr vert="horz" lIns="91440" tIns="45720" rIns="91440" bIns="45720" rtlCol="0">
            <a:normAutofit/>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An international transaction fee is a fee from Bank of America when a transaction is processed with an international vendor.  The international transaction fee is a legit charge, and it is approximately 1% of the purchase price.  The fee should be coded to the same FOAP as the transaction.  There will be no documentation for this type of transaction.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endParaRPr lang="en-US" sz="1500" dirty="0">
              <a:latin typeface="Garamond" panose="02020404030301010803" pitchFamily="18" charset="0"/>
            </a:endParaRPr>
          </a:p>
        </p:txBody>
      </p:sp>
    </p:spTree>
    <p:extLst>
      <p:ext uri="{BB962C8B-B14F-4D97-AF65-F5344CB8AC3E}">
        <p14:creationId xmlns:p14="http://schemas.microsoft.com/office/powerpoint/2010/main" val="3798161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E143C9D2-E327-4068-BDCA-78C5E0E5BEF0}"/>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Payments</a:t>
            </a:r>
          </a:p>
        </p:txBody>
      </p:sp>
      <p:sp>
        <p:nvSpPr>
          <p:cNvPr id="6" name="Content Placeholder 2">
            <a:extLst>
              <a:ext uri="{FF2B5EF4-FFF2-40B4-BE49-F238E27FC236}">
                <a16:creationId xmlns:a16="http://schemas.microsoft.com/office/drawing/2014/main" id="{270C7207-9BDF-4E66-9E58-658549A6650E}"/>
              </a:ext>
            </a:extLst>
          </p:cNvPr>
          <p:cNvSpPr>
            <a:spLocks noGrp="1"/>
          </p:cNvSpPr>
          <p:nvPr>
            <p:ph idx="1"/>
          </p:nvPr>
        </p:nvSpPr>
        <p:spPr>
          <a:xfrm>
            <a:off x="457200" y="1417640"/>
            <a:ext cx="8229600" cy="5165722"/>
          </a:xfrm>
        </p:spPr>
        <p:txBody>
          <a:bodyPr vert="horz" lIns="91440" tIns="45720" rIns="91440" bIns="45720" rtlCol="0">
            <a:normAutofit/>
          </a:bodyPr>
          <a:lstStyle/>
          <a:p>
            <a:pPr marL="0" marR="85725" indent="0" algn="just">
              <a:lnSpc>
                <a:spcPct val="150000"/>
              </a:lnSpc>
              <a:spcBef>
                <a:spcPts val="1005"/>
              </a:spcBef>
              <a:buNone/>
            </a:pPr>
            <a:r>
              <a:rPr lang="en-US" sz="1400" b="1" u="sng" dirty="0">
                <a:latin typeface="Century Gothic" panose="020B0502020202020204" pitchFamily="34" charset="0"/>
              </a:rPr>
              <a:t>Individuals</a:t>
            </a: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Payments to individuals are </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NOT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allowed on the ECU ProCard.</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r>
              <a:rPr lang="en-US" sz="1400" b="1" u="sng" dirty="0">
                <a:latin typeface="Century Gothic" panose="020B0502020202020204" pitchFamily="34" charset="0"/>
              </a:rPr>
              <a:t>Third-Party Company</a:t>
            </a: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A third-party purchase is when payment to a vendor is processed via an online credit processing company such as PAYPAL, Verisign, Authorizenet, Paymybill.com, Venmo, etc. Cardholders are not restricted from using third-party services but are responsible for making sure the business is legitimate and that any internet sites are secure. Cardholders are required to submit the confirmation of payment from the third-party vendor as well as submit documentation about the order from the original vendor. The order information from the original vendor must match the payment information from the third-party vendor.</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endParaRPr lang="en-US" sz="1500" dirty="0">
              <a:latin typeface="Garamond" panose="02020404030301010803" pitchFamily="18" charset="0"/>
            </a:endParaRPr>
          </a:p>
        </p:txBody>
      </p:sp>
    </p:spTree>
    <p:extLst>
      <p:ext uri="{BB962C8B-B14F-4D97-AF65-F5344CB8AC3E}">
        <p14:creationId xmlns:p14="http://schemas.microsoft.com/office/powerpoint/2010/main" val="1113967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295613A5-50C1-4201-B530-1B0E3E76CC64}"/>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Personal Expense</a:t>
            </a:r>
          </a:p>
        </p:txBody>
      </p:sp>
      <p:sp>
        <p:nvSpPr>
          <p:cNvPr id="6" name="Content Placeholder 2">
            <a:extLst>
              <a:ext uri="{FF2B5EF4-FFF2-40B4-BE49-F238E27FC236}">
                <a16:creationId xmlns:a16="http://schemas.microsoft.com/office/drawing/2014/main" id="{BD25FFF2-AEF8-43C3-AB16-F468DB7E2DD8}"/>
              </a:ext>
            </a:extLst>
          </p:cNvPr>
          <p:cNvSpPr>
            <a:spLocks noGrp="1"/>
          </p:cNvSpPr>
          <p:nvPr>
            <p:ph idx="1"/>
          </p:nvPr>
        </p:nvSpPr>
        <p:spPr>
          <a:xfrm>
            <a:off x="457200" y="1417640"/>
            <a:ext cx="8229600" cy="5165722"/>
          </a:xfrm>
        </p:spPr>
        <p:txBody>
          <a:bodyPr vert="horz" lIns="91440" tIns="45720" rIns="91440" bIns="45720" rtlCol="0">
            <a:normAutofit/>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 ProCard is </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NOT</a:t>
            </a:r>
            <a:r>
              <a:rPr lang="en-US" sz="1800" dirty="0">
                <a:effectLst/>
                <a:latin typeface="Century Gothic" panose="020B0502020202020204" pitchFamily="34" charset="0"/>
                <a:ea typeface="Garamond" panose="02020404030301010803" pitchFamily="18" charset="0"/>
                <a:cs typeface="Garamond" panose="02020404030301010803" pitchFamily="18" charset="0"/>
              </a:rPr>
              <a:t> to be used for personal purchases under any circumstances, even if you intend</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pay</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University</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back.</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Intentional</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abuse</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card</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is</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cause</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for</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immediate</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cancellation of card privileges and may be cause for termination of employment. Any </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a:t>
            </a:r>
            <a:r>
              <a:rPr lang="en-US" sz="1800" b="1" u="sng" dirty="0">
                <a:effectLst/>
                <a:latin typeface="Century Gothic" panose="020B0502020202020204" pitchFamily="34" charset="0"/>
                <a:ea typeface="Garamond" panose="02020404030301010803" pitchFamily="18" charset="0"/>
                <a:cs typeface="Garamond" panose="02020404030301010803" pitchFamily="18" charset="0"/>
              </a:rPr>
              <a:t>intentional</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a:t>
            </a:r>
            <a:r>
              <a:rPr lang="en-US" sz="1800" dirty="0">
                <a:effectLst/>
                <a:latin typeface="Century Gothic" panose="020B0502020202020204" pitchFamily="34" charset="0"/>
                <a:ea typeface="Garamond" panose="02020404030301010803" pitchFamily="18" charset="0"/>
                <a:cs typeface="Garamond" panose="02020404030301010803" pitchFamily="18" charset="0"/>
              </a:rPr>
              <a:t> violation on the ProCard would have the ProCard suspended immediately, and Internal Audit will be notified. Unintentional use as determined by the ProCard Manager will be handled on a case-by-case basis. Repeated offenses, unintentional or otherwise, is cause for card</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cancellation (see Compliance page 12 for ProCard Violation Policy).</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endParaRPr lang="en-US" sz="1500" dirty="0">
              <a:latin typeface="Garamond" panose="02020404030301010803" pitchFamily="18" charset="0"/>
            </a:endParaRPr>
          </a:p>
        </p:txBody>
      </p:sp>
    </p:spTree>
    <p:extLst>
      <p:ext uri="{BB962C8B-B14F-4D97-AF65-F5344CB8AC3E}">
        <p14:creationId xmlns:p14="http://schemas.microsoft.com/office/powerpoint/2010/main" val="134907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817A5C1F-D088-4CC3-B785-F50A7BD7CCEA}"/>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Personal Expense</a:t>
            </a:r>
          </a:p>
        </p:txBody>
      </p:sp>
      <p:sp>
        <p:nvSpPr>
          <p:cNvPr id="6" name="Content Placeholder 2">
            <a:extLst>
              <a:ext uri="{FF2B5EF4-FFF2-40B4-BE49-F238E27FC236}">
                <a16:creationId xmlns:a16="http://schemas.microsoft.com/office/drawing/2014/main" id="{DE47CB7E-B9CD-4532-B1B8-9FC437BD9071}"/>
              </a:ext>
            </a:extLst>
          </p:cNvPr>
          <p:cNvSpPr>
            <a:spLocks noGrp="1"/>
          </p:cNvSpPr>
          <p:nvPr>
            <p:ph idx="1"/>
          </p:nvPr>
        </p:nvSpPr>
        <p:spPr>
          <a:xfrm>
            <a:off x="457200" y="1417640"/>
            <a:ext cx="8229600" cy="5165722"/>
          </a:xfrm>
        </p:spPr>
        <p:txBody>
          <a:bodyPr>
            <a:normAutofit fontScale="77500" lnSpcReduction="20000"/>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If a personal expense inadvertently occurs, the personal transaction should be assigned in Emburse as follows:</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42900" marR="85725" lvl="0" indent="-342900" algn="just">
              <a:lnSpc>
                <a:spcPct val="115000"/>
              </a:lnSpc>
              <a:spcBef>
                <a:spcPts val="0"/>
              </a:spcBef>
              <a:spcAft>
                <a:spcPts val="1000"/>
              </a:spcAft>
              <a:buFont typeface="+mj-lt"/>
              <a:buAutoNum type="arabicPeriod"/>
            </a:pPr>
            <a:r>
              <a:rPr lang="en-US" sz="1800" dirty="0">
                <a:effectLst/>
                <a:latin typeface="Century Gothic" panose="020B0502020202020204" pitchFamily="34" charset="0"/>
                <a:ea typeface="Garamond" panose="02020404030301010803" pitchFamily="18" charset="0"/>
                <a:cs typeface="Garamond" panose="02020404030301010803" pitchFamily="18" charset="0"/>
              </a:rPr>
              <a:t>Apply Personal ProCard Transaction to the expense report.</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42900" marR="85725" lvl="0" indent="-342900" algn="just">
              <a:lnSpc>
                <a:spcPct val="115000"/>
              </a:lnSpc>
              <a:spcBef>
                <a:spcPts val="0"/>
              </a:spcBef>
              <a:spcAft>
                <a:spcPts val="1000"/>
              </a:spcAft>
              <a:buFont typeface="+mj-lt"/>
              <a:buAutoNum type="arabicPeriod"/>
            </a:pPr>
            <a:r>
              <a:rPr lang="en-US" sz="1800" dirty="0">
                <a:effectLst/>
                <a:latin typeface="Century Gothic" panose="020B0502020202020204" pitchFamily="34" charset="0"/>
                <a:ea typeface="Garamond" panose="02020404030301010803" pitchFamily="18" charset="0"/>
                <a:cs typeface="Garamond" panose="02020404030301010803" pitchFamily="18" charset="0"/>
              </a:rPr>
              <a:t>Select the expense type (supplies, services, etc.)</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42900" marR="85725" lvl="0" indent="-342900" algn="just">
              <a:lnSpc>
                <a:spcPct val="115000"/>
              </a:lnSpc>
              <a:spcBef>
                <a:spcPts val="0"/>
              </a:spcBef>
              <a:spcAft>
                <a:spcPts val="1000"/>
              </a:spcAft>
              <a:buFont typeface="+mj-lt"/>
              <a:buAutoNum type="arabicPeriod"/>
            </a:pPr>
            <a:r>
              <a:rPr lang="en-US" sz="1800" dirty="0">
                <a:effectLst/>
                <a:latin typeface="Century Gothic" panose="020B0502020202020204" pitchFamily="34" charset="0"/>
                <a:ea typeface="Garamond" panose="02020404030301010803" pitchFamily="18" charset="0"/>
                <a:cs typeface="Garamond" panose="02020404030301010803" pitchFamily="18" charset="0"/>
              </a:rPr>
              <a:t>Business Purpose – accidental personal expense</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42900" marR="85725" lvl="0" indent="-342900" algn="just">
              <a:lnSpc>
                <a:spcPct val="115000"/>
              </a:lnSpc>
              <a:spcBef>
                <a:spcPts val="0"/>
              </a:spcBef>
              <a:spcAft>
                <a:spcPts val="1000"/>
              </a:spcAft>
              <a:buFont typeface="+mj-lt"/>
              <a:buAutoNum type="arabicPeriod"/>
            </a:pPr>
            <a:r>
              <a:rPr lang="en-US" sz="1800" dirty="0">
                <a:effectLst/>
                <a:latin typeface="Century Gothic" panose="020B0502020202020204" pitchFamily="34" charset="0"/>
                <a:ea typeface="Garamond" panose="02020404030301010803" pitchFamily="18" charset="0"/>
                <a:cs typeface="Garamond" panose="02020404030301010803" pitchFamily="18" charset="0"/>
              </a:rPr>
              <a:t>Description – notate responsible party’s name and Banner ID (if different from expense owner)</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42900" marR="85725" lvl="0" indent="-342900" algn="just">
              <a:lnSpc>
                <a:spcPct val="115000"/>
              </a:lnSpc>
              <a:spcBef>
                <a:spcPts val="0"/>
              </a:spcBef>
              <a:spcAft>
                <a:spcPts val="1000"/>
              </a:spcAft>
              <a:buFont typeface="+mj-lt"/>
              <a:buAutoNum type="arabicPeriod"/>
            </a:pPr>
            <a:r>
              <a:rPr lang="en-US" sz="1800" dirty="0">
                <a:effectLst/>
                <a:latin typeface="Century Gothic" panose="020B0502020202020204" pitchFamily="34" charset="0"/>
                <a:ea typeface="Garamond" panose="02020404030301010803" pitchFamily="18" charset="0"/>
                <a:cs typeface="Garamond" panose="02020404030301010803" pitchFamily="18" charset="0"/>
              </a:rPr>
              <a:t>Use FUND/ORGN/PROG to 140299-230606-0000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42900" marR="85725" lvl="0" indent="-342900" algn="just">
              <a:lnSpc>
                <a:spcPct val="115000"/>
              </a:lnSpc>
              <a:spcBef>
                <a:spcPts val="0"/>
              </a:spcBef>
              <a:spcAft>
                <a:spcPts val="1000"/>
              </a:spcAft>
              <a:buFont typeface="+mj-lt"/>
              <a:buAutoNum type="arabicPeriod"/>
            </a:pPr>
            <a:r>
              <a:rPr lang="en-US" sz="1800" dirty="0">
                <a:effectLst/>
                <a:latin typeface="Century Gothic" panose="020B0502020202020204" pitchFamily="34" charset="0"/>
                <a:ea typeface="Garamond" panose="02020404030301010803" pitchFamily="18" charset="0"/>
                <a:cs typeface="Garamond" panose="02020404030301010803" pitchFamily="18" charset="0"/>
              </a:rPr>
              <a:t>Add Attachments (if available, not required for personal expense)</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42900" marR="85725" lvl="0" indent="-342900" algn="just">
              <a:lnSpc>
                <a:spcPct val="115000"/>
              </a:lnSpc>
              <a:spcBef>
                <a:spcPts val="0"/>
              </a:spcBef>
              <a:spcAft>
                <a:spcPts val="1000"/>
              </a:spcAft>
              <a:buFont typeface="+mj-lt"/>
              <a:buAutoNum type="arabicPeriod"/>
            </a:pPr>
            <a:r>
              <a:rPr lang="en-US" sz="1800" dirty="0">
                <a:effectLst/>
                <a:latin typeface="Century Gothic" panose="020B0502020202020204" pitchFamily="34" charset="0"/>
                <a:ea typeface="Garamond" panose="02020404030301010803" pitchFamily="18" charset="0"/>
                <a:cs typeface="Garamond" panose="02020404030301010803" pitchFamily="18" charset="0"/>
              </a:rPr>
              <a:t>Click Save</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Once the ProCard Office sees the transaction in the ProCard FOAP (140299-230606-12451-0000), the expense owner and their supervisor will receive an email with the link to the ProCard U-Store for payment. If payment is not received on due date, the ProCard will be suspended. If no response is received, appropriate Accounts Receivable action may be taken. ProCard reimbursements should not be collected in the department.  ProCard personal expenses will not reflect in the departmental budget.  The personal ProCard transaction will be tracked as a receivable in FOAP 140299-230606-12451-0000.</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R="85725" algn="just">
              <a:lnSpc>
                <a:spcPct val="150000"/>
              </a:lnSpc>
              <a:spcBef>
                <a:spcPts val="0"/>
              </a:spcBef>
              <a:spcAft>
                <a:spcPts val="0"/>
              </a:spcAft>
              <a:buFont typeface="+mj-lt"/>
              <a:buAutoNum type="arabicPeriod"/>
            </a:pPr>
            <a:endParaRPr lang="en-US" sz="1500" b="1" u="sng" dirty="0">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939504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916520CF-9DDD-4241-B304-464EA3E46D31}"/>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Purchases of Consumable Items</a:t>
            </a:r>
          </a:p>
        </p:txBody>
      </p:sp>
      <p:sp>
        <p:nvSpPr>
          <p:cNvPr id="6" name="Content Placeholder 2">
            <a:extLst>
              <a:ext uri="{FF2B5EF4-FFF2-40B4-BE49-F238E27FC236}">
                <a16:creationId xmlns:a16="http://schemas.microsoft.com/office/drawing/2014/main" id="{2F0CB7AD-EF17-4A37-BA1D-C984FCB68184}"/>
              </a:ext>
            </a:extLst>
          </p:cNvPr>
          <p:cNvSpPr>
            <a:spLocks noGrp="1"/>
          </p:cNvSpPr>
          <p:nvPr>
            <p:ph idx="1"/>
          </p:nvPr>
        </p:nvSpPr>
        <p:spPr>
          <a:xfrm>
            <a:off x="457200" y="1417640"/>
            <a:ext cx="8229600" cy="5165722"/>
          </a:xfrm>
        </p:spPr>
        <p:txBody>
          <a:bodyPr vert="horz" lIns="91440" tIns="45720" rIns="91440" bIns="45720" rtlCol="0">
            <a:normAutofit fontScale="92500" lnSpcReduction="20000"/>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Individual meals and meals subject to the per diem rates (i.e., meals while in travel status) are NOT allowed to be paid using the ProCard. In general, State and Grant funds cannot be used for these types of purchases. </a:t>
            </a: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If there are any questions regarding the fund approval, be sure to get all approvals, in writing (email is fine), from the appropriate funding office. The funding authority form may work as well. If a charge for these items’ posts to your account to inappropriate funds (such as State/Grant funds), it will require a correction by Banner inter-departmental transfer. </a:t>
            </a: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Grocery store purchases of drinks, cookies, trays (deli, fruit, cheese, and vegetable) and cakes for certain</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official</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events</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are</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allowed,</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as</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well</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as</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group</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meals</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from</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restaurants</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and</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caterers</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if</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approved by the funding source. Meals that are included in a basic conference registration fee or approved event</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are</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allowed</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on</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ProCard;</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if</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meal</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is</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included</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with</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registration</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fee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or</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approved</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event, you may not request per diem with a travel</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reimbursement.</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r>
              <a:rPr lang="en-US" sz="1500" dirty="0">
                <a:latin typeface="Garamond" panose="02020404030301010803" pitchFamily="18" charset="0"/>
              </a:rPr>
              <a:t>.</a:t>
            </a:r>
          </a:p>
        </p:txBody>
      </p:sp>
    </p:spTree>
    <p:extLst>
      <p:ext uri="{BB962C8B-B14F-4D97-AF65-F5344CB8AC3E}">
        <p14:creationId xmlns:p14="http://schemas.microsoft.com/office/powerpoint/2010/main" val="1127897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916520CF-9DDD-4241-B304-464EA3E46D31}"/>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Consumable Items</a:t>
            </a:r>
          </a:p>
        </p:txBody>
      </p:sp>
      <p:sp>
        <p:nvSpPr>
          <p:cNvPr id="6" name="Content Placeholder 2">
            <a:extLst>
              <a:ext uri="{FF2B5EF4-FFF2-40B4-BE49-F238E27FC236}">
                <a16:creationId xmlns:a16="http://schemas.microsoft.com/office/drawing/2014/main" id="{2F0CB7AD-EF17-4A37-BA1D-C984FCB68184}"/>
              </a:ext>
            </a:extLst>
          </p:cNvPr>
          <p:cNvSpPr>
            <a:spLocks noGrp="1"/>
          </p:cNvSpPr>
          <p:nvPr>
            <p:ph idx="1"/>
          </p:nvPr>
        </p:nvSpPr>
        <p:spPr>
          <a:xfrm>
            <a:off x="457200" y="1417640"/>
            <a:ext cx="8229600" cy="5165722"/>
          </a:xfrm>
        </p:spPr>
        <p:txBody>
          <a:bodyPr vert="horz" lIns="91440" tIns="45720" rIns="91440" bIns="45720" rtlCol="0">
            <a:normAutofit/>
          </a:bodyPr>
          <a:lstStyle/>
          <a:p>
            <a:pPr marL="0" marR="85725" indent="0" algn="just">
              <a:lnSpc>
                <a:spcPct val="115000"/>
              </a:lnSpc>
              <a:spcBef>
                <a:spcPts val="1005"/>
              </a:spcBef>
              <a:spcAft>
                <a:spcPts val="1000"/>
              </a:spcAft>
              <a:buNone/>
            </a:pPr>
            <a:r>
              <a:rPr lang="en-US" sz="1600" dirty="0">
                <a:effectLst/>
                <a:latin typeface="Century Gothic" panose="020B0502020202020204" pitchFamily="34" charset="0"/>
                <a:ea typeface="Garamond" panose="02020404030301010803" pitchFamily="18" charset="0"/>
                <a:cs typeface="Garamond" panose="02020404030301010803" pitchFamily="18" charset="0"/>
              </a:rPr>
              <a:t>Each time you purchase any consumable item, you must attach a fund-approved detailed business purpose with your itemized invoice/receipt, regardless of the source of funds. Please send agenda, event flyers, meeting announcements, and attendee lists (except for minors and/or patients).</a:t>
            </a:r>
            <a:endParaRPr lang="en-US" sz="16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600" dirty="0">
                <a:effectLst/>
                <a:latin typeface="Century Gothic" panose="020B0502020202020204" pitchFamily="34" charset="0"/>
                <a:ea typeface="Garamond" panose="02020404030301010803" pitchFamily="18" charset="0"/>
                <a:cs typeface="Garamond" panose="02020404030301010803" pitchFamily="18" charset="0"/>
              </a:rPr>
              <a:t>When planning an event, you will need to keep in mind that all beverages, except for coffee, tea, and milk, must be brands distributed by Pepsi. This includes all juices, energy drinks, sodas, as well as all bottled water.</a:t>
            </a:r>
            <a:endParaRPr lang="en-US" sz="16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endParaRPr lang="en-US" sz="1500" dirty="0">
              <a:latin typeface="Garamond" panose="02020404030301010803" pitchFamily="18" charset="0"/>
            </a:endParaRPr>
          </a:p>
        </p:txBody>
      </p:sp>
    </p:spTree>
    <p:extLst>
      <p:ext uri="{BB962C8B-B14F-4D97-AF65-F5344CB8AC3E}">
        <p14:creationId xmlns:p14="http://schemas.microsoft.com/office/powerpoint/2010/main" val="178321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60F47E87-14D8-4088-A62D-F5CC4617B04E}"/>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Reconciliation</a:t>
            </a:r>
          </a:p>
        </p:txBody>
      </p:sp>
      <p:sp>
        <p:nvSpPr>
          <p:cNvPr id="6" name="Content Placeholder 2">
            <a:extLst>
              <a:ext uri="{FF2B5EF4-FFF2-40B4-BE49-F238E27FC236}">
                <a16:creationId xmlns:a16="http://schemas.microsoft.com/office/drawing/2014/main" id="{7E894C1C-45AA-456F-816D-6A2AAB71A9AD}"/>
              </a:ext>
            </a:extLst>
          </p:cNvPr>
          <p:cNvSpPr>
            <a:spLocks noGrp="1"/>
          </p:cNvSpPr>
          <p:nvPr>
            <p:ph idx="1"/>
          </p:nvPr>
        </p:nvSpPr>
        <p:spPr>
          <a:xfrm>
            <a:off x="457200" y="1417640"/>
            <a:ext cx="8229600" cy="5165722"/>
          </a:xfrm>
        </p:spPr>
        <p:txBody>
          <a:bodyPr vert="horz" lIns="91440" tIns="45720" rIns="91440" bIns="45720" rtlCol="0">
            <a:normAutofit/>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Reconciliation of purchases by the cardholder is the final step in the ProCard process. It is also one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most</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important</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steps</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because</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this</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is</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where</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cardholder</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verifies</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legitimacy</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 purchase and provides itemization and pricing of all items purchased.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Emburse</a:t>
            </a:r>
            <a:r>
              <a:rPr lang="en-US" sz="1800" spc="-8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t>
            </a:r>
            <a:r>
              <a:rPr lang="en-US" sz="1800" spc="-9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cardholders</a:t>
            </a:r>
            <a:r>
              <a:rPr lang="en-US" sz="1800" spc="-10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are</a:t>
            </a:r>
            <a:r>
              <a:rPr lang="en-US" sz="1800" spc="-9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required</a:t>
            </a:r>
            <a:r>
              <a:rPr lang="en-US" sz="1800" spc="-9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9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review, validate, and allocate</a:t>
            </a:r>
            <a:r>
              <a:rPr lang="en-US" sz="1800" spc="-8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purchases</a:t>
            </a:r>
            <a:r>
              <a:rPr lang="en-US" sz="1800" spc="-9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within thirty (30) days of the post date.</a:t>
            </a:r>
            <a:r>
              <a:rPr lang="en-US" sz="1800" spc="-9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 quick guide with instructions on a ProCard expense report can be found at </a:t>
            </a:r>
            <a:r>
              <a:rPr lang="en-US" sz="18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3"/>
              </a:rPr>
              <a:t>Expense-ProCard quick guide.</a:t>
            </a:r>
            <a:r>
              <a:rPr lang="en-US" sz="1800" dirty="0">
                <a:effectLst/>
                <a:latin typeface="Century Gothic" panose="020B0502020202020204" pitchFamily="34" charset="0"/>
                <a:ea typeface="Garamond" panose="02020404030301010803" pitchFamily="18" charset="0"/>
                <a:cs typeface="Garamond" panose="02020404030301010803" pitchFamily="18" charset="0"/>
              </a:rPr>
              <a:t>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Lines of credit will be automatically restored on the 16</a:t>
            </a:r>
            <a:r>
              <a:rPr lang="en-US" sz="1800" baseline="30000" dirty="0">
                <a:effectLst/>
                <a:latin typeface="Century Gothic" panose="020B0502020202020204" pitchFamily="34" charset="0"/>
                <a:ea typeface="Garamond" panose="02020404030301010803" pitchFamily="18" charset="0"/>
                <a:cs typeface="Garamond" panose="02020404030301010803" pitchFamily="18" charset="0"/>
              </a:rPr>
              <a:t>th</a:t>
            </a:r>
            <a:r>
              <a:rPr lang="en-US" sz="1800" dirty="0">
                <a:effectLst/>
                <a:latin typeface="Century Gothic" panose="020B0502020202020204" pitchFamily="34" charset="0"/>
                <a:ea typeface="Garamond" panose="02020404030301010803" pitchFamily="18" charset="0"/>
                <a:cs typeface="Garamond" panose="02020404030301010803" pitchFamily="18" charset="0"/>
              </a:rPr>
              <a:t> of each month.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endParaRPr lang="en-US" sz="1500" dirty="0">
              <a:latin typeface="Garamond" panose="02020404030301010803" pitchFamily="18" charset="0"/>
            </a:endParaRPr>
          </a:p>
        </p:txBody>
      </p:sp>
    </p:spTree>
    <p:extLst>
      <p:ext uri="{BB962C8B-B14F-4D97-AF65-F5344CB8AC3E}">
        <p14:creationId xmlns:p14="http://schemas.microsoft.com/office/powerpoint/2010/main" val="2044854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A0A795BC-D583-4652-97AB-3687B340AF5F}"/>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Records Retention Notice</a:t>
            </a:r>
          </a:p>
        </p:txBody>
      </p:sp>
      <p:sp>
        <p:nvSpPr>
          <p:cNvPr id="6" name="Content Placeholder 2">
            <a:extLst>
              <a:ext uri="{FF2B5EF4-FFF2-40B4-BE49-F238E27FC236}">
                <a16:creationId xmlns:a16="http://schemas.microsoft.com/office/drawing/2014/main" id="{2C752644-04F7-439A-97AA-9EA530F3863C}"/>
              </a:ext>
            </a:extLst>
          </p:cNvPr>
          <p:cNvSpPr>
            <a:spLocks noGrp="1"/>
          </p:cNvSpPr>
          <p:nvPr>
            <p:ph idx="1"/>
          </p:nvPr>
        </p:nvSpPr>
        <p:spPr>
          <a:xfrm>
            <a:off x="457200" y="1417640"/>
            <a:ext cx="8229600" cy="5165722"/>
          </a:xfrm>
        </p:spPr>
        <p:txBody>
          <a:bodyPr vert="horz" lIns="91440" tIns="45720" rIns="91440" bIns="45720" rtlCol="0">
            <a:normAutofit/>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Expense reports and receipts that are approved in Emburse will be held for a period of three (3) years in Xtender. Cardholders are responsible for retaining copies of documentation within</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their</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department</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make</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sure</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ProCard</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Office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has</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received</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all</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backup</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and</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complete an</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adequate</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audit</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cycle,</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which</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Internal</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Auditors</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recommend</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being</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 current fiscal year plus one completed fiscal year. These</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files are to be kept secure and confidential as card account numbers may be visible. All discarded ProCard documentation must be destroyed by shredding to protect sensitive</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information.</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endParaRPr lang="en-US" sz="1500" dirty="0">
              <a:latin typeface="Garamond" panose="02020404030301010803" pitchFamily="18" charset="0"/>
            </a:endParaRPr>
          </a:p>
        </p:txBody>
      </p:sp>
    </p:spTree>
    <p:extLst>
      <p:ext uri="{BB962C8B-B14F-4D97-AF65-F5344CB8AC3E}">
        <p14:creationId xmlns:p14="http://schemas.microsoft.com/office/powerpoint/2010/main" val="4079578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CCBA0ABB-7C98-4D31-858F-BB58F903A851}"/>
              </a:ext>
            </a:extLst>
          </p:cNvPr>
          <p:cNvSpPr>
            <a:spLocks noGrp="1"/>
          </p:cNvSpPr>
          <p:nvPr>
            <p:ph type="title"/>
          </p:nvPr>
        </p:nvSpPr>
        <p:spPr>
          <a:xfrm>
            <a:off x="457200" y="274638"/>
            <a:ext cx="8229600" cy="1143000"/>
          </a:xfrm>
        </p:spPr>
        <p:txBody>
          <a:bodyPr>
            <a:normAutofit fontScale="90000"/>
          </a:bodyPr>
          <a:lstStyle/>
          <a:p>
            <a:r>
              <a:rPr lang="en-US" b="1" dirty="0">
                <a:latin typeface="Garamond" panose="02020404030301010803" pitchFamily="18" charset="0"/>
              </a:rPr>
              <a:t>Returns, Damaged Goods, Credits</a:t>
            </a:r>
          </a:p>
        </p:txBody>
      </p:sp>
      <p:sp>
        <p:nvSpPr>
          <p:cNvPr id="6" name="Content Placeholder 2">
            <a:extLst>
              <a:ext uri="{FF2B5EF4-FFF2-40B4-BE49-F238E27FC236}">
                <a16:creationId xmlns:a16="http://schemas.microsoft.com/office/drawing/2014/main" id="{CF056A23-169F-4DFD-B9C0-C1395C269C94}"/>
              </a:ext>
            </a:extLst>
          </p:cNvPr>
          <p:cNvSpPr>
            <a:spLocks noGrp="1"/>
          </p:cNvSpPr>
          <p:nvPr>
            <p:ph idx="1"/>
          </p:nvPr>
        </p:nvSpPr>
        <p:spPr>
          <a:xfrm>
            <a:off x="457200" y="1417640"/>
            <a:ext cx="8229600" cy="5165722"/>
          </a:xfrm>
        </p:spPr>
        <p:txBody>
          <a:bodyPr vert="horz" lIns="91440" tIns="45720" rIns="91440" bIns="45720" rtlCol="0">
            <a:normAutofit/>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Items purchased with the ProCard will periodically need to be returned for one reason or another.</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In some cases, there may be a restocking fee. The ProCard may be used to pay this fee if it does not exceed any of the card limits.</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b="1" u="sng" dirty="0">
                <a:effectLst/>
                <a:latin typeface="Century Gothic" panose="020B0502020202020204" pitchFamily="34" charset="0"/>
                <a:ea typeface="Garamond" panose="02020404030301010803" pitchFamily="18" charset="0"/>
                <a:cs typeface="Garamond" panose="02020404030301010803" pitchFamily="18" charset="0"/>
              </a:rPr>
              <a:t>DO NOT</a:t>
            </a:r>
            <a:r>
              <a:rPr lang="en-US" sz="1800" dirty="0">
                <a:effectLst/>
                <a:latin typeface="Century Gothic" panose="020B0502020202020204" pitchFamily="34" charset="0"/>
                <a:ea typeface="Garamond" panose="02020404030301010803" pitchFamily="18" charset="0"/>
                <a:cs typeface="Garamond" panose="02020404030301010803" pitchFamily="18" charset="0"/>
              </a:rPr>
              <a:t> accept checks, cash, or cash equivalents (i.e., gift cards) for any returns.</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endParaRPr lang="en-US" sz="1500" dirty="0">
              <a:latin typeface="Garamond" panose="02020404030301010803" pitchFamily="18" charset="0"/>
            </a:endParaRPr>
          </a:p>
        </p:txBody>
      </p:sp>
    </p:spTree>
    <p:extLst>
      <p:ext uri="{BB962C8B-B14F-4D97-AF65-F5344CB8AC3E}">
        <p14:creationId xmlns:p14="http://schemas.microsoft.com/office/powerpoint/2010/main" val="306786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9" name="Title 1">
            <a:extLst>
              <a:ext uri="{FF2B5EF4-FFF2-40B4-BE49-F238E27FC236}">
                <a16:creationId xmlns:a16="http://schemas.microsoft.com/office/drawing/2014/main" id="{55A12A2E-0EEF-46FC-AE32-7334339012B0}"/>
              </a:ext>
            </a:extLst>
          </p:cNvPr>
          <p:cNvSpPr>
            <a:spLocks noGrp="1"/>
          </p:cNvSpPr>
          <p:nvPr>
            <p:ph type="title"/>
          </p:nvPr>
        </p:nvSpPr>
        <p:spPr>
          <a:xfrm>
            <a:off x="457200" y="296718"/>
            <a:ext cx="8229600" cy="1143000"/>
          </a:xfrm>
        </p:spPr>
        <p:txBody>
          <a:bodyPr>
            <a:normAutofit/>
          </a:bodyPr>
          <a:lstStyle/>
          <a:p>
            <a:r>
              <a:rPr lang="en-US" b="1" dirty="0">
                <a:latin typeface="Garamond" panose="02020404030301010803" pitchFamily="18" charset="0"/>
              </a:rPr>
              <a:t>ProCard Cardholder</a:t>
            </a:r>
          </a:p>
        </p:txBody>
      </p:sp>
      <p:sp>
        <p:nvSpPr>
          <p:cNvPr id="8" name="Content Placeholder 2">
            <a:extLst>
              <a:ext uri="{FF2B5EF4-FFF2-40B4-BE49-F238E27FC236}">
                <a16:creationId xmlns:a16="http://schemas.microsoft.com/office/drawing/2014/main" id="{3666ED74-488A-4BFC-9B28-D737F022D8F2}"/>
              </a:ext>
            </a:extLst>
          </p:cNvPr>
          <p:cNvSpPr>
            <a:spLocks noGrp="1"/>
          </p:cNvSpPr>
          <p:nvPr>
            <p:ph idx="1"/>
          </p:nvPr>
        </p:nvSpPr>
        <p:spPr>
          <a:xfrm>
            <a:off x="457200" y="1339272"/>
            <a:ext cx="8229600" cy="4786891"/>
          </a:xfrm>
        </p:spPr>
        <p:txBody>
          <a:bodyPr>
            <a:noAutofit/>
          </a:bodyPr>
          <a:lstStyle/>
          <a:p>
            <a:pPr marL="0" marR="82550" indent="0" algn="just">
              <a:lnSpc>
                <a:spcPct val="115000"/>
              </a:lnSpc>
              <a:spcBef>
                <a:spcPts val="500"/>
              </a:spcBef>
              <a:spcAft>
                <a:spcPts val="1000"/>
              </a:spcAft>
              <a:buNone/>
            </a:pPr>
            <a:r>
              <a:rPr lang="en-US" sz="1200" dirty="0">
                <a:effectLst/>
                <a:latin typeface="Century Gothic" panose="020B0502020202020204" pitchFamily="34" charset="0"/>
                <a:ea typeface="Garamond" panose="02020404030301010803" pitchFamily="18" charset="0"/>
                <a:cs typeface="Garamond" panose="02020404030301010803" pitchFamily="18" charset="0"/>
              </a:rPr>
              <a:t>ProCard shall only be issued to a permanent employee, who purchases goods or services on behalf of the University on a recurring basis. An exception to this requirement may be granted by the Associate Vice Chancellor of Financial Services, which authority was delegated in writing to this position by the Chancellor, or his or her designee for special circumstances. Such exceptions must be documented in writing. </a:t>
            </a:r>
          </a:p>
          <a:p>
            <a:pPr marL="0" marR="82550" indent="0" algn="just">
              <a:lnSpc>
                <a:spcPct val="115000"/>
              </a:lnSpc>
              <a:spcBef>
                <a:spcPts val="500"/>
              </a:spcBef>
              <a:spcAft>
                <a:spcPts val="1000"/>
              </a:spcAft>
              <a:buNone/>
            </a:pPr>
            <a:r>
              <a:rPr lang="en-US" sz="1200" dirty="0">
                <a:effectLst/>
                <a:latin typeface="Century Gothic" panose="020B0502020202020204" pitchFamily="34" charset="0"/>
                <a:ea typeface="Garamond" panose="02020404030301010803" pitchFamily="18" charset="0"/>
                <a:cs typeface="Garamond" panose="02020404030301010803" pitchFamily="18" charset="0"/>
              </a:rPr>
              <a:t>The ProCard received by the cardholder has his/her name embossed and shall only be used by the</a:t>
            </a:r>
            <a:r>
              <a:rPr lang="en-US" sz="12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cardholder.</a:t>
            </a:r>
            <a:r>
              <a:rPr lang="en-US" sz="1200" spc="16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No</a:t>
            </a:r>
            <a:r>
              <a:rPr lang="en-US" sz="12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other</a:t>
            </a:r>
            <a:r>
              <a:rPr lang="en-US" sz="12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person</a:t>
            </a:r>
            <a:r>
              <a:rPr lang="en-US" sz="12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is</a:t>
            </a:r>
            <a:r>
              <a:rPr lang="en-US" sz="12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authorized</a:t>
            </a:r>
            <a:r>
              <a:rPr lang="en-US" sz="12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to</a:t>
            </a:r>
            <a:r>
              <a:rPr lang="en-US" sz="12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use</a:t>
            </a:r>
            <a:r>
              <a:rPr lang="en-US" sz="12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the</a:t>
            </a:r>
            <a:r>
              <a:rPr lang="en-US" sz="12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card</a:t>
            </a:r>
            <a:r>
              <a:rPr lang="en-US" sz="12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or</a:t>
            </a:r>
            <a:r>
              <a:rPr lang="en-US" sz="12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account</a:t>
            </a:r>
            <a:r>
              <a:rPr lang="en-US" sz="12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number.</a:t>
            </a:r>
            <a:r>
              <a:rPr lang="en-US" sz="1200" spc="16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The</a:t>
            </a:r>
            <a:r>
              <a:rPr lang="en-US" sz="12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cardholder may make transactions on behalf of others in the department, but the cardholder is responsible for all use of his/her</a:t>
            </a:r>
            <a:r>
              <a:rPr lang="en-US" sz="12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card.</a:t>
            </a:r>
          </a:p>
          <a:p>
            <a:pPr marL="0" marR="82550" indent="0" algn="just">
              <a:lnSpc>
                <a:spcPct val="115000"/>
              </a:lnSpc>
              <a:spcBef>
                <a:spcPts val="500"/>
              </a:spcBef>
              <a:spcAft>
                <a:spcPts val="1000"/>
              </a:spcAft>
              <a:buNone/>
            </a:pPr>
            <a:r>
              <a:rPr lang="en-US" sz="1200" dirty="0">
                <a:effectLst/>
                <a:latin typeface="Century Gothic" panose="020B0502020202020204" pitchFamily="34" charset="0"/>
                <a:ea typeface="Garamond" panose="02020404030301010803" pitchFamily="18" charset="0"/>
                <a:cs typeface="Garamond" panose="02020404030301010803" pitchFamily="18" charset="0"/>
              </a:rPr>
              <a:t>Cardholder responsibilities also include the following:</a:t>
            </a:r>
          </a:p>
          <a:p>
            <a:pPr marL="342900" marR="82550" lvl="0" indent="-342900" algn="just">
              <a:lnSpc>
                <a:spcPct val="115000"/>
              </a:lnSpc>
              <a:spcBef>
                <a:spcPts val="500"/>
              </a:spcBef>
              <a:spcAft>
                <a:spcPts val="1000"/>
              </a:spcAft>
              <a:buFont typeface="Arial" panose="020B0604020202020204" pitchFamily="34" charset="0"/>
              <a:buChar char="•"/>
            </a:pPr>
            <a:r>
              <a:rPr lang="en-US" sz="1200" dirty="0">
                <a:effectLst/>
                <a:latin typeface="Century Gothic" panose="020B0502020202020204" pitchFamily="34" charset="0"/>
                <a:ea typeface="Garamond" panose="02020404030301010803" pitchFamily="18" charset="0"/>
                <a:cs typeface="Garamond" panose="02020404030301010803" pitchFamily="18" charset="0"/>
              </a:rPr>
              <a:t>Awareness of the rules and guidelines applicable to each FOAP that you are</a:t>
            </a:r>
            <a:r>
              <a:rPr lang="en-US" sz="1200" spc="-115"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using.</a:t>
            </a:r>
          </a:p>
          <a:p>
            <a:pPr marL="342900" marR="82550" lvl="0" indent="-342900" algn="just">
              <a:lnSpc>
                <a:spcPct val="115000"/>
              </a:lnSpc>
              <a:spcBef>
                <a:spcPts val="500"/>
              </a:spcBef>
              <a:spcAft>
                <a:spcPts val="1000"/>
              </a:spcAft>
              <a:buFont typeface="Arial" panose="020B0604020202020204" pitchFamily="34" charset="0"/>
              <a:buChar char="•"/>
            </a:pPr>
            <a:r>
              <a:rPr lang="en-US" sz="1200" dirty="0">
                <a:effectLst/>
                <a:latin typeface="Century Gothic" panose="020B0502020202020204" pitchFamily="34" charset="0"/>
                <a:ea typeface="Garamond" panose="02020404030301010803" pitchFamily="18" charset="0"/>
                <a:cs typeface="Garamond" panose="02020404030301010803" pitchFamily="18" charset="0"/>
              </a:rPr>
              <a:t>Allocate and approve transactions electronically in Emburse within 30 days of the posted date.</a:t>
            </a:r>
          </a:p>
          <a:p>
            <a:pPr marL="342900" marR="82550" lvl="0" indent="-342900" algn="just">
              <a:lnSpc>
                <a:spcPct val="115000"/>
              </a:lnSpc>
              <a:spcBef>
                <a:spcPts val="500"/>
              </a:spcBef>
              <a:spcAft>
                <a:spcPts val="1000"/>
              </a:spcAft>
              <a:buFont typeface="Arial" panose="020B0604020202020204" pitchFamily="34" charset="0"/>
              <a:buChar char="•"/>
            </a:pPr>
            <a:r>
              <a:rPr lang="en-US" sz="1200" dirty="0">
                <a:effectLst/>
                <a:latin typeface="Century Gothic" panose="020B0502020202020204" pitchFamily="34" charset="0"/>
                <a:ea typeface="Garamond" panose="02020404030301010803" pitchFamily="18" charset="0"/>
                <a:cs typeface="Garamond" panose="02020404030301010803" pitchFamily="18" charset="0"/>
              </a:rPr>
              <a:t>Review</a:t>
            </a:r>
            <a:r>
              <a:rPr lang="en-US" sz="12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the</a:t>
            </a:r>
            <a:r>
              <a:rPr lang="en-US" sz="12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cardholder’s</a:t>
            </a:r>
            <a:r>
              <a:rPr lang="en-US" sz="12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transactions</a:t>
            </a:r>
            <a:r>
              <a:rPr lang="en-US" sz="12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and</a:t>
            </a:r>
            <a:r>
              <a:rPr lang="en-US" sz="12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receipts</a:t>
            </a:r>
            <a:r>
              <a:rPr lang="en-US" sz="12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to</a:t>
            </a:r>
            <a:r>
              <a:rPr lang="en-US" sz="12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ensure</a:t>
            </a:r>
            <a:r>
              <a:rPr lang="en-US" sz="12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they</a:t>
            </a:r>
            <a:r>
              <a:rPr lang="en-US" sz="12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follow</a:t>
            </a:r>
            <a:r>
              <a:rPr lang="en-US" sz="12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ProCard</a:t>
            </a:r>
            <a:r>
              <a:rPr lang="en-US" sz="12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policies</a:t>
            </a:r>
            <a:r>
              <a:rPr lang="en-US" sz="12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and procedures.</a:t>
            </a:r>
          </a:p>
          <a:p>
            <a:pPr marL="342900" marR="82550" lvl="0" indent="-342900" algn="just">
              <a:lnSpc>
                <a:spcPct val="115000"/>
              </a:lnSpc>
              <a:spcBef>
                <a:spcPts val="500"/>
              </a:spcBef>
              <a:spcAft>
                <a:spcPts val="1000"/>
              </a:spcAft>
              <a:buFont typeface="Arial" panose="020B0604020202020204" pitchFamily="34" charset="0"/>
              <a:buChar char="•"/>
            </a:pPr>
            <a:r>
              <a:rPr lang="en-US" sz="1200" dirty="0">
                <a:effectLst/>
                <a:latin typeface="Century Gothic" panose="020B0502020202020204" pitchFamily="34" charset="0"/>
                <a:ea typeface="Garamond" panose="02020404030301010803" pitchFamily="18" charset="0"/>
                <a:cs typeface="Garamond" panose="02020404030301010803" pitchFamily="18" charset="0"/>
              </a:rPr>
              <a:t>Review to be sure all receipts are itemized with pricing for every transaction.</a:t>
            </a:r>
          </a:p>
          <a:p>
            <a:pPr marL="342900" marR="82550" lvl="0" indent="-342900" algn="just">
              <a:lnSpc>
                <a:spcPct val="115000"/>
              </a:lnSpc>
              <a:spcBef>
                <a:spcPts val="500"/>
              </a:spcBef>
              <a:spcAft>
                <a:spcPts val="1000"/>
              </a:spcAft>
              <a:buFont typeface="Arial" panose="020B0604020202020204" pitchFamily="34" charset="0"/>
              <a:buChar char="•"/>
            </a:pPr>
            <a:r>
              <a:rPr lang="en-US" sz="1200" dirty="0">
                <a:effectLst/>
                <a:latin typeface="Century Gothic" panose="020B0502020202020204" pitchFamily="34" charset="0"/>
                <a:ea typeface="Garamond" panose="02020404030301010803" pitchFamily="18" charset="0"/>
                <a:cs typeface="Garamond" panose="02020404030301010803" pitchFamily="18" charset="0"/>
              </a:rPr>
              <a:t>Notify the ProCard Office of any employment changes, including a leave of</a:t>
            </a:r>
            <a:r>
              <a:rPr lang="en-US" sz="12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200" dirty="0">
                <a:effectLst/>
                <a:latin typeface="Century Gothic" panose="020B0502020202020204" pitchFamily="34" charset="0"/>
                <a:ea typeface="Garamond" panose="02020404030301010803" pitchFamily="18" charset="0"/>
                <a:cs typeface="Garamond" panose="02020404030301010803" pitchFamily="18" charset="0"/>
              </a:rPr>
              <a:t>absence, department transfers and resignations/retirements.</a:t>
            </a:r>
          </a:p>
        </p:txBody>
      </p:sp>
    </p:spTree>
    <p:extLst>
      <p:ext uri="{BB962C8B-B14F-4D97-AF65-F5344CB8AC3E}">
        <p14:creationId xmlns:p14="http://schemas.microsoft.com/office/powerpoint/2010/main" val="314627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B4A9DF39-745C-4A79-9DE2-67BA1966974F}"/>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Single Transaction Exception</a:t>
            </a:r>
          </a:p>
        </p:txBody>
      </p:sp>
      <p:sp>
        <p:nvSpPr>
          <p:cNvPr id="6" name="Content Placeholder 2">
            <a:extLst>
              <a:ext uri="{FF2B5EF4-FFF2-40B4-BE49-F238E27FC236}">
                <a16:creationId xmlns:a16="http://schemas.microsoft.com/office/drawing/2014/main" id="{9294DDFC-0FB2-4C42-A267-3FEA06425CB7}"/>
              </a:ext>
            </a:extLst>
          </p:cNvPr>
          <p:cNvSpPr>
            <a:spLocks noGrp="1"/>
          </p:cNvSpPr>
          <p:nvPr>
            <p:ph idx="1"/>
          </p:nvPr>
        </p:nvSpPr>
        <p:spPr>
          <a:xfrm>
            <a:off x="457200" y="1417640"/>
            <a:ext cx="8229600" cy="5165722"/>
          </a:xfrm>
        </p:spPr>
        <p:txBody>
          <a:bodyPr vert="horz" lIns="91440" tIns="45720" rIns="91440" bIns="45720" rtlCol="0">
            <a:normAutofit/>
          </a:bodyPr>
          <a:lstStyle/>
          <a:p>
            <a:pPr marL="0" marR="0" indent="0" algn="just">
              <a:lnSpc>
                <a:spcPct val="115000"/>
              </a:lnSpc>
              <a:spcBef>
                <a:spcPts val="0"/>
              </a:spcBef>
              <a:spcAft>
                <a:spcPts val="1000"/>
              </a:spcAft>
              <a:buNone/>
            </a:pPr>
            <a:r>
              <a:rPr lang="en-US" sz="1800" dirty="0">
                <a:solidFill>
                  <a:srgbClr val="000000"/>
                </a:solidFill>
                <a:effectLst/>
                <a:latin typeface="Century Gothic" panose="020B0502020202020204" pitchFamily="34" charset="0"/>
                <a:ea typeface="Garamond" panose="02020404030301010803" pitchFamily="18" charset="0"/>
                <a:cs typeface="Garamond" panose="02020404030301010803" pitchFamily="18" charset="0"/>
              </a:rPr>
              <a:t>Cardholders can request an exception to the unallowable purchase list by submitting a </a:t>
            </a:r>
            <a:r>
              <a:rPr lang="en-US" sz="1800" u="sng" dirty="0">
                <a:solidFill>
                  <a:srgbClr val="572C86"/>
                </a:solidFill>
                <a:effectLst/>
                <a:latin typeface="Century Gothic" panose="020B0502020202020204" pitchFamily="34" charset="0"/>
                <a:ea typeface="Garamond" panose="02020404030301010803" pitchFamily="18" charset="0"/>
                <a:cs typeface="Garamond" panose="02020404030301010803" pitchFamily="18" charset="0"/>
                <a:hlinkClick r:id="rId3"/>
              </a:rPr>
              <a:t>Single Transaction Exception</a:t>
            </a:r>
            <a:r>
              <a:rPr lang="en-US" sz="1800" dirty="0">
                <a:solidFill>
                  <a:srgbClr val="212529"/>
                </a:solidFill>
                <a:effectLst/>
                <a:latin typeface="Century Gothic" panose="020B0502020202020204" pitchFamily="34" charset="0"/>
                <a:ea typeface="Garamond" panose="02020404030301010803" pitchFamily="18" charset="0"/>
                <a:cs typeface="Garamond" panose="02020404030301010803" pitchFamily="18" charset="0"/>
              </a:rPr>
              <a:t> Form.</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When submitting this form, it is required that you provide as much detail as possible, the exact amount of the transaction and a copy of the invoice/quote.  Exceptions will be reviewed by ECU Disbursements Management and the State of North Carolina Department of Administration before approval is granted.</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A copy of the completed ProCard Single Transaction Exception form must be included with the transaction documentation that is attached in Emburse.</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endParaRPr lang="en-US" sz="1500" dirty="0">
              <a:latin typeface="Garamond" panose="02020404030301010803" pitchFamily="18" charset="0"/>
            </a:endParaRPr>
          </a:p>
        </p:txBody>
      </p:sp>
    </p:spTree>
    <p:extLst>
      <p:ext uri="{BB962C8B-B14F-4D97-AF65-F5344CB8AC3E}">
        <p14:creationId xmlns:p14="http://schemas.microsoft.com/office/powerpoint/2010/main" val="710028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B4A9DF39-745C-4A79-9DE2-67BA1966974F}"/>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Splitting Transactions</a:t>
            </a:r>
          </a:p>
        </p:txBody>
      </p:sp>
      <p:sp>
        <p:nvSpPr>
          <p:cNvPr id="6" name="Content Placeholder 2">
            <a:extLst>
              <a:ext uri="{FF2B5EF4-FFF2-40B4-BE49-F238E27FC236}">
                <a16:creationId xmlns:a16="http://schemas.microsoft.com/office/drawing/2014/main" id="{9294DDFC-0FB2-4C42-A267-3FEA06425CB7}"/>
              </a:ext>
            </a:extLst>
          </p:cNvPr>
          <p:cNvSpPr>
            <a:spLocks noGrp="1"/>
          </p:cNvSpPr>
          <p:nvPr>
            <p:ph idx="1"/>
          </p:nvPr>
        </p:nvSpPr>
        <p:spPr>
          <a:xfrm>
            <a:off x="457200" y="1417640"/>
            <a:ext cx="8229600" cy="5165722"/>
          </a:xfrm>
        </p:spPr>
        <p:txBody>
          <a:bodyPr vert="horz" lIns="91440" tIns="45720" rIns="91440" bIns="45720" rtlCol="0">
            <a:normAutofit/>
          </a:bodyPr>
          <a:lstStyle/>
          <a:p>
            <a:pPr marL="0" marR="82550"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Cardholders are reminded that </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splitting transactions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 remain within the established purchase limit per transaction is prohibited and doing so may result in loss of ProCard privileges and/or disciplinary action up to and including termination of employment.</a:t>
            </a:r>
          </a:p>
          <a:p>
            <a:pPr marL="0" marR="82550"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 Each conference registration, examination fee, lodging payment, air, bus, or train fare is an individual transaction; registering multiple conference attendees, paying multiple lodging, or buying multiple travel tickets is not considered</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split</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transaction.</a:t>
            </a:r>
            <a:r>
              <a:rPr lang="en-US" sz="1800" spc="2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This</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includes</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having</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several</a:t>
            </a:r>
            <a:r>
              <a:rPr lang="en-US" sz="18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cardholders</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within</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department pay for a portion of an order. </a:t>
            </a:r>
          </a:p>
          <a:p>
            <a:pPr marL="0" marR="82550"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If you have a purchase that is higher than your</a:t>
            </a:r>
            <a:r>
              <a:rPr lang="en-US" sz="1800" spc="-21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limit, please contact the ProCard Office at</a:t>
            </a:r>
            <a:r>
              <a:rPr lang="en-US" sz="1800" spc="-1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3"/>
              </a:rPr>
              <a:t>procard@ecu.edu</a:t>
            </a:r>
            <a:r>
              <a:rPr lang="en-US" sz="1800" dirty="0">
                <a:effectLst/>
                <a:latin typeface="Century Gothic" panose="020B0502020202020204" pitchFamily="34" charset="0"/>
                <a:ea typeface="Garamond" panose="02020404030301010803" pitchFamily="18" charset="0"/>
                <a:cs typeface="Garamond" panose="02020404030301010803" pitchFamily="18" charset="0"/>
              </a:rPr>
              <a:t> to see if the ProCard Single Transaction Exception form can be used.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endParaRPr lang="en-US" sz="1500" dirty="0">
              <a:latin typeface="Garamond" panose="02020404030301010803" pitchFamily="18" charset="0"/>
            </a:endParaRPr>
          </a:p>
        </p:txBody>
      </p:sp>
    </p:spTree>
    <p:extLst>
      <p:ext uri="{BB962C8B-B14F-4D97-AF65-F5344CB8AC3E}">
        <p14:creationId xmlns:p14="http://schemas.microsoft.com/office/powerpoint/2010/main" val="3907102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E6B414F6-F20D-4717-A7AE-5E4C1D0FADEA}"/>
              </a:ext>
            </a:extLst>
          </p:cNvPr>
          <p:cNvSpPr>
            <a:spLocks noGrp="1"/>
          </p:cNvSpPr>
          <p:nvPr>
            <p:ph type="title"/>
          </p:nvPr>
        </p:nvSpPr>
        <p:spPr>
          <a:xfrm>
            <a:off x="457200" y="274638"/>
            <a:ext cx="8229600" cy="1143000"/>
          </a:xfrm>
        </p:spPr>
        <p:txBody>
          <a:bodyPr>
            <a:normAutofit fontScale="90000"/>
          </a:bodyPr>
          <a:lstStyle/>
          <a:p>
            <a:r>
              <a:rPr lang="en-US" b="1" dirty="0">
                <a:latin typeface="Garamond" panose="02020404030301010803" pitchFamily="18" charset="0"/>
              </a:rPr>
              <a:t>Suspension or Cancelled ProCards</a:t>
            </a:r>
          </a:p>
        </p:txBody>
      </p:sp>
      <p:sp>
        <p:nvSpPr>
          <p:cNvPr id="6" name="Content Placeholder 2">
            <a:extLst>
              <a:ext uri="{FF2B5EF4-FFF2-40B4-BE49-F238E27FC236}">
                <a16:creationId xmlns:a16="http://schemas.microsoft.com/office/drawing/2014/main" id="{10C0FD0B-2B2A-462B-80D7-35050E3EDA4B}"/>
              </a:ext>
            </a:extLst>
          </p:cNvPr>
          <p:cNvSpPr>
            <a:spLocks noGrp="1"/>
          </p:cNvSpPr>
          <p:nvPr>
            <p:ph idx="1"/>
          </p:nvPr>
        </p:nvSpPr>
        <p:spPr>
          <a:xfrm>
            <a:off x="457200" y="1417640"/>
            <a:ext cx="8229600" cy="5165722"/>
          </a:xfrm>
        </p:spPr>
        <p:txBody>
          <a:bodyPr>
            <a:normAutofit/>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ProCard(s) may be suspended or cancelled if any of the following occur:</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lvl="1" indent="-342900">
              <a:lnSpc>
                <a:spcPct val="115000"/>
              </a:lnSpc>
              <a:spcBef>
                <a:spcPts val="0"/>
              </a:spcBef>
              <a:spcAft>
                <a:spcPts val="1000"/>
              </a:spcAft>
              <a:buSzPts val="1200"/>
              <a:buFont typeface="Garamond" panose="02020404030301010803" pitchFamily="18" charset="0"/>
              <a:buChar char="•"/>
              <a:tabLst>
                <a:tab pos="774700" algn="l"/>
                <a:tab pos="775335" algn="l"/>
              </a:tabLst>
            </a:pPr>
            <a:r>
              <a:rPr lang="en-US" sz="1200" spc="-15" dirty="0">
                <a:effectLst/>
                <a:latin typeface="Century Gothic" panose="020B0502020202020204" pitchFamily="34" charset="0"/>
                <a:ea typeface="Garamond" panose="02020404030301010803" pitchFamily="18" charset="0"/>
                <a:cs typeface="Garamond" panose="02020404030301010803" pitchFamily="18" charset="0"/>
              </a:rPr>
              <a:t>Fraud or personal use</a:t>
            </a:r>
            <a:endParaRPr lang="en-US" sz="1200" spc="-15" dirty="0">
              <a:effectLst/>
              <a:latin typeface="Garamond" panose="02020404030301010803" pitchFamily="18" charset="0"/>
              <a:ea typeface="Garamond" panose="02020404030301010803" pitchFamily="18" charset="0"/>
              <a:cs typeface="Garamond" panose="02020404030301010803" pitchFamily="18" charset="0"/>
            </a:endParaRPr>
          </a:p>
          <a:p>
            <a:pPr lvl="1" indent="-342900">
              <a:lnSpc>
                <a:spcPct val="115000"/>
              </a:lnSpc>
              <a:spcBef>
                <a:spcPts val="0"/>
              </a:spcBef>
              <a:spcAft>
                <a:spcPts val="1000"/>
              </a:spcAft>
              <a:buSzPts val="1200"/>
              <a:buFont typeface="Garamond" panose="02020404030301010803" pitchFamily="18" charset="0"/>
              <a:buChar char="•"/>
              <a:tabLst>
                <a:tab pos="774700" algn="l"/>
                <a:tab pos="775335" algn="l"/>
              </a:tabLst>
            </a:pPr>
            <a:r>
              <a:rPr lang="en-US" sz="1200" spc="-15" dirty="0">
                <a:effectLst/>
                <a:latin typeface="Century Gothic" panose="020B0502020202020204" pitchFamily="34" charset="0"/>
                <a:ea typeface="Garamond" panose="02020404030301010803" pitchFamily="18" charset="0"/>
                <a:cs typeface="Garamond" panose="02020404030301010803" pitchFamily="18" charset="0"/>
              </a:rPr>
              <a:t>Splitting orders to avoid dollar</a:t>
            </a:r>
            <a:r>
              <a:rPr lang="en-US" sz="12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spc="-15" dirty="0">
                <a:effectLst/>
                <a:latin typeface="Century Gothic" panose="020B0502020202020204" pitchFamily="34" charset="0"/>
                <a:ea typeface="Garamond" panose="02020404030301010803" pitchFamily="18" charset="0"/>
                <a:cs typeface="Garamond" panose="02020404030301010803" pitchFamily="18" charset="0"/>
              </a:rPr>
              <a:t>limitations.</a:t>
            </a:r>
            <a:endParaRPr lang="en-US" sz="1200" spc="-15" dirty="0">
              <a:effectLst/>
              <a:latin typeface="Garamond" panose="02020404030301010803" pitchFamily="18" charset="0"/>
              <a:ea typeface="Garamond" panose="02020404030301010803" pitchFamily="18" charset="0"/>
              <a:cs typeface="Garamond" panose="02020404030301010803" pitchFamily="18" charset="0"/>
            </a:endParaRPr>
          </a:p>
          <a:p>
            <a:pPr lvl="1" indent="-342900">
              <a:lnSpc>
                <a:spcPct val="115000"/>
              </a:lnSpc>
              <a:spcBef>
                <a:spcPts val="0"/>
              </a:spcBef>
              <a:spcAft>
                <a:spcPts val="1000"/>
              </a:spcAft>
              <a:buSzPts val="1200"/>
              <a:buFont typeface="Garamond" panose="02020404030301010803" pitchFamily="18" charset="0"/>
              <a:buChar char="•"/>
              <a:tabLst>
                <a:tab pos="774700" algn="l"/>
                <a:tab pos="775335" algn="l"/>
              </a:tabLst>
            </a:pPr>
            <a:r>
              <a:rPr lang="en-US" sz="1200" spc="-15" dirty="0">
                <a:effectLst/>
                <a:latin typeface="Century Gothic" panose="020B0502020202020204" pitchFamily="34" charset="0"/>
                <a:ea typeface="Garamond" panose="02020404030301010803" pitchFamily="18" charset="0"/>
                <a:cs typeface="Garamond" panose="02020404030301010803" pitchFamily="18" charset="0"/>
              </a:rPr>
              <a:t>Unallowable charges (room service charges).</a:t>
            </a:r>
            <a:endParaRPr lang="en-US" sz="1200" spc="-15" dirty="0">
              <a:effectLst/>
              <a:latin typeface="Garamond" panose="02020404030301010803" pitchFamily="18" charset="0"/>
              <a:ea typeface="Garamond" panose="02020404030301010803" pitchFamily="18" charset="0"/>
              <a:cs typeface="Garamond" panose="02020404030301010803" pitchFamily="18" charset="0"/>
            </a:endParaRPr>
          </a:p>
          <a:p>
            <a:pPr lvl="1" indent="-342900">
              <a:lnSpc>
                <a:spcPct val="115000"/>
              </a:lnSpc>
              <a:spcBef>
                <a:spcPts val="0"/>
              </a:spcBef>
              <a:spcAft>
                <a:spcPts val="1000"/>
              </a:spcAft>
              <a:buSzPts val="1200"/>
              <a:buFont typeface="Garamond" panose="02020404030301010803" pitchFamily="18" charset="0"/>
              <a:buChar char="•"/>
              <a:tabLst>
                <a:tab pos="774700" algn="l"/>
                <a:tab pos="775335" algn="l"/>
              </a:tabLst>
            </a:pPr>
            <a:r>
              <a:rPr lang="en-US" sz="1200" spc="-15" dirty="0">
                <a:effectLst/>
                <a:latin typeface="Century Gothic" panose="020B0502020202020204" pitchFamily="34" charset="0"/>
                <a:ea typeface="Garamond" panose="02020404030301010803" pitchFamily="18" charset="0"/>
                <a:cs typeface="Garamond" panose="02020404030301010803" pitchFamily="18" charset="0"/>
              </a:rPr>
              <a:t>Late processing – ProCard – 30 days from transaction date.</a:t>
            </a:r>
            <a:endParaRPr lang="en-US" sz="1200" spc="-15" dirty="0">
              <a:effectLst/>
              <a:latin typeface="Garamond" panose="02020404030301010803" pitchFamily="18" charset="0"/>
              <a:ea typeface="Garamond" panose="02020404030301010803" pitchFamily="18" charset="0"/>
              <a:cs typeface="Garamond" panose="02020404030301010803" pitchFamily="18" charset="0"/>
            </a:endParaRPr>
          </a:p>
          <a:p>
            <a:pPr lvl="1" indent="-342900">
              <a:lnSpc>
                <a:spcPct val="115000"/>
              </a:lnSpc>
              <a:spcBef>
                <a:spcPts val="0"/>
              </a:spcBef>
              <a:spcAft>
                <a:spcPts val="1000"/>
              </a:spcAft>
              <a:buSzPts val="1200"/>
              <a:buFont typeface="Garamond" panose="02020404030301010803" pitchFamily="18" charset="0"/>
              <a:buChar char="•"/>
              <a:tabLst>
                <a:tab pos="774700" algn="l"/>
                <a:tab pos="775335" algn="l"/>
              </a:tabLst>
            </a:pPr>
            <a:r>
              <a:rPr lang="en-US" sz="1200" spc="-15" dirty="0">
                <a:effectLst/>
                <a:latin typeface="Century Gothic" panose="020B0502020202020204" pitchFamily="34" charset="0"/>
                <a:ea typeface="Garamond" panose="02020404030301010803" pitchFamily="18" charset="0"/>
                <a:cs typeface="Garamond" panose="02020404030301010803" pitchFamily="18" charset="0"/>
              </a:rPr>
              <a:t>Noncompliance with State contracts and/or Purchasing policies and</a:t>
            </a:r>
            <a:r>
              <a:rPr lang="en-US" sz="1200" spc="-8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spc="-15" dirty="0">
                <a:effectLst/>
                <a:latin typeface="Century Gothic" panose="020B0502020202020204" pitchFamily="34" charset="0"/>
                <a:ea typeface="Garamond" panose="02020404030301010803" pitchFamily="18" charset="0"/>
                <a:cs typeface="Garamond" panose="02020404030301010803" pitchFamily="18" charset="0"/>
              </a:rPr>
              <a:t>procedures.</a:t>
            </a:r>
            <a:endParaRPr lang="en-US" sz="1200" spc="-15" dirty="0">
              <a:effectLst/>
              <a:latin typeface="Garamond" panose="02020404030301010803" pitchFamily="18" charset="0"/>
              <a:ea typeface="Garamond" panose="02020404030301010803" pitchFamily="18" charset="0"/>
              <a:cs typeface="Garamond" panose="02020404030301010803" pitchFamily="18" charset="0"/>
            </a:endParaRPr>
          </a:p>
          <a:p>
            <a:pPr lvl="1" indent="-342900">
              <a:lnSpc>
                <a:spcPct val="115000"/>
              </a:lnSpc>
              <a:spcBef>
                <a:spcPts val="0"/>
              </a:spcBef>
              <a:spcAft>
                <a:spcPts val="1000"/>
              </a:spcAft>
              <a:buSzPts val="1200"/>
              <a:buFont typeface="Garamond" panose="02020404030301010803" pitchFamily="18" charset="0"/>
              <a:buChar char="•"/>
              <a:tabLst>
                <a:tab pos="774700" algn="l"/>
                <a:tab pos="775335" algn="l"/>
              </a:tabLst>
            </a:pPr>
            <a:r>
              <a:rPr lang="en-US" sz="1200" spc="-15" dirty="0">
                <a:effectLst/>
                <a:latin typeface="Century Gothic" panose="020B0502020202020204" pitchFamily="34" charset="0"/>
                <a:ea typeface="Garamond" panose="02020404030301010803" pitchFamily="18" charset="0"/>
                <a:cs typeface="Garamond" panose="02020404030301010803" pitchFamily="18" charset="0"/>
              </a:rPr>
              <a:t>Incomplete expense reports</a:t>
            </a:r>
            <a:endParaRPr lang="en-US" sz="1200" spc="-15" dirty="0">
              <a:effectLst/>
              <a:latin typeface="Garamond" panose="02020404030301010803" pitchFamily="18" charset="0"/>
              <a:ea typeface="Garamond" panose="02020404030301010803" pitchFamily="18" charset="0"/>
              <a:cs typeface="Garamond" panose="02020404030301010803" pitchFamily="18" charset="0"/>
            </a:endParaRPr>
          </a:p>
          <a:p>
            <a:pPr lvl="1" indent="-342900">
              <a:lnSpc>
                <a:spcPct val="115000"/>
              </a:lnSpc>
              <a:spcBef>
                <a:spcPts val="0"/>
              </a:spcBef>
              <a:spcAft>
                <a:spcPts val="1000"/>
              </a:spcAft>
              <a:buSzPts val="1200"/>
              <a:buFont typeface="Garamond" panose="02020404030301010803" pitchFamily="18" charset="0"/>
              <a:buChar char="•"/>
              <a:tabLst>
                <a:tab pos="774700" algn="l"/>
                <a:tab pos="775335" algn="l"/>
              </a:tabLst>
            </a:pPr>
            <a:r>
              <a:rPr lang="en-US" sz="1200" spc="-15" dirty="0">
                <a:effectLst/>
                <a:latin typeface="Century Gothic" panose="020B0502020202020204" pitchFamily="34" charset="0"/>
                <a:ea typeface="Garamond" panose="02020404030301010803" pitchFamily="18" charset="0"/>
                <a:cs typeface="Garamond" panose="02020404030301010803" pitchFamily="18" charset="0"/>
              </a:rPr>
              <a:t>Unauthorized expenses or use of</a:t>
            </a:r>
            <a:r>
              <a:rPr lang="en-US" sz="12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200" spc="-15" dirty="0">
                <a:effectLst/>
                <a:latin typeface="Century Gothic" panose="020B0502020202020204" pitchFamily="34" charset="0"/>
                <a:ea typeface="Garamond" panose="02020404030301010803" pitchFamily="18" charset="0"/>
                <a:cs typeface="Garamond" panose="02020404030301010803" pitchFamily="18" charset="0"/>
              </a:rPr>
              <a:t>card</a:t>
            </a:r>
            <a:endParaRPr lang="en-US" sz="1200" spc="-15" dirty="0">
              <a:effectLst/>
              <a:latin typeface="Garamond" panose="02020404030301010803" pitchFamily="18" charset="0"/>
              <a:ea typeface="Garamond" panose="02020404030301010803" pitchFamily="18" charset="0"/>
              <a:cs typeface="Garamond" panose="02020404030301010803" pitchFamily="18" charset="0"/>
            </a:endParaRPr>
          </a:p>
          <a:p>
            <a:pPr lvl="1" indent="-342900">
              <a:lnSpc>
                <a:spcPct val="115000"/>
              </a:lnSpc>
              <a:spcBef>
                <a:spcPts val="0"/>
              </a:spcBef>
              <a:spcAft>
                <a:spcPts val="1000"/>
              </a:spcAft>
              <a:buSzPts val="1200"/>
              <a:buFont typeface="Garamond" panose="02020404030301010803" pitchFamily="18" charset="0"/>
              <a:buChar char="•"/>
              <a:tabLst>
                <a:tab pos="774700" algn="l"/>
                <a:tab pos="775335" algn="l"/>
              </a:tabLst>
            </a:pPr>
            <a:r>
              <a:rPr lang="en-US" sz="1200" spc="-15" dirty="0">
                <a:effectLst/>
                <a:latin typeface="Century Gothic" panose="020B0502020202020204" pitchFamily="34" charset="0"/>
                <a:ea typeface="Garamond" panose="02020404030301010803" pitchFamily="18" charset="0"/>
                <a:cs typeface="Garamond" panose="02020404030301010803" pitchFamily="18" charset="0"/>
              </a:rPr>
              <a:t>Travel violation.</a:t>
            </a:r>
            <a:endParaRPr lang="en-US" sz="1200" spc="-15" dirty="0">
              <a:effectLst/>
              <a:latin typeface="Garamond" panose="02020404030301010803" pitchFamily="18" charset="0"/>
              <a:ea typeface="Garamond" panose="02020404030301010803" pitchFamily="18" charset="0"/>
              <a:cs typeface="Garamond" panose="02020404030301010803" pitchFamily="18" charset="0"/>
            </a:endParaRPr>
          </a:p>
          <a:p>
            <a:pPr lvl="1" indent="-342900">
              <a:lnSpc>
                <a:spcPct val="115000"/>
              </a:lnSpc>
              <a:spcBef>
                <a:spcPts val="0"/>
              </a:spcBef>
              <a:spcAft>
                <a:spcPts val="1000"/>
              </a:spcAft>
              <a:buSzPts val="1200"/>
              <a:buFont typeface="Garamond" panose="02020404030301010803" pitchFamily="18" charset="0"/>
              <a:buChar char="•"/>
              <a:tabLst>
                <a:tab pos="774700" algn="l"/>
                <a:tab pos="775335" algn="l"/>
              </a:tabLst>
            </a:pPr>
            <a:r>
              <a:rPr lang="en-US" sz="1200" spc="-15" dirty="0">
                <a:effectLst/>
                <a:latin typeface="Century Gothic" panose="020B0502020202020204" pitchFamily="34" charset="0"/>
                <a:ea typeface="Garamond" panose="02020404030301010803" pitchFamily="18" charset="0"/>
                <a:cs typeface="Garamond" panose="02020404030301010803" pitchFamily="18" charset="0"/>
              </a:rPr>
              <a:t>A card is determined to be of no use to the</a:t>
            </a:r>
            <a:r>
              <a:rPr lang="en-US" sz="12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200" spc="-15" dirty="0">
                <a:effectLst/>
                <a:latin typeface="Century Gothic" panose="020B0502020202020204" pitchFamily="34" charset="0"/>
                <a:ea typeface="Garamond" panose="02020404030301010803" pitchFamily="18" charset="0"/>
                <a:cs typeface="Garamond" panose="02020404030301010803" pitchFamily="18" charset="0"/>
              </a:rPr>
              <a:t>cardholder.</a:t>
            </a:r>
            <a:endParaRPr lang="en-US" sz="1200" spc="-15"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Using someone else’s card, allowing others to use your card, and failing to secure your card are not</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allowed</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and</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may</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cause</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for</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card</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cancellation.</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0"/>
              </a:spcBef>
              <a:spcAft>
                <a:spcPts val="0"/>
              </a:spcAft>
              <a:buNone/>
            </a:pPr>
            <a:endParaRPr lang="en-US" sz="1600" b="1" u="sng" dirty="0">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3517384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D452FE3F-D8BC-4069-8A4D-8B56F109ED2F}"/>
              </a:ext>
            </a:extLst>
          </p:cNvPr>
          <p:cNvSpPr>
            <a:spLocks noGrp="1"/>
          </p:cNvSpPr>
          <p:nvPr>
            <p:ph type="title"/>
          </p:nvPr>
        </p:nvSpPr>
        <p:spPr>
          <a:xfrm>
            <a:off x="457200" y="152400"/>
            <a:ext cx="8229600" cy="1143000"/>
          </a:xfrm>
        </p:spPr>
        <p:txBody>
          <a:bodyPr/>
          <a:lstStyle/>
          <a:p>
            <a:r>
              <a:rPr lang="en-US" b="1" dirty="0">
                <a:latin typeface="Garamond" panose="02020404030301010803" pitchFamily="18" charset="0"/>
              </a:rPr>
              <a:t>Tax Exempt Status</a:t>
            </a:r>
          </a:p>
        </p:txBody>
      </p:sp>
      <p:sp>
        <p:nvSpPr>
          <p:cNvPr id="6" name="Content Placeholder 2">
            <a:extLst>
              <a:ext uri="{FF2B5EF4-FFF2-40B4-BE49-F238E27FC236}">
                <a16:creationId xmlns:a16="http://schemas.microsoft.com/office/drawing/2014/main" id="{0B6DF32B-D2C1-4C92-B23B-427AEBA62B4D}"/>
              </a:ext>
            </a:extLst>
          </p:cNvPr>
          <p:cNvSpPr>
            <a:spLocks noGrp="1"/>
          </p:cNvSpPr>
          <p:nvPr>
            <p:ph idx="1"/>
          </p:nvPr>
        </p:nvSpPr>
        <p:spPr>
          <a:xfrm>
            <a:off x="457200" y="1066800"/>
            <a:ext cx="8229600" cy="4525963"/>
          </a:xfrm>
        </p:spPr>
        <p:txBody>
          <a:bodyPr>
            <a:normAutofit/>
          </a:bodyPr>
          <a:lstStyle/>
          <a:p>
            <a:pPr>
              <a:lnSpc>
                <a:spcPct val="150000"/>
              </a:lnSpc>
            </a:pPr>
            <a:r>
              <a:rPr lang="en-US" sz="1600" dirty="0">
                <a:latin typeface="Century Gothic" panose="020B0502020202020204" pitchFamily="34" charset="0"/>
              </a:rPr>
              <a:t>ECU is NC sales tax exempt for most purchases</a:t>
            </a:r>
          </a:p>
          <a:p>
            <a:pPr>
              <a:lnSpc>
                <a:spcPct val="150000"/>
              </a:lnSpc>
            </a:pPr>
            <a:r>
              <a:rPr lang="en-US" sz="1600" dirty="0">
                <a:latin typeface="Century Gothic" panose="020B0502020202020204" pitchFamily="34" charset="0"/>
              </a:rPr>
              <a:t>ECU’s tax ID number is printed on ProCard</a:t>
            </a:r>
          </a:p>
          <a:p>
            <a:pPr>
              <a:lnSpc>
                <a:spcPct val="150000"/>
              </a:lnSpc>
            </a:pPr>
            <a:r>
              <a:rPr lang="en-US" sz="1600" dirty="0">
                <a:latin typeface="Century Gothic" panose="020B0502020202020204" pitchFamily="34" charset="0"/>
              </a:rPr>
              <a:t>Cardholder must inform the vendor of the tax-exempt status at time of purchase</a:t>
            </a:r>
          </a:p>
          <a:p>
            <a:pPr>
              <a:lnSpc>
                <a:spcPct val="150000"/>
              </a:lnSpc>
            </a:pPr>
            <a:r>
              <a:rPr lang="en-US" sz="1600" dirty="0">
                <a:latin typeface="Century Gothic" panose="020B0502020202020204" pitchFamily="34" charset="0"/>
              </a:rPr>
              <a:t>If tax is charged, it is the cardholder’s responsibility to obtain a credit from the vendor to his/her ProCard</a:t>
            </a:r>
          </a:p>
          <a:p>
            <a:pPr>
              <a:lnSpc>
                <a:spcPct val="150000"/>
              </a:lnSpc>
            </a:pPr>
            <a:r>
              <a:rPr lang="en-US" sz="1600" dirty="0">
                <a:latin typeface="Century Gothic" panose="020B0502020202020204" pitchFamily="34" charset="0"/>
              </a:rPr>
              <a:t>Vendors with special tax-exempt account numbers:</a:t>
            </a:r>
          </a:p>
          <a:p>
            <a:pPr lvl="1">
              <a:lnSpc>
                <a:spcPct val="150000"/>
              </a:lnSpc>
            </a:pPr>
            <a:r>
              <a:rPr lang="en-US" sz="1600" b="1" dirty="0">
                <a:latin typeface="Century Gothic" panose="020B0502020202020204" pitchFamily="34" charset="0"/>
              </a:rPr>
              <a:t>Lowes 059800021</a:t>
            </a:r>
          </a:p>
          <a:p>
            <a:pPr lvl="1">
              <a:lnSpc>
                <a:spcPct val="150000"/>
              </a:lnSpc>
            </a:pPr>
            <a:r>
              <a:rPr lang="en-US" sz="1600" b="1" dirty="0">
                <a:latin typeface="Century Gothic" panose="020B0502020202020204" pitchFamily="34" charset="0"/>
              </a:rPr>
              <a:t>Office Depot 39120714</a:t>
            </a:r>
          </a:p>
          <a:p>
            <a:pPr lvl="1">
              <a:lnSpc>
                <a:spcPct val="150000"/>
              </a:lnSpc>
            </a:pPr>
            <a:r>
              <a:rPr lang="en-US" sz="1600" b="1" dirty="0">
                <a:latin typeface="Century Gothic" panose="020B0502020202020204" pitchFamily="34" charset="0"/>
              </a:rPr>
              <a:t>Walmart 1003978</a:t>
            </a:r>
          </a:p>
          <a:p>
            <a:pPr marL="0" indent="0">
              <a:buNone/>
            </a:pPr>
            <a:endParaRPr lang="en-US" sz="2400" dirty="0"/>
          </a:p>
        </p:txBody>
      </p:sp>
    </p:spTree>
    <p:extLst>
      <p:ext uri="{BB962C8B-B14F-4D97-AF65-F5344CB8AC3E}">
        <p14:creationId xmlns:p14="http://schemas.microsoft.com/office/powerpoint/2010/main" val="2057944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82D2F7F8-BEB7-41C5-A680-76606D6E45ED}"/>
              </a:ext>
            </a:extLst>
          </p:cNvPr>
          <p:cNvSpPr>
            <a:spLocks noGrp="1"/>
          </p:cNvSpPr>
          <p:nvPr>
            <p:ph type="title"/>
          </p:nvPr>
        </p:nvSpPr>
        <p:spPr>
          <a:xfrm>
            <a:off x="457200" y="274638"/>
            <a:ext cx="8229600" cy="1143000"/>
          </a:xfrm>
        </p:spPr>
        <p:txBody>
          <a:bodyPr>
            <a:normAutofit fontScale="90000"/>
          </a:bodyPr>
          <a:lstStyle/>
          <a:p>
            <a:r>
              <a:rPr lang="en-US" b="1" dirty="0">
                <a:latin typeface="Garamond" panose="02020404030301010803" pitchFamily="18" charset="0"/>
              </a:rPr>
              <a:t>Technology Purchase/Request Form</a:t>
            </a:r>
          </a:p>
        </p:txBody>
      </p:sp>
      <p:sp>
        <p:nvSpPr>
          <p:cNvPr id="6" name="Content Placeholder 2">
            <a:extLst>
              <a:ext uri="{FF2B5EF4-FFF2-40B4-BE49-F238E27FC236}">
                <a16:creationId xmlns:a16="http://schemas.microsoft.com/office/drawing/2014/main" id="{B4124EC4-34AB-4536-A007-A8817C3AB6E8}"/>
              </a:ext>
            </a:extLst>
          </p:cNvPr>
          <p:cNvSpPr>
            <a:spLocks noGrp="1"/>
          </p:cNvSpPr>
          <p:nvPr>
            <p:ph idx="1"/>
          </p:nvPr>
        </p:nvSpPr>
        <p:spPr>
          <a:xfrm>
            <a:off x="457200" y="1417640"/>
            <a:ext cx="8229600" cy="5165722"/>
          </a:xfrm>
        </p:spPr>
        <p:txBody>
          <a:bodyPr vert="horz" lIns="91440" tIns="45720" rIns="91440" bIns="45720" rtlCol="0">
            <a:normAutofit/>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1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ECU</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ProCard Technology Request form</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must</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completed and approved in PORT prior to the purchase of any software, non-standard computers (non-CPI), hardware, datasets, Internet of Things (IoT), and services for your department regardless of cost.  Please use the ProCard form to request to purchase technology within your ProCard transaction limit.</a:t>
            </a:r>
            <a:r>
              <a:rPr lang="en-US" sz="1800" spc="18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Per</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ITCS,</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form</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must</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completed</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in</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all</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situations</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(new</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or</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renewal) when software or data services are purchased.  Once approval is obtained, you are permitted to use the ProCard as the payment method for the software. The form can be found on the PORT home</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page. An </a:t>
            </a:r>
            <a:r>
              <a:rPr lang="en-US" sz="18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3"/>
              </a:rPr>
              <a:t>Answer Guide to the Technology Request Form</a:t>
            </a:r>
            <a:r>
              <a:rPr lang="en-US" sz="1800" dirty="0">
                <a:effectLst/>
                <a:latin typeface="Century Gothic" panose="020B0502020202020204" pitchFamily="34" charset="0"/>
                <a:ea typeface="Garamond" panose="02020404030301010803" pitchFamily="18" charset="0"/>
                <a:cs typeface="Garamond" panose="02020404030301010803" pitchFamily="18" charset="0"/>
              </a:rPr>
              <a:t> can be found on the PORT home page as well.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A copy of the completed requisition must be included with the transaction documentation that is attached in Emburse.</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endParaRPr lang="en-US" sz="1500" dirty="0">
              <a:latin typeface="Garamond" panose="02020404030301010803" pitchFamily="18" charset="0"/>
            </a:endParaRPr>
          </a:p>
        </p:txBody>
      </p:sp>
    </p:spTree>
    <p:extLst>
      <p:ext uri="{BB962C8B-B14F-4D97-AF65-F5344CB8AC3E}">
        <p14:creationId xmlns:p14="http://schemas.microsoft.com/office/powerpoint/2010/main" val="3219452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0B73F840-67C3-4EB5-B6F1-FB3E4B1FAD50}"/>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Travel Related Expenses</a:t>
            </a:r>
          </a:p>
        </p:txBody>
      </p:sp>
      <p:sp>
        <p:nvSpPr>
          <p:cNvPr id="6" name="Content Placeholder 2">
            <a:extLst>
              <a:ext uri="{FF2B5EF4-FFF2-40B4-BE49-F238E27FC236}">
                <a16:creationId xmlns:a16="http://schemas.microsoft.com/office/drawing/2014/main" id="{8975F46A-9497-47CE-8ACD-099C738EA95F}"/>
              </a:ext>
            </a:extLst>
          </p:cNvPr>
          <p:cNvSpPr>
            <a:spLocks noGrp="1"/>
          </p:cNvSpPr>
          <p:nvPr>
            <p:ph idx="1"/>
          </p:nvPr>
        </p:nvSpPr>
        <p:spPr>
          <a:xfrm>
            <a:off x="457200" y="1417640"/>
            <a:ext cx="8229600" cy="5165722"/>
          </a:xfrm>
        </p:spPr>
        <p:txBody>
          <a:bodyPr vert="horz" lIns="91440" tIns="45720" rIns="91440" bIns="45720" rtlCol="0">
            <a:normAutofit/>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Please see the ECU Travel Procedures Manual for the complete travel policy. When the ProCard is used for travel-related items, the correct travel request number must be written on each travel receipt and/or provided to the ProCard holder. </a:t>
            </a: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 ProCard may be used for all approved ECU travel expenses, excluding per diem meals, while in travel status. Reimbursement requests for meals</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must</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handled</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through</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proper</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Travel</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Reimbursement</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procedure.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461431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0B73F840-67C3-4EB5-B6F1-FB3E4B1FAD50}"/>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ProCard Travel Upgrade</a:t>
            </a:r>
          </a:p>
        </p:txBody>
      </p:sp>
      <p:sp>
        <p:nvSpPr>
          <p:cNvPr id="6" name="Content Placeholder 2">
            <a:extLst>
              <a:ext uri="{FF2B5EF4-FFF2-40B4-BE49-F238E27FC236}">
                <a16:creationId xmlns:a16="http://schemas.microsoft.com/office/drawing/2014/main" id="{8975F46A-9497-47CE-8ACD-099C738EA95F}"/>
              </a:ext>
            </a:extLst>
          </p:cNvPr>
          <p:cNvSpPr>
            <a:spLocks noGrp="1"/>
          </p:cNvSpPr>
          <p:nvPr>
            <p:ph idx="1"/>
          </p:nvPr>
        </p:nvSpPr>
        <p:spPr>
          <a:xfrm>
            <a:off x="457200" y="1417640"/>
            <a:ext cx="8229600" cy="5165722"/>
          </a:xfrm>
        </p:spPr>
        <p:txBody>
          <a:bodyPr vert="horz" lIns="91440" tIns="45720" rIns="91440" bIns="45720" rtlCol="0">
            <a:normAutofit/>
          </a:bodyPr>
          <a:lstStyle/>
          <a:p>
            <a:pPr marL="0" marR="85725" indent="0" algn="just">
              <a:lnSpc>
                <a:spcPct val="150000"/>
              </a:lnSpc>
              <a:spcBef>
                <a:spcPts val="1005"/>
              </a:spcBef>
              <a:buNone/>
            </a:pPr>
            <a:r>
              <a:rPr lang="en-US" sz="1600" dirty="0">
                <a:effectLst/>
                <a:latin typeface="Century Gothic" panose="020B0502020202020204" pitchFamily="34" charset="0"/>
                <a:ea typeface="Garamond" panose="02020404030301010803" pitchFamily="18" charset="0"/>
                <a:cs typeface="Garamond" panose="02020404030301010803" pitchFamily="18" charset="0"/>
              </a:rPr>
              <a:t>Participation</a:t>
            </a:r>
            <a:r>
              <a:rPr lang="en-US" sz="16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in</a:t>
            </a:r>
            <a:r>
              <a:rPr lang="en-US" sz="16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the travel</a:t>
            </a:r>
            <a:r>
              <a:rPr lang="en-US" sz="16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upgrade</a:t>
            </a:r>
            <a:r>
              <a:rPr lang="en-US" sz="16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is</a:t>
            </a:r>
            <a:r>
              <a:rPr lang="en-US" sz="16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by</a:t>
            </a:r>
            <a:r>
              <a:rPr lang="en-US" sz="16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application</a:t>
            </a:r>
            <a:r>
              <a:rPr lang="en-US" sz="16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only</a:t>
            </a:r>
            <a:r>
              <a:rPr lang="en-US" sz="16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and</a:t>
            </a:r>
            <a:r>
              <a:rPr lang="en-US" sz="16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must</a:t>
            </a:r>
            <a:r>
              <a:rPr lang="en-US" sz="16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be</a:t>
            </a:r>
            <a:r>
              <a:rPr lang="en-US" sz="16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approved</a:t>
            </a:r>
            <a:r>
              <a:rPr lang="en-US" sz="16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by</a:t>
            </a:r>
            <a:r>
              <a:rPr lang="en-US" sz="1600" spc="-50"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the</a:t>
            </a:r>
            <a:r>
              <a:rPr lang="en-US" sz="16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cardholder’s</a:t>
            </a:r>
            <a:r>
              <a:rPr lang="en-US" sz="16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Department</a:t>
            </a:r>
            <a:r>
              <a:rPr lang="en-US" sz="16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Head. This program is for staff/faculty that travel for ECU business purposes and for staff/faculty that are responsible for arranging travel for other ECU employees on a frequent basis. If your department has staff/faculty members that rarely travel, a cardholder should be designated to make payments on behalf of others. </a:t>
            </a:r>
          </a:p>
          <a:p>
            <a:pPr marL="0" marR="85725" indent="0" algn="just">
              <a:lnSpc>
                <a:spcPct val="150000"/>
              </a:lnSpc>
              <a:spcBef>
                <a:spcPts val="1005"/>
              </a:spcBef>
              <a:buNone/>
            </a:pPr>
            <a:r>
              <a:rPr lang="en-US" sz="1600" b="1" dirty="0">
                <a:effectLst/>
                <a:latin typeface="Century Gothic" panose="020B0502020202020204" pitchFamily="34" charset="0"/>
                <a:ea typeface="Garamond" panose="02020404030301010803" pitchFamily="18" charset="0"/>
                <a:cs typeface="Garamond" panose="02020404030301010803" pitchFamily="18" charset="0"/>
              </a:rPr>
              <a:t>DO NOT </a:t>
            </a:r>
            <a:r>
              <a:rPr lang="en-US" sz="1600" dirty="0">
                <a:effectLst/>
                <a:latin typeface="Century Gothic" panose="020B0502020202020204" pitchFamily="34" charset="0"/>
                <a:ea typeface="Garamond" panose="02020404030301010803" pitchFamily="18" charset="0"/>
                <a:cs typeface="Garamond" panose="02020404030301010803" pitchFamily="18" charset="0"/>
              </a:rPr>
              <a:t>request reimbursement through the travel reimbursement process for any expenses that were charged to your ProCard. Note on the expense report that it was paid via ProCard. A travel pre-approval must be completed prior to incurring any expenses related to that</a:t>
            </a:r>
            <a:r>
              <a:rPr lang="en-US" sz="1600" spc="-5" dirty="0">
                <a:effectLst/>
                <a:latin typeface="Century Gothic" panose="020B0502020202020204" pitchFamily="34" charset="0"/>
                <a:ea typeface="Garamond" panose="02020404030301010803" pitchFamily="18" charset="0"/>
                <a:cs typeface="Garamond" panose="02020404030301010803" pitchFamily="18" charset="0"/>
              </a:rPr>
              <a:t> </a:t>
            </a:r>
            <a:r>
              <a:rPr lang="en-US" sz="1600" dirty="0">
                <a:effectLst/>
                <a:latin typeface="Century Gothic" panose="020B0502020202020204" pitchFamily="34" charset="0"/>
                <a:ea typeface="Garamond" panose="02020404030301010803" pitchFamily="18" charset="0"/>
                <a:cs typeface="Garamond" panose="02020404030301010803" pitchFamily="18" charset="0"/>
              </a:rPr>
              <a:t>travel.</a:t>
            </a:r>
            <a:endParaRPr lang="en-US" sz="1500" dirty="0">
              <a:latin typeface="Garamond" panose="02020404030301010803" pitchFamily="18" charset="0"/>
            </a:endParaRPr>
          </a:p>
        </p:txBody>
      </p:sp>
    </p:spTree>
    <p:extLst>
      <p:ext uri="{BB962C8B-B14F-4D97-AF65-F5344CB8AC3E}">
        <p14:creationId xmlns:p14="http://schemas.microsoft.com/office/powerpoint/2010/main" val="282706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4D69F1F4-7168-4E4B-B96A-C280FDFB7A72}"/>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Travel Related Expenses</a:t>
            </a:r>
          </a:p>
        </p:txBody>
      </p:sp>
      <p:sp>
        <p:nvSpPr>
          <p:cNvPr id="6" name="Content Placeholder 2">
            <a:extLst>
              <a:ext uri="{FF2B5EF4-FFF2-40B4-BE49-F238E27FC236}">
                <a16:creationId xmlns:a16="http://schemas.microsoft.com/office/drawing/2014/main" id="{40CECFE9-7482-4FF2-9202-EF29A41BCB4E}"/>
              </a:ext>
            </a:extLst>
          </p:cNvPr>
          <p:cNvSpPr>
            <a:spLocks noGrp="1"/>
          </p:cNvSpPr>
          <p:nvPr>
            <p:ph idx="1"/>
          </p:nvPr>
        </p:nvSpPr>
        <p:spPr>
          <a:xfrm>
            <a:off x="457200" y="1417640"/>
            <a:ext cx="8229600" cy="5165722"/>
          </a:xfrm>
        </p:spPr>
        <p:txBody>
          <a:bodyPr vert="horz" lIns="91440" tIns="45720" rIns="91440" bIns="45720" rtlCol="0">
            <a:normAutofit lnSpcReduction="10000"/>
          </a:bodyPr>
          <a:lstStyle/>
          <a:p>
            <a:pPr marL="0" marR="85725" indent="0" algn="just">
              <a:lnSpc>
                <a:spcPct val="150000"/>
              </a:lnSpc>
              <a:spcBef>
                <a:spcPts val="1005"/>
              </a:spcBef>
              <a:buNone/>
            </a:pPr>
            <a:r>
              <a:rPr lang="en-US" sz="1500" b="1" u="sng" dirty="0">
                <a:latin typeface="Garamond" panose="02020404030301010803" pitchFamily="18" charset="0"/>
              </a:rPr>
              <a:t>Registration</a:t>
            </a: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Registration fees are required to be paid on your ProCard if the vendor accepts VISA. Extra events/items are only allowed to be added to the registration fee if items are business-related and fund approved. Documentation for a registration may include a brochure, registration form, or confirmations printed from the Internet.</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r>
              <a:rPr lang="en-US" sz="1500" b="1" u="sng" dirty="0">
                <a:latin typeface="Garamond" panose="02020404030301010803" pitchFamily="18" charset="0"/>
              </a:rPr>
              <a:t>Meals</a:t>
            </a:r>
          </a:p>
          <a:p>
            <a:pPr marL="0" marR="85725" indent="0" algn="just">
              <a:lnSpc>
                <a:spcPct val="150000"/>
              </a:lnSpc>
              <a:spcBef>
                <a:spcPts val="1005"/>
              </a:spcBef>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Meals cannot be paid with the ProCard unless included in the registration fee or if combined with an approved event. Optional, non-business related; meals that are added to registrations</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must</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paid</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with</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personal</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funds.</a:t>
            </a:r>
            <a:r>
              <a:rPr lang="en-US" sz="1800" spc="-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If</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fund-approved,</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you</a:t>
            </a:r>
            <a:r>
              <a:rPr lang="en-US" sz="1800" spc="-6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may</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request</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reimbursement through</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travel</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reimbursement</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process.</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Otherwise,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you</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may</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receive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per</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diem.</a:t>
            </a:r>
            <a:endParaRPr lang="en-US" sz="1500" dirty="0">
              <a:latin typeface="Garamond" panose="02020404030301010803" pitchFamily="18" charset="0"/>
            </a:endParaRPr>
          </a:p>
        </p:txBody>
      </p:sp>
    </p:spTree>
    <p:extLst>
      <p:ext uri="{BB962C8B-B14F-4D97-AF65-F5344CB8AC3E}">
        <p14:creationId xmlns:p14="http://schemas.microsoft.com/office/powerpoint/2010/main" val="1922379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CC81AB33-CB80-4371-BC3F-B9194742AE5A}"/>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Travel Related Expenses</a:t>
            </a:r>
          </a:p>
        </p:txBody>
      </p:sp>
      <p:sp>
        <p:nvSpPr>
          <p:cNvPr id="6" name="Content Placeholder 2">
            <a:extLst>
              <a:ext uri="{FF2B5EF4-FFF2-40B4-BE49-F238E27FC236}">
                <a16:creationId xmlns:a16="http://schemas.microsoft.com/office/drawing/2014/main" id="{CEDF59B0-FB15-4025-B9D4-D9E8673FC6FB}"/>
              </a:ext>
            </a:extLst>
          </p:cNvPr>
          <p:cNvSpPr>
            <a:spLocks noGrp="1"/>
          </p:cNvSpPr>
          <p:nvPr>
            <p:ph idx="1"/>
          </p:nvPr>
        </p:nvSpPr>
        <p:spPr>
          <a:xfrm>
            <a:off x="457200" y="1417640"/>
            <a:ext cx="8229600" cy="5165722"/>
          </a:xfrm>
        </p:spPr>
        <p:txBody>
          <a:bodyPr>
            <a:normAutofit fontScale="85000" lnSpcReduction="20000"/>
          </a:bodyPr>
          <a:lstStyle/>
          <a:p>
            <a:pPr marL="0" marR="85725" indent="0" algn="just">
              <a:lnSpc>
                <a:spcPct val="115000"/>
              </a:lnSpc>
              <a:spcBef>
                <a:spcPts val="1005"/>
              </a:spcBef>
              <a:spcAft>
                <a:spcPts val="0"/>
              </a:spcAft>
              <a:buNone/>
            </a:pPr>
            <a:r>
              <a:rPr lang="en-US" sz="1500" b="1" u="sng" spc="-15" dirty="0">
                <a:latin typeface="Garamond" panose="02020404030301010803" pitchFamily="18" charset="0"/>
                <a:ea typeface="Garamond" panose="02020404030301010803" pitchFamily="18" charset="0"/>
                <a:cs typeface="Garamond" panose="02020404030301010803" pitchFamily="18" charset="0"/>
              </a:rPr>
              <a:t>Lodging</a:t>
            </a: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 ProCard may be used by the named cardholder to pay for lodging, including occupancy tax, business-needed Internet, and parking, for travelers on approved ECU business.</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nSpc>
                <a:spcPct val="115000"/>
              </a:lnSpc>
              <a:spcBef>
                <a:spcPts val="1005"/>
              </a:spcBef>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If a cardholder reserve lodging for another traveler, the cardholder will need to be sure the hotel knows</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that</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1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traveler</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will</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not</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have</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1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credit</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card</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when</a:t>
            </a:r>
            <a:r>
              <a:rPr lang="en-US" sz="1800" spc="-1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they</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check</a:t>
            </a:r>
            <a:r>
              <a:rPr lang="en-US" sz="1800" spc="-1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in/out.</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1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cardholder</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may be required to complete a 3rd party reservation form with the hotel. Alert the hotel that only lodging expenses, business-needed Internet, and parking, if required at the hotel, are</a:t>
            </a:r>
            <a:r>
              <a:rPr lang="en-US" sz="1800" spc="-15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allowed. Lodging accommodations that are with a 3rd party (any lodging that is not a hotel/motel) must have prior approval in addition to the ProCard approvals. A 3rd Party Lodging Form must be completed and approved prior to booking and attached to any expense report that reflects the lodging charge.</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form,</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as</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well</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as</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details</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can</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found</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here:</a:t>
            </a:r>
            <a:r>
              <a:rPr lang="en-US" sz="1800" spc="-1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3"/>
              </a:rPr>
              <a:t>https://financialservices.ecu.edu/wp-content/pv-uploads/sites/86/2018/05/3rd-Party_Lodging_Pre-Approval.pdf.</a:t>
            </a:r>
            <a:r>
              <a:rPr lang="en-US" sz="1800" u="sng" spc="-25"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3"/>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Non- business (personal) expenses such as, but not limited to, incidentals, movies, personal laundry, personal phone calls, room service, alcohol, trip protection/ insurance, choice seat fees, early check-in or expenses for family members MUST be handled on your personal credit card and NOT an ECU ProCard. ECU is exempt from NC sales tax, not occupancy tax. For each lodging transaction,</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 documentation should include the following:</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receipt</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(itemized</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and showing dates), agenda or itinerary, and business</a:t>
            </a:r>
            <a:r>
              <a:rPr lang="en-US" sz="1800" spc="-10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purpose.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nSpc>
                <a:spcPct val="115000"/>
              </a:lnSpc>
              <a:spcBef>
                <a:spcPts val="1005"/>
              </a:spcBef>
              <a:spcAft>
                <a:spcPts val="0"/>
              </a:spcAft>
              <a:buNone/>
            </a:pPr>
            <a:endParaRPr lang="en-US" sz="1500" dirty="0">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3070947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50657031-49E1-4D6F-BCB0-E3CF07258C98}"/>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Travel Related Expenses</a:t>
            </a:r>
          </a:p>
        </p:txBody>
      </p:sp>
      <p:sp>
        <p:nvSpPr>
          <p:cNvPr id="6" name="Content Placeholder 2">
            <a:extLst>
              <a:ext uri="{FF2B5EF4-FFF2-40B4-BE49-F238E27FC236}">
                <a16:creationId xmlns:a16="http://schemas.microsoft.com/office/drawing/2014/main" id="{42101600-5792-4059-8E1F-7BE9520C4820}"/>
              </a:ext>
            </a:extLst>
          </p:cNvPr>
          <p:cNvSpPr>
            <a:spLocks noGrp="1"/>
          </p:cNvSpPr>
          <p:nvPr>
            <p:ph idx="1"/>
          </p:nvPr>
        </p:nvSpPr>
        <p:spPr>
          <a:xfrm>
            <a:off x="457200" y="1417640"/>
            <a:ext cx="8229600" cy="5165722"/>
          </a:xfrm>
        </p:spPr>
        <p:txBody>
          <a:bodyPr/>
          <a:lstStyle/>
          <a:p>
            <a:pPr marL="0" marR="85725" indent="0" algn="just">
              <a:lnSpc>
                <a:spcPct val="115000"/>
              </a:lnSpc>
              <a:spcBef>
                <a:spcPts val="1005"/>
              </a:spcBef>
              <a:spcAft>
                <a:spcPts val="0"/>
              </a:spcAft>
              <a:buNone/>
            </a:pPr>
            <a:r>
              <a:rPr lang="en-US" sz="1600" b="1" u="sng" dirty="0">
                <a:latin typeface="Garamond" panose="02020404030301010803" pitchFamily="18" charset="0"/>
                <a:ea typeface="Garamond" panose="02020404030301010803" pitchFamily="18" charset="0"/>
                <a:cs typeface="Garamond" panose="02020404030301010803" pitchFamily="18" charset="0"/>
              </a:rPr>
              <a:t>Transportation</a:t>
            </a:r>
            <a:endParaRPr lang="en-US" sz="1600" dirty="0">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ProCard</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may</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used</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pay</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for</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air,</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bus,</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and</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train</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fare,</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as</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well</a:t>
            </a:r>
            <a:r>
              <a:rPr lang="en-US" sz="1800" spc="-6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as</a:t>
            </a:r>
            <a:r>
              <a:rPr lang="en-US" sz="1800" spc="-8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taxis</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and</a:t>
            </a:r>
            <a:r>
              <a:rPr lang="en-US" sz="1800" spc="-7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shuttles</a:t>
            </a:r>
            <a:r>
              <a:rPr lang="en-US" sz="1800" spc="-8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for</a:t>
            </a:r>
            <a:r>
              <a:rPr lang="en-US" sz="1800" spc="-7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travelers on</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university</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business. Shuttles and taxis are allowed for official state business. Parking Fees, Tolls and Storage Fees can be paid when practical and incurred while traveling on official state business. </a:t>
            </a:r>
          </a:p>
          <a:p>
            <a:pPr marL="0" marR="85725" indent="0" algn="just">
              <a:lnSpc>
                <a:spcPct val="150000"/>
              </a:lnSpc>
              <a:spcBef>
                <a:spcPts val="1005"/>
              </a:spcBef>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 ECU ProCard </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cannot</a:t>
            </a:r>
            <a:r>
              <a:rPr lang="en-US" sz="1800" dirty="0">
                <a:effectLst/>
                <a:latin typeface="Century Gothic" panose="020B0502020202020204" pitchFamily="34" charset="0"/>
                <a:ea typeface="Garamond" panose="02020404030301010803" pitchFamily="18" charset="0"/>
                <a:cs typeface="Garamond" panose="02020404030301010803" pitchFamily="18" charset="0"/>
              </a:rPr>
              <a:t> be used to purchase fuel for a personal vehicle. If necessary, the employee should submit a travel request to receive reimbursement for mileage.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spcAft>
                <a:spcPts val="0"/>
              </a:spcAft>
              <a:buNone/>
            </a:pPr>
            <a:endParaRPr lang="en-US" sz="1500" b="1" u="sng" dirty="0">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82520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9" name="Title 1">
            <a:extLst>
              <a:ext uri="{FF2B5EF4-FFF2-40B4-BE49-F238E27FC236}">
                <a16:creationId xmlns:a16="http://schemas.microsoft.com/office/drawing/2014/main" id="{55A12A2E-0EEF-46FC-AE32-7334339012B0}"/>
              </a:ext>
            </a:extLst>
          </p:cNvPr>
          <p:cNvSpPr>
            <a:spLocks noGrp="1"/>
          </p:cNvSpPr>
          <p:nvPr>
            <p:ph type="title"/>
          </p:nvPr>
        </p:nvSpPr>
        <p:spPr>
          <a:xfrm>
            <a:off x="457200" y="237694"/>
            <a:ext cx="8229600" cy="1143000"/>
          </a:xfrm>
        </p:spPr>
        <p:txBody>
          <a:bodyPr>
            <a:normAutofit/>
          </a:bodyPr>
          <a:lstStyle/>
          <a:p>
            <a:r>
              <a:rPr lang="en-US" b="1" dirty="0">
                <a:latin typeface="Garamond" panose="02020404030301010803" pitchFamily="18" charset="0"/>
              </a:rPr>
              <a:t>ProCard Delegate</a:t>
            </a:r>
          </a:p>
        </p:txBody>
      </p:sp>
      <p:sp>
        <p:nvSpPr>
          <p:cNvPr id="10" name="Content Placeholder 2">
            <a:extLst>
              <a:ext uri="{FF2B5EF4-FFF2-40B4-BE49-F238E27FC236}">
                <a16:creationId xmlns:a16="http://schemas.microsoft.com/office/drawing/2014/main" id="{DCFCBDFC-4E66-4994-BC4C-D9C1C2476C92}"/>
              </a:ext>
            </a:extLst>
          </p:cNvPr>
          <p:cNvSpPr txBox="1">
            <a:spLocks/>
          </p:cNvSpPr>
          <p:nvPr/>
        </p:nvSpPr>
        <p:spPr>
          <a:xfrm>
            <a:off x="524409" y="1380694"/>
            <a:ext cx="8229600" cy="483076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en-US" sz="1400" dirty="0">
                <a:latin typeface="Century Gothic" panose="020B0502020202020204" pitchFamily="34" charset="0"/>
              </a:rPr>
              <a:t>A user that is assigned by the expense owner or traveler to create and submit reports on their behalf in Emburse . This only applies to reports in Emburse, this does not give a person permission to use another person’s card. </a:t>
            </a:r>
          </a:p>
          <a:p>
            <a:pPr marL="0" indent="0">
              <a:lnSpc>
                <a:spcPct val="150000"/>
              </a:lnSpc>
              <a:buFont typeface="Arial"/>
              <a:buNone/>
            </a:pPr>
            <a:endParaRPr lang="en-US" sz="1400" dirty="0">
              <a:latin typeface="Century Gothic" panose="020B0502020202020204" pitchFamily="34" charset="0"/>
            </a:endParaRPr>
          </a:p>
          <a:p>
            <a:pPr marL="0" indent="0">
              <a:lnSpc>
                <a:spcPct val="150000"/>
              </a:lnSpc>
              <a:buFont typeface="Arial"/>
              <a:buNone/>
            </a:pPr>
            <a:r>
              <a:rPr lang="en-US" sz="1400" dirty="0">
                <a:latin typeface="Century Gothic" panose="020B0502020202020204" pitchFamily="34" charset="0"/>
              </a:rPr>
              <a:t>Delegate responsibilities include the following:</a:t>
            </a:r>
          </a:p>
          <a:p>
            <a:pPr>
              <a:lnSpc>
                <a:spcPct val="150000"/>
              </a:lnSpc>
            </a:pPr>
            <a:r>
              <a:rPr lang="en-US" sz="1400" dirty="0">
                <a:latin typeface="Century Gothic" panose="020B0502020202020204" pitchFamily="34" charset="0"/>
              </a:rPr>
              <a:t>Awareness of the rules and guidelines applicable to each FOAP that you are using.</a:t>
            </a:r>
          </a:p>
          <a:p>
            <a:pPr>
              <a:lnSpc>
                <a:spcPct val="150000"/>
              </a:lnSpc>
            </a:pPr>
            <a:r>
              <a:rPr lang="en-US" sz="1400" dirty="0">
                <a:latin typeface="Century Gothic" panose="020B0502020202020204" pitchFamily="34" charset="0"/>
              </a:rPr>
              <a:t>Allocate and approve transactions electronically in Emburse within 30 days of the posted date.</a:t>
            </a:r>
          </a:p>
          <a:p>
            <a:pPr>
              <a:lnSpc>
                <a:spcPct val="150000"/>
              </a:lnSpc>
            </a:pPr>
            <a:r>
              <a:rPr lang="en-US" sz="1400" dirty="0">
                <a:latin typeface="Century Gothic" panose="020B0502020202020204" pitchFamily="34" charset="0"/>
              </a:rPr>
              <a:t>Review the cardholder’s transactions and receipts to ensure they follow ProCard policies and procedures.</a:t>
            </a:r>
          </a:p>
          <a:p>
            <a:pPr>
              <a:lnSpc>
                <a:spcPct val="150000"/>
              </a:lnSpc>
            </a:pPr>
            <a:r>
              <a:rPr lang="en-US" sz="1400" dirty="0">
                <a:latin typeface="Century Gothic" panose="020B0502020202020204" pitchFamily="34" charset="0"/>
              </a:rPr>
              <a:t>Review to be sure all receipts are itemized with pricing for every transaction.</a:t>
            </a:r>
          </a:p>
          <a:p>
            <a:pPr>
              <a:lnSpc>
                <a:spcPct val="150000"/>
              </a:lnSpc>
            </a:pPr>
            <a:r>
              <a:rPr lang="en-US" sz="1400" dirty="0">
                <a:latin typeface="Century Gothic" panose="020B0502020202020204" pitchFamily="34" charset="0"/>
              </a:rPr>
              <a:t>Report any unusual cardholder spending or discrepancies to the ProCard Manager to investigate.</a:t>
            </a:r>
          </a:p>
          <a:p>
            <a:pPr>
              <a:lnSpc>
                <a:spcPct val="150000"/>
              </a:lnSpc>
            </a:pPr>
            <a:r>
              <a:rPr lang="en-US" sz="1400" dirty="0">
                <a:latin typeface="Century Gothic" panose="020B0502020202020204" pitchFamily="34" charset="0"/>
              </a:rPr>
              <a:t>Assist cardholder with correcting issues, then approve the expense report in Emburse.</a:t>
            </a:r>
          </a:p>
          <a:p>
            <a:pPr>
              <a:lnSpc>
                <a:spcPct val="150000"/>
              </a:lnSpc>
            </a:pPr>
            <a:r>
              <a:rPr lang="en-US" sz="1400" dirty="0">
                <a:latin typeface="Century Gothic" panose="020B0502020202020204" pitchFamily="34" charset="0"/>
              </a:rPr>
              <a:t>Notify the ProCard Office of any employment changes, including a leave of absence, department transfers and resignations/retirements.</a:t>
            </a:r>
          </a:p>
        </p:txBody>
      </p:sp>
    </p:spTree>
    <p:extLst>
      <p:ext uri="{BB962C8B-B14F-4D97-AF65-F5344CB8AC3E}">
        <p14:creationId xmlns:p14="http://schemas.microsoft.com/office/powerpoint/2010/main" val="3678370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50657031-49E1-4D6F-BCB0-E3CF07258C98}"/>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Travel Related Expenses</a:t>
            </a:r>
          </a:p>
        </p:txBody>
      </p:sp>
      <p:sp>
        <p:nvSpPr>
          <p:cNvPr id="6" name="Content Placeholder 2">
            <a:extLst>
              <a:ext uri="{FF2B5EF4-FFF2-40B4-BE49-F238E27FC236}">
                <a16:creationId xmlns:a16="http://schemas.microsoft.com/office/drawing/2014/main" id="{42101600-5792-4059-8E1F-7BE9520C4820}"/>
              </a:ext>
            </a:extLst>
          </p:cNvPr>
          <p:cNvSpPr>
            <a:spLocks noGrp="1"/>
          </p:cNvSpPr>
          <p:nvPr>
            <p:ph idx="1"/>
          </p:nvPr>
        </p:nvSpPr>
        <p:spPr>
          <a:xfrm>
            <a:off x="457200" y="1417640"/>
            <a:ext cx="8229600" cy="5165722"/>
          </a:xfrm>
        </p:spPr>
        <p:txBody>
          <a:bodyPr/>
          <a:lstStyle/>
          <a:p>
            <a:pPr marL="0" marR="85725" indent="0" algn="just">
              <a:lnSpc>
                <a:spcPct val="115000"/>
              </a:lnSpc>
              <a:spcBef>
                <a:spcPts val="1005"/>
              </a:spcBef>
              <a:spcAft>
                <a:spcPts val="0"/>
              </a:spcAft>
              <a:buNone/>
            </a:pPr>
            <a:r>
              <a:rPr lang="en-US" sz="1600" b="1" u="sng" dirty="0">
                <a:latin typeface="Garamond" panose="02020404030301010803" pitchFamily="18" charset="0"/>
                <a:ea typeface="Garamond" panose="02020404030301010803" pitchFamily="18" charset="0"/>
                <a:cs typeface="Garamond" panose="02020404030301010803" pitchFamily="18" charset="0"/>
              </a:rPr>
              <a:t>Combined Business and Personal Travel </a:t>
            </a:r>
            <a:endParaRPr lang="en-US" sz="1600" dirty="0">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spcAft>
                <a:spcPts val="0"/>
              </a:spcAft>
              <a:buNone/>
            </a:pPr>
            <a:r>
              <a:rPr lang="en-US" sz="1400" dirty="0">
                <a:latin typeface="Century Gothic" panose="020B0502020202020204" pitchFamily="34" charset="0"/>
                <a:ea typeface="Garamond" panose="02020404030301010803" pitchFamily="18" charset="0"/>
                <a:cs typeface="Garamond" panose="02020404030301010803" pitchFamily="18" charset="0"/>
              </a:rPr>
              <a:t>If you are extending your business trip to include vacation time, you MUST obtain two quotes</a:t>
            </a:r>
          </a:p>
          <a:p>
            <a:pPr marR="85725" algn="just">
              <a:lnSpc>
                <a:spcPct val="150000"/>
              </a:lnSpc>
              <a:spcBef>
                <a:spcPts val="1005"/>
              </a:spcBef>
              <a:spcAft>
                <a:spcPts val="0"/>
              </a:spcAft>
              <a:buFont typeface="+mj-lt"/>
              <a:buAutoNum type="arabicPeriod"/>
            </a:pPr>
            <a:r>
              <a:rPr lang="en-US" sz="1400" dirty="0">
                <a:latin typeface="Century Gothic" panose="020B0502020202020204" pitchFamily="34" charset="0"/>
                <a:ea typeface="Garamond" panose="02020404030301010803" pitchFamily="18" charset="0"/>
                <a:cs typeface="Garamond" panose="02020404030301010803" pitchFamily="18" charset="0"/>
              </a:rPr>
              <a:t>Travel for required business days </a:t>
            </a:r>
          </a:p>
          <a:p>
            <a:pPr marR="85725" algn="just">
              <a:lnSpc>
                <a:spcPct val="150000"/>
              </a:lnSpc>
              <a:spcBef>
                <a:spcPts val="1005"/>
              </a:spcBef>
              <a:spcAft>
                <a:spcPts val="0"/>
              </a:spcAft>
              <a:buFont typeface="+mj-lt"/>
              <a:buAutoNum type="arabicPeriod"/>
            </a:pPr>
            <a:r>
              <a:rPr lang="en-US" sz="1400" dirty="0">
                <a:latin typeface="Century Gothic" panose="020B0502020202020204" pitchFamily="34" charset="0"/>
                <a:ea typeface="Garamond" panose="02020404030301010803" pitchFamily="18" charset="0"/>
                <a:cs typeface="Garamond" panose="02020404030301010803" pitchFamily="18" charset="0"/>
              </a:rPr>
              <a:t>Travel for required business days and vacation days</a:t>
            </a:r>
          </a:p>
          <a:p>
            <a:pPr marL="0" marR="85725" indent="0" algn="ctr">
              <a:lnSpc>
                <a:spcPct val="150000"/>
              </a:lnSpc>
              <a:spcBef>
                <a:spcPts val="1005"/>
              </a:spcBef>
              <a:buNone/>
            </a:pPr>
            <a:r>
              <a:rPr lang="en-US" sz="1400" b="1" dirty="0">
                <a:latin typeface="Century Gothic" panose="020B0502020202020204" pitchFamily="34" charset="0"/>
                <a:ea typeface="Garamond" panose="02020404030301010803" pitchFamily="18" charset="0"/>
                <a:cs typeface="Garamond" panose="02020404030301010803" pitchFamily="18" charset="0"/>
              </a:rPr>
              <a:t>YOU MAY</a:t>
            </a:r>
            <a:r>
              <a:rPr lang="en-US" sz="1400" b="1" spc="105" dirty="0">
                <a:latin typeface="Century Gothic" panose="020B0502020202020204" pitchFamily="34" charset="0"/>
                <a:ea typeface="Garamond" panose="02020404030301010803" pitchFamily="18" charset="0"/>
                <a:cs typeface="Garamond" panose="02020404030301010803" pitchFamily="18" charset="0"/>
              </a:rPr>
              <a:t> </a:t>
            </a:r>
            <a:r>
              <a:rPr lang="en-US" sz="1400" b="1" dirty="0">
                <a:latin typeface="Century Gothic" panose="020B0502020202020204" pitchFamily="34" charset="0"/>
                <a:ea typeface="Garamond" panose="02020404030301010803" pitchFamily="18" charset="0"/>
                <a:cs typeface="Garamond" panose="02020404030301010803" pitchFamily="18" charset="0"/>
              </a:rPr>
              <a:t>ONLY</a:t>
            </a:r>
            <a:r>
              <a:rPr lang="en-US" sz="1400" b="1" spc="110" dirty="0">
                <a:latin typeface="Century Gothic" panose="020B0502020202020204" pitchFamily="34" charset="0"/>
                <a:ea typeface="Garamond" panose="02020404030301010803" pitchFamily="18" charset="0"/>
                <a:cs typeface="Garamond" panose="02020404030301010803" pitchFamily="18" charset="0"/>
              </a:rPr>
              <a:t> </a:t>
            </a:r>
            <a:r>
              <a:rPr lang="en-US" sz="1400" b="1" dirty="0">
                <a:latin typeface="Century Gothic" panose="020B0502020202020204" pitchFamily="34" charset="0"/>
                <a:ea typeface="Garamond" panose="02020404030301010803" pitchFamily="18" charset="0"/>
                <a:cs typeface="Garamond" panose="02020404030301010803" pitchFamily="18" charset="0"/>
              </a:rPr>
              <a:t>PAY</a:t>
            </a:r>
            <a:r>
              <a:rPr lang="en-US" sz="1400" b="1" spc="110" dirty="0">
                <a:latin typeface="Century Gothic" panose="020B0502020202020204" pitchFamily="34" charset="0"/>
                <a:ea typeface="Garamond" panose="02020404030301010803" pitchFamily="18" charset="0"/>
                <a:cs typeface="Garamond" panose="02020404030301010803" pitchFamily="18" charset="0"/>
              </a:rPr>
              <a:t> </a:t>
            </a:r>
            <a:r>
              <a:rPr lang="en-US" sz="1400" b="1" dirty="0">
                <a:latin typeface="Century Gothic" panose="020B0502020202020204" pitchFamily="34" charset="0"/>
                <a:ea typeface="Garamond" panose="02020404030301010803" pitchFamily="18" charset="0"/>
                <a:cs typeface="Garamond" panose="02020404030301010803" pitchFamily="18" charset="0"/>
              </a:rPr>
              <a:t>ON</a:t>
            </a:r>
            <a:r>
              <a:rPr lang="en-US" sz="1400" b="1" spc="90" dirty="0">
                <a:latin typeface="Century Gothic" panose="020B0502020202020204" pitchFamily="34" charset="0"/>
                <a:ea typeface="Garamond" panose="02020404030301010803" pitchFamily="18" charset="0"/>
                <a:cs typeface="Garamond" panose="02020404030301010803" pitchFamily="18" charset="0"/>
              </a:rPr>
              <a:t> </a:t>
            </a:r>
            <a:r>
              <a:rPr lang="en-US" sz="1400" b="1" dirty="0">
                <a:latin typeface="Century Gothic" panose="020B0502020202020204" pitchFamily="34" charset="0"/>
                <a:ea typeface="Garamond" panose="02020404030301010803" pitchFamily="18" charset="0"/>
                <a:cs typeface="Garamond" panose="02020404030301010803" pitchFamily="18" charset="0"/>
              </a:rPr>
              <a:t>THE</a:t>
            </a:r>
            <a:r>
              <a:rPr lang="en-US" sz="1400" b="1" spc="105" dirty="0">
                <a:latin typeface="Century Gothic" panose="020B0502020202020204" pitchFamily="34" charset="0"/>
                <a:ea typeface="Garamond" panose="02020404030301010803" pitchFamily="18" charset="0"/>
                <a:cs typeface="Garamond" panose="02020404030301010803" pitchFamily="18" charset="0"/>
              </a:rPr>
              <a:t> </a:t>
            </a:r>
            <a:r>
              <a:rPr lang="en-US" sz="1400" b="1" dirty="0">
                <a:latin typeface="Century Gothic" panose="020B0502020202020204" pitchFamily="34" charset="0"/>
                <a:ea typeface="Garamond" panose="02020404030301010803" pitchFamily="18" charset="0"/>
                <a:cs typeface="Garamond" panose="02020404030301010803" pitchFamily="18" charset="0"/>
              </a:rPr>
              <a:t>PROCARD</a:t>
            </a:r>
            <a:r>
              <a:rPr lang="en-US" sz="1400" b="1" spc="105" dirty="0">
                <a:latin typeface="Century Gothic" panose="020B0502020202020204" pitchFamily="34" charset="0"/>
                <a:ea typeface="Garamond" panose="02020404030301010803" pitchFamily="18" charset="0"/>
                <a:cs typeface="Garamond" panose="02020404030301010803" pitchFamily="18" charset="0"/>
              </a:rPr>
              <a:t> </a:t>
            </a:r>
            <a:r>
              <a:rPr lang="en-US" sz="1400" b="1" dirty="0">
                <a:latin typeface="Century Gothic" panose="020B0502020202020204" pitchFamily="34" charset="0"/>
                <a:ea typeface="Garamond" panose="02020404030301010803" pitchFamily="18" charset="0"/>
                <a:cs typeface="Garamond" panose="02020404030301010803" pitchFamily="18" charset="0"/>
              </a:rPr>
              <a:t>IF</a:t>
            </a:r>
            <a:r>
              <a:rPr lang="en-US" sz="1400" b="1" spc="130" dirty="0">
                <a:latin typeface="Century Gothic" panose="020B0502020202020204" pitchFamily="34" charset="0"/>
                <a:ea typeface="Garamond" panose="02020404030301010803" pitchFamily="18" charset="0"/>
                <a:cs typeface="Garamond" panose="02020404030301010803" pitchFamily="18" charset="0"/>
              </a:rPr>
              <a:t> </a:t>
            </a:r>
            <a:r>
              <a:rPr lang="en-US" sz="1400" b="1" dirty="0">
                <a:latin typeface="Century Gothic" panose="020B0502020202020204" pitchFamily="34" charset="0"/>
                <a:ea typeface="Garamond" panose="02020404030301010803" pitchFamily="18" charset="0"/>
                <a:cs typeface="Garamond" panose="02020404030301010803" pitchFamily="18" charset="0"/>
              </a:rPr>
              <a:t>THE</a:t>
            </a:r>
            <a:r>
              <a:rPr lang="en-US" sz="1400" b="1" spc="110" dirty="0">
                <a:latin typeface="Century Gothic" panose="020B0502020202020204" pitchFamily="34" charset="0"/>
                <a:ea typeface="Garamond" panose="02020404030301010803" pitchFamily="18" charset="0"/>
                <a:cs typeface="Garamond" panose="02020404030301010803" pitchFamily="18" charset="0"/>
              </a:rPr>
              <a:t> </a:t>
            </a:r>
            <a:r>
              <a:rPr lang="en-US" sz="1400" b="1" dirty="0">
                <a:latin typeface="Century Gothic" panose="020B0502020202020204" pitchFamily="34" charset="0"/>
                <a:ea typeface="Garamond" panose="02020404030301010803" pitchFamily="18" charset="0"/>
                <a:cs typeface="Garamond" panose="02020404030301010803" pitchFamily="18" charset="0"/>
              </a:rPr>
              <a:t>TICKET</a:t>
            </a:r>
            <a:r>
              <a:rPr lang="en-US" sz="1400" b="1" spc="95" dirty="0">
                <a:latin typeface="Century Gothic" panose="020B0502020202020204" pitchFamily="34" charset="0"/>
                <a:ea typeface="Garamond" panose="02020404030301010803" pitchFamily="18" charset="0"/>
                <a:cs typeface="Garamond" panose="02020404030301010803" pitchFamily="18" charset="0"/>
              </a:rPr>
              <a:t> </a:t>
            </a:r>
            <a:r>
              <a:rPr lang="en-US" sz="1400" b="1" dirty="0">
                <a:latin typeface="Century Gothic" panose="020B0502020202020204" pitchFamily="34" charset="0"/>
                <a:ea typeface="Garamond" panose="02020404030301010803" pitchFamily="18" charset="0"/>
                <a:cs typeface="Garamond" panose="02020404030301010803" pitchFamily="18" charset="0"/>
              </a:rPr>
              <a:t>IS</a:t>
            </a:r>
            <a:r>
              <a:rPr lang="en-US" sz="1400" b="1" spc="110" dirty="0">
                <a:latin typeface="Century Gothic" panose="020B0502020202020204" pitchFamily="34" charset="0"/>
                <a:ea typeface="Garamond" panose="02020404030301010803" pitchFamily="18" charset="0"/>
                <a:cs typeface="Garamond" panose="02020404030301010803" pitchFamily="18" charset="0"/>
              </a:rPr>
              <a:t> </a:t>
            </a:r>
            <a:r>
              <a:rPr lang="en-US" sz="1400" b="1" dirty="0">
                <a:latin typeface="Century Gothic" panose="020B0502020202020204" pitchFamily="34" charset="0"/>
                <a:ea typeface="Garamond" panose="02020404030301010803" pitchFamily="18" charset="0"/>
                <a:cs typeface="Garamond" panose="02020404030301010803" pitchFamily="18" charset="0"/>
              </a:rPr>
              <a:t>THE</a:t>
            </a:r>
            <a:r>
              <a:rPr lang="en-US" sz="1400" b="1" spc="110" dirty="0">
                <a:latin typeface="Century Gothic" panose="020B0502020202020204" pitchFamily="34" charset="0"/>
                <a:ea typeface="Garamond" panose="02020404030301010803" pitchFamily="18" charset="0"/>
                <a:cs typeface="Garamond" panose="02020404030301010803" pitchFamily="18" charset="0"/>
              </a:rPr>
              <a:t> </a:t>
            </a:r>
            <a:r>
              <a:rPr lang="en-US" sz="1400" b="1" dirty="0">
                <a:latin typeface="Century Gothic" panose="020B0502020202020204" pitchFamily="34" charset="0"/>
                <a:ea typeface="Garamond" panose="02020404030301010803" pitchFamily="18" charset="0"/>
                <a:cs typeface="Garamond" panose="02020404030301010803" pitchFamily="18" charset="0"/>
              </a:rPr>
              <a:t>SAME</a:t>
            </a:r>
            <a:r>
              <a:rPr lang="en-US" sz="1400" b="1" spc="125" dirty="0">
                <a:latin typeface="Century Gothic" panose="020B0502020202020204" pitchFamily="34" charset="0"/>
                <a:ea typeface="Garamond" panose="02020404030301010803" pitchFamily="18" charset="0"/>
                <a:cs typeface="Garamond" panose="02020404030301010803" pitchFamily="18" charset="0"/>
              </a:rPr>
              <a:t> </a:t>
            </a:r>
            <a:r>
              <a:rPr lang="en-US" sz="1400" b="1" dirty="0">
                <a:latin typeface="Century Gothic" panose="020B0502020202020204" pitchFamily="34" charset="0"/>
                <a:ea typeface="Garamond" panose="02020404030301010803" pitchFamily="18" charset="0"/>
                <a:cs typeface="Garamond" panose="02020404030301010803" pitchFamily="18" charset="0"/>
              </a:rPr>
              <a:t>AMOUNT</a:t>
            </a:r>
            <a:r>
              <a:rPr lang="en-US" sz="1400" b="1" spc="95" dirty="0">
                <a:latin typeface="Century Gothic" panose="020B0502020202020204" pitchFamily="34" charset="0"/>
                <a:ea typeface="Garamond" panose="02020404030301010803" pitchFamily="18" charset="0"/>
                <a:cs typeface="Garamond" panose="02020404030301010803" pitchFamily="18" charset="0"/>
              </a:rPr>
              <a:t> </a:t>
            </a:r>
            <a:r>
              <a:rPr lang="en-US" sz="1400" b="1" dirty="0">
                <a:latin typeface="Century Gothic" panose="020B0502020202020204" pitchFamily="34" charset="0"/>
                <a:ea typeface="Garamond" panose="02020404030301010803" pitchFamily="18" charset="0"/>
                <a:cs typeface="Garamond" panose="02020404030301010803" pitchFamily="18" charset="0"/>
              </a:rPr>
              <a:t>OR LESS.</a:t>
            </a:r>
          </a:p>
          <a:p>
            <a:pPr marL="0" marR="85725" indent="0">
              <a:lnSpc>
                <a:spcPct val="150000"/>
              </a:lnSpc>
              <a:spcBef>
                <a:spcPts val="1005"/>
              </a:spcBef>
              <a:buNone/>
            </a:pPr>
            <a:r>
              <a:rPr lang="en-US" sz="1400" b="1"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The “Combined Business and Personal Travel Memo” must also be completed. That form can be found at </a:t>
            </a:r>
            <a:r>
              <a:rPr lang="en-US" sz="1400" u="sng" dirty="0">
                <a:solidFill>
                  <a:srgbClr val="592A8A"/>
                </a:solidFill>
                <a:latin typeface="Century Gothic" panose="020B0502020202020204" pitchFamily="34" charset="0"/>
                <a:ea typeface="Garamond" panose="02020404030301010803" pitchFamily="18" charset="0"/>
                <a:cs typeface="Garamond" panose="02020404030301010803" pitchFamily="18" charset="0"/>
                <a:hlinkClick r:id="rId3">
                  <a:extLst>
                    <a:ext uri="{A12FA001-AC4F-418D-AE19-62706E023703}">
                      <ahyp:hlinkClr xmlns:ahyp="http://schemas.microsoft.com/office/drawing/2018/hyperlinkcolor" val="tx"/>
                    </a:ext>
                  </a:extLst>
                </a:hlinkClick>
              </a:rPr>
              <a:t>https://financialservices.ecu.edu/travel-office</a:t>
            </a:r>
            <a:r>
              <a:rPr lang="en-US" sz="1400" dirty="0">
                <a:latin typeface="Century Gothic" panose="020B0502020202020204" pitchFamily="34" charset="0"/>
                <a:ea typeface="Garamond" panose="02020404030301010803" pitchFamily="18" charset="0"/>
                <a:cs typeface="Garamond" panose="02020404030301010803" pitchFamily="18" charset="0"/>
              </a:rPr>
              <a:t>. </a:t>
            </a:r>
          </a:p>
          <a:p>
            <a:pPr marL="0" marR="85725" indent="0">
              <a:lnSpc>
                <a:spcPct val="150000"/>
              </a:lnSpc>
              <a:spcBef>
                <a:spcPts val="1005"/>
              </a:spcBef>
              <a:buNone/>
            </a:pPr>
            <a:r>
              <a:rPr lang="en-US" sz="1400" dirty="0">
                <a:latin typeface="Century Gothic" panose="020B0502020202020204" pitchFamily="34" charset="0"/>
                <a:ea typeface="Garamond" panose="02020404030301010803" pitchFamily="18" charset="0"/>
                <a:cs typeface="Garamond" panose="02020404030301010803" pitchFamily="18" charset="0"/>
              </a:rPr>
              <a:t>The approved</a:t>
            </a:r>
            <a:r>
              <a:rPr lang="en-US" sz="1400" spc="-2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form</a:t>
            </a:r>
            <a:r>
              <a:rPr lang="en-US" sz="1400" spc="-2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must</a:t>
            </a:r>
            <a:r>
              <a:rPr lang="en-US" sz="1400" spc="-2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be</a:t>
            </a:r>
            <a:r>
              <a:rPr lang="en-US" sz="1400" spc="-1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submitted</a:t>
            </a:r>
            <a:r>
              <a:rPr lang="en-US" sz="1400" spc="-2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with the Emburse expense report. Supporting documentation should not be submitted but must remain on file in the department. </a:t>
            </a:r>
            <a:endParaRPr lang="en-US" sz="1400" b="1" u="sng" dirty="0">
              <a:latin typeface="Century Gothic" panose="020B0502020202020204" pitchFamily="34"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528663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10" name="Title 1">
            <a:extLst>
              <a:ext uri="{FF2B5EF4-FFF2-40B4-BE49-F238E27FC236}">
                <a16:creationId xmlns:a16="http://schemas.microsoft.com/office/drawing/2014/main" id="{587008C0-51E7-4A0A-832C-E610DE104CB5}"/>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Travel Related Expenses</a:t>
            </a:r>
          </a:p>
        </p:txBody>
      </p:sp>
      <p:sp>
        <p:nvSpPr>
          <p:cNvPr id="11" name="Content Placeholder 2">
            <a:extLst>
              <a:ext uri="{FF2B5EF4-FFF2-40B4-BE49-F238E27FC236}">
                <a16:creationId xmlns:a16="http://schemas.microsoft.com/office/drawing/2014/main" id="{F42F1720-833D-4B8A-ACAA-8DD8D04B1C92}"/>
              </a:ext>
            </a:extLst>
          </p:cNvPr>
          <p:cNvSpPr>
            <a:spLocks noGrp="1"/>
          </p:cNvSpPr>
          <p:nvPr>
            <p:ph idx="1"/>
          </p:nvPr>
        </p:nvSpPr>
        <p:spPr>
          <a:xfrm>
            <a:off x="457200" y="1417640"/>
            <a:ext cx="8229600" cy="5165722"/>
          </a:xfrm>
        </p:spPr>
        <p:txBody>
          <a:bodyPr>
            <a:normAutofit fontScale="92500" lnSpcReduction="20000"/>
          </a:bodyPr>
          <a:lstStyle/>
          <a:p>
            <a:pPr marL="0" marR="85725" indent="0" algn="just">
              <a:lnSpc>
                <a:spcPct val="115000"/>
              </a:lnSpc>
              <a:spcBef>
                <a:spcPts val="1005"/>
              </a:spcBef>
              <a:spcAft>
                <a:spcPts val="0"/>
              </a:spcAft>
              <a:buNone/>
            </a:pPr>
            <a:r>
              <a:rPr lang="en-US" sz="1500" b="1" u="sng" dirty="0">
                <a:latin typeface="Garamond" panose="02020404030301010803" pitchFamily="18" charset="0"/>
                <a:ea typeface="Garamond" panose="02020404030301010803" pitchFamily="18" charset="0"/>
                <a:cs typeface="Garamond" panose="02020404030301010803" pitchFamily="18" charset="0"/>
              </a:rPr>
              <a:t>Rental Vehicles</a:t>
            </a: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Effective October 1, 2017, ECU Central Motor Pool will no longer be using state vehicles for daily/weekly/monthly rentals through ECU Parking. These rental reservations will now be made utilizing the North Carolina Department of Administration's State Term Contract 975B, please go to: https://parking.ecu.edu/enterprise-rentals/; or contact by e-mail: Parking and Traffic PARKING@ecu.edu; or by phone: 328-6294. They have an instructional PowerPoint available on the new rental car process.</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Rental</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vehicles</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are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allowed</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in</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some</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situations and do require pre-travel approval within ECU’s Travel System. Information about rental vehicles can be found at </a:t>
            </a:r>
            <a:r>
              <a:rPr lang="en-US" sz="18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3"/>
              </a:rPr>
              <a:t>https://parking.ecu.edu/enterprise-rentals/</a:t>
            </a:r>
            <a:r>
              <a:rPr lang="en-US" sz="1800" dirty="0">
                <a:effectLst/>
                <a:latin typeface="Century Gothic" panose="020B0502020202020204" pitchFamily="34" charset="0"/>
                <a:ea typeface="Garamond" panose="02020404030301010803" pitchFamily="18" charset="0"/>
                <a:cs typeface="Garamond" panose="02020404030301010803" pitchFamily="18" charset="0"/>
              </a:rPr>
              <a:t> and in the  </a:t>
            </a:r>
            <a:r>
              <a:rPr lang="en-US" sz="18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4"/>
              </a:rPr>
              <a:t>ECU Travel Manual</a:t>
            </a:r>
            <a:r>
              <a:rPr lang="en-US" sz="1800" dirty="0">
                <a:effectLst/>
                <a:latin typeface="Century Gothic" panose="020B0502020202020204" pitchFamily="34" charset="0"/>
                <a:ea typeface="Garamond" panose="02020404030301010803" pitchFamily="18" charset="0"/>
                <a:cs typeface="Garamond" panose="02020404030301010803" pitchFamily="18" charset="0"/>
              </a:rPr>
              <a:t>.  Information about fuel for rental vehicles can be found at </a:t>
            </a:r>
            <a:r>
              <a:rPr lang="en-US" sz="18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3"/>
              </a:rPr>
              <a:t>https://parking.ecu.edu/enterprise-rentals/</a:t>
            </a:r>
            <a:r>
              <a:rPr lang="en-US" sz="1800" dirty="0">
                <a:effectLst/>
                <a:latin typeface="Century Gothic" panose="020B0502020202020204" pitchFamily="34" charset="0"/>
                <a:ea typeface="Garamond" panose="02020404030301010803" pitchFamily="18" charset="0"/>
                <a:cs typeface="Garamond" panose="02020404030301010803" pitchFamily="18" charset="0"/>
              </a:rPr>
              <a:t> and in the  </a:t>
            </a:r>
            <a:r>
              <a:rPr lang="en-US" sz="18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4"/>
              </a:rPr>
              <a:t>ECU Travel Manual</a:t>
            </a:r>
            <a:r>
              <a:rPr lang="en-US" sz="1800" dirty="0">
                <a:effectLst/>
                <a:latin typeface="Century Gothic" panose="020B0502020202020204" pitchFamily="34" charset="0"/>
                <a:ea typeface="Garamond" panose="02020404030301010803" pitchFamily="18" charset="0"/>
                <a:cs typeface="Garamond" panose="02020404030301010803" pitchFamily="18" charset="0"/>
              </a:rPr>
              <a:t>.  The direct link for Enterprise is </a:t>
            </a:r>
            <a:r>
              <a:rPr lang="en-US" sz="18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5"/>
              </a:rPr>
              <a:t>https://partners.rentalcar.com/stateofnorthcarolina/#/business/universities</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 When purchasing fuel, the cardholder should include the approved travel request and the rental car reservation confirmation with their expense report documentation.</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635335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0B08CBAE-829A-4DF2-A484-776DFCF57C7E}"/>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Travel Related Expenses</a:t>
            </a:r>
          </a:p>
        </p:txBody>
      </p:sp>
      <p:sp>
        <p:nvSpPr>
          <p:cNvPr id="6" name="Content Placeholder 2">
            <a:extLst>
              <a:ext uri="{FF2B5EF4-FFF2-40B4-BE49-F238E27FC236}">
                <a16:creationId xmlns:a16="http://schemas.microsoft.com/office/drawing/2014/main" id="{22AA1259-8223-414C-A88C-C3E51ED445FE}"/>
              </a:ext>
            </a:extLst>
          </p:cNvPr>
          <p:cNvSpPr>
            <a:spLocks noGrp="1"/>
          </p:cNvSpPr>
          <p:nvPr>
            <p:ph idx="1"/>
          </p:nvPr>
        </p:nvSpPr>
        <p:spPr>
          <a:xfrm>
            <a:off x="457200" y="1417640"/>
            <a:ext cx="8229600" cy="4809954"/>
          </a:xfrm>
        </p:spPr>
        <p:txBody>
          <a:bodyPr>
            <a:normAutofit fontScale="85000" lnSpcReduction="10000"/>
          </a:bodyPr>
          <a:lstStyle/>
          <a:p>
            <a:pPr marL="0" marR="85725" indent="0" algn="just">
              <a:lnSpc>
                <a:spcPct val="115000"/>
              </a:lnSpc>
              <a:spcBef>
                <a:spcPts val="1005"/>
              </a:spcBef>
              <a:spcAft>
                <a:spcPts val="0"/>
              </a:spcAft>
              <a:buNone/>
            </a:pPr>
            <a:r>
              <a:rPr lang="en-US" sz="1600" b="1" u="sng" dirty="0">
                <a:latin typeface="Garamond" panose="02020404030301010803" pitchFamily="18" charset="0"/>
                <a:ea typeface="Garamond" panose="02020404030301010803" pitchFamily="18" charset="0"/>
                <a:cs typeface="Garamond" panose="02020404030301010803" pitchFamily="18" charset="0"/>
              </a:rPr>
              <a:t>Transportation</a:t>
            </a:r>
            <a:endParaRPr lang="en-US" sz="1600" dirty="0">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Original priced documentation that shows the dates of travel, the cost of the ticket, the travel itinerary,</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or</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backup</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that</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shows</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paid</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in</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full</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must</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submitted</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with</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your</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expense report. DO NOT request reimbursement through the travel reimbursement process for any expenses that were charged to your ProCard. Note on the TRA that it was paid using the ProCard. </a:t>
            </a:r>
          </a:p>
          <a:p>
            <a:pPr marL="0" marR="85725" indent="0" algn="just">
              <a:lnSpc>
                <a:spcPct val="115000"/>
              </a:lnSpc>
              <a:spcBef>
                <a:spcPts val="1005"/>
              </a:spcBef>
              <a:spcAft>
                <a:spcPts val="1000"/>
              </a:spcAft>
              <a:buNone/>
            </a:pPr>
            <a:r>
              <a:rPr lang="en-US" sz="1800" b="1" dirty="0">
                <a:effectLst/>
                <a:latin typeface="Century Gothic" panose="020B0502020202020204" pitchFamily="34" charset="0"/>
                <a:ea typeface="Garamond" panose="02020404030301010803" pitchFamily="18" charset="0"/>
                <a:cs typeface="Garamond" panose="02020404030301010803" pitchFamily="18" charset="0"/>
              </a:rPr>
              <a:t>NO choice or upgrade seat fees allowed without a medical reason that is documented and approved by an ADA coordinator, Rhonda Anderson, located in People Operations Success and Opportunity.</a:t>
            </a:r>
            <a:r>
              <a:rPr lang="en-US" sz="1800" b="1" spc="-1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If</a:t>
            </a:r>
            <a:r>
              <a:rPr lang="en-US" sz="1800" spc="-1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airline</a:t>
            </a:r>
            <a:r>
              <a:rPr lang="en-US" sz="1800" spc="-1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tries</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1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get</a:t>
            </a:r>
            <a:r>
              <a:rPr lang="en-US" sz="1800" spc="-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you</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to</a:t>
            </a:r>
            <a:r>
              <a:rPr lang="en-US" sz="1800" spc="-1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select</a:t>
            </a:r>
            <a:r>
              <a:rPr lang="en-US" sz="1800" spc="-1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a:t>
            </a:r>
            <a:r>
              <a:rPr lang="en-US" sz="1800" spc="-1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seat</a:t>
            </a:r>
            <a:r>
              <a:rPr lang="en-US" sz="1800" spc="-1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for</a:t>
            </a:r>
            <a:r>
              <a:rPr lang="en-US" sz="1800" spc="-1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a:t>
            </a:r>
            <a:r>
              <a:rPr lang="en-US" sz="1800" spc="-1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fee, skip over the selection process and the airline will automatically select one for you. </a:t>
            </a: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One personal bag each way is allowed. Documented business purpose is required for more than one bag. Cardholders and/or Approvers are responsible for making sure transportation is coded to the correct object code during the allocation</a:t>
            </a:r>
            <a:r>
              <a:rPr lang="en-US" sz="1800" spc="-1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period.</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spcAft>
                <a:spcPts val="0"/>
              </a:spcAft>
              <a:buNone/>
            </a:pPr>
            <a:r>
              <a:rPr lang="en-US" sz="1800" b="1" dirty="0">
                <a:effectLst/>
                <a:latin typeface="Century Gothic" panose="020B0502020202020204" pitchFamily="34" charset="0"/>
                <a:ea typeface="Garamond" panose="02020404030301010803" pitchFamily="18" charset="0"/>
                <a:cs typeface="Garamond" panose="02020404030301010803" pitchFamily="18" charset="0"/>
              </a:rPr>
              <a:t>NO insurance or trip protection allowed. </a:t>
            </a:r>
          </a:p>
          <a:p>
            <a:pPr marL="0" marR="85725" indent="0" algn="just">
              <a:lnSpc>
                <a:spcPct val="150000"/>
              </a:lnSpc>
              <a:spcBef>
                <a:spcPts val="1005"/>
              </a:spcBef>
              <a:spcAft>
                <a:spcPts val="0"/>
              </a:spcAft>
              <a:buNone/>
            </a:pPr>
            <a:endParaRPr lang="en-US" sz="1300" dirty="0">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463570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23E4A426-0801-4CB8-B9DC-8B0EE3A85431}"/>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Travel Violations</a:t>
            </a:r>
          </a:p>
        </p:txBody>
      </p:sp>
      <p:sp>
        <p:nvSpPr>
          <p:cNvPr id="6" name="Content Placeholder 2">
            <a:extLst>
              <a:ext uri="{FF2B5EF4-FFF2-40B4-BE49-F238E27FC236}">
                <a16:creationId xmlns:a16="http://schemas.microsoft.com/office/drawing/2014/main" id="{8415E0A3-AABC-43FE-96CC-096067D84595}"/>
              </a:ext>
            </a:extLst>
          </p:cNvPr>
          <p:cNvSpPr>
            <a:spLocks noGrp="1"/>
          </p:cNvSpPr>
          <p:nvPr>
            <p:ph idx="1"/>
          </p:nvPr>
        </p:nvSpPr>
        <p:spPr>
          <a:xfrm>
            <a:off x="457200" y="1417640"/>
            <a:ext cx="8229600" cy="5165722"/>
          </a:xfrm>
        </p:spPr>
        <p:txBody>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ProCard holders, approvers and department/division heads play a critical role in closely monitoring and reviewing all transactions to ensure that no unauthorized charges are added and to correct any issues before the expense reports are due to the ProCard Office. </a:t>
            </a: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Travel violations may result in the traveler being required to pay out of pocket and go through the reimbursement process for all future travel expenses. Cardholders violating State or ECU purchasing policies will receive an emailed notification of the violation with a copy sent to their supervisor. Second violations will be copied to the department head’s attention. Third violations will be subject to cancellation of card privileges. Intentional abuse of the card will be grounds for immediate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cancellation</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card</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privileges</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and</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possible</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termination</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employment</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as</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stated</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in</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 card use</a:t>
            </a:r>
            <a:r>
              <a:rPr lang="en-US" sz="1800" spc="-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agreement.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0"/>
              </a:spcAft>
              <a:buNone/>
            </a:pPr>
            <a:endParaRPr lang="en-US" sz="1600" dirty="0">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2505955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F21D8337-8709-4D85-9A9A-AF82ED957FCB}"/>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Vendors</a:t>
            </a:r>
          </a:p>
        </p:txBody>
      </p:sp>
      <p:sp>
        <p:nvSpPr>
          <p:cNvPr id="6" name="Content Placeholder 2">
            <a:extLst>
              <a:ext uri="{FF2B5EF4-FFF2-40B4-BE49-F238E27FC236}">
                <a16:creationId xmlns:a16="http://schemas.microsoft.com/office/drawing/2014/main" id="{9B141740-96E8-4CEA-8F6A-7335D229A7A0}"/>
              </a:ext>
            </a:extLst>
          </p:cNvPr>
          <p:cNvSpPr>
            <a:spLocks noGrp="1"/>
          </p:cNvSpPr>
          <p:nvPr>
            <p:ph idx="1"/>
          </p:nvPr>
        </p:nvSpPr>
        <p:spPr>
          <a:xfrm>
            <a:off x="457200" y="1417640"/>
            <a:ext cx="8229600" cy="5165722"/>
          </a:xfrm>
        </p:spPr>
        <p:txBody>
          <a:bodyPr vert="horz" lIns="91440" tIns="45720" rIns="91440" bIns="45720" rtlCol="0">
            <a:normAutofit lnSpcReduction="10000"/>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It is the cardholder's responsibility to ensure that purchases are made only from legitimate companies. The ProCard should not be saved with any vendor. The vendor may or may not appear on the ECU Vendor file. It is not necessary for the vendor to be on this list – please do not request a Banner vendor number for card use with the vendor. If you have any questions about the legitimacy of a vendor or individual, DO NOT PROVIDE YOUR CARD NUMBER. The cardholder is responsible for purchases made that commit</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University</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and</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is</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therefore</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responsible</a:t>
            </a:r>
            <a:r>
              <a:rPr lang="en-US" sz="1800" spc="-2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for</a:t>
            </a:r>
            <a:r>
              <a:rPr lang="en-US" sz="1800" spc="-4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determining</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legitimacy</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of</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purchase and the selection of the</a:t>
            </a:r>
            <a:r>
              <a:rPr lang="en-US" sz="1800" spc="-2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vendor.</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If</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vendor</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is</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not</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on</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state</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contract</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and</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is</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not</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a</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current</a:t>
            </a:r>
            <a:r>
              <a:rPr lang="en-US" sz="1800" spc="-4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ECU</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Vendor,</a:t>
            </a:r>
            <a:r>
              <a:rPr lang="en-US" sz="1800" spc="-3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the</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cardholder</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is</a:t>
            </a:r>
            <a:r>
              <a:rPr lang="en-US" sz="1800" spc="-35" dirty="0">
                <a:effectLst/>
                <a:latin typeface="Century Gothic" panose="020B0502020202020204" pitchFamily="34"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required to check the </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NC Debarred vendors</a:t>
            </a:r>
            <a:r>
              <a:rPr lang="en-US" sz="1800" dirty="0">
                <a:effectLst/>
                <a:latin typeface="Century Gothic" panose="020B0502020202020204" pitchFamily="34" charset="0"/>
                <a:ea typeface="Garamond" panose="02020404030301010803" pitchFamily="18" charset="0"/>
                <a:cs typeface="Garamond" panose="02020404030301010803" pitchFamily="18" charset="0"/>
              </a:rPr>
              <a:t> and the </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Federal</a:t>
            </a:r>
            <a:r>
              <a:rPr lang="en-US" sz="1800" dirty="0">
                <a:effectLst/>
                <a:latin typeface="Century Gothic" panose="020B0502020202020204" pitchFamily="34" charset="0"/>
                <a:ea typeface="Garamond" panose="02020404030301010803" pitchFamily="18" charset="0"/>
                <a:cs typeface="Garamond" panose="02020404030301010803" pitchFamily="18" charset="0"/>
              </a:rPr>
              <a:t> </a:t>
            </a:r>
            <a:r>
              <a:rPr lang="en-US" sz="1800" b="1" dirty="0">
                <a:effectLst/>
                <a:latin typeface="Century Gothic" panose="020B0502020202020204" pitchFamily="34" charset="0"/>
                <a:ea typeface="Garamond" panose="02020404030301010803" pitchFamily="18" charset="0"/>
                <a:cs typeface="Garamond" panose="02020404030301010803" pitchFamily="18" charset="0"/>
              </a:rPr>
              <a:t>Debarred list</a:t>
            </a:r>
            <a:r>
              <a:rPr lang="en-US" sz="1800" dirty="0">
                <a:effectLst/>
                <a:latin typeface="Garamond" panose="02020404030301010803" pitchFamily="18" charset="0"/>
                <a:ea typeface="Garamond" panose="02020404030301010803" pitchFamily="18" charset="0"/>
                <a:cs typeface="Garamond" panose="02020404030301010803" pitchFamily="18" charset="0"/>
              </a:rPr>
              <a:t> </a:t>
            </a:r>
            <a:r>
              <a:rPr lang="en-US" sz="18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3"/>
              </a:rPr>
              <a:t>OFCCP Debarred Companies | U.S. Department of Labor</a:t>
            </a:r>
            <a:r>
              <a:rPr lang="en-US" sz="1800" dirty="0">
                <a:effectLst/>
                <a:latin typeface="Garamond" panose="02020404030301010803" pitchFamily="18" charset="0"/>
                <a:ea typeface="Garamond" panose="02020404030301010803" pitchFamily="18" charset="0"/>
                <a:cs typeface="Garamond" panose="02020404030301010803" pitchFamily="18" charset="0"/>
              </a:rPr>
              <a:t> </a:t>
            </a:r>
            <a:r>
              <a:rPr lang="en-US" sz="1800" dirty="0">
                <a:effectLst/>
                <a:latin typeface="Century Gothic" panose="020B0502020202020204" pitchFamily="34" charset="0"/>
                <a:ea typeface="Garamond" panose="02020404030301010803" pitchFamily="18" charset="0"/>
                <a:cs typeface="Garamond" panose="02020404030301010803" pitchFamily="18" charset="0"/>
              </a:rPr>
              <a:t>before purchasing any items. The NC Debarred Vendor list can be found at </a:t>
            </a:r>
            <a:r>
              <a:rPr lang="en-US" sz="1800" u="sng" dirty="0">
                <a:solidFill>
                  <a:srgbClr val="0462C1"/>
                </a:solidFill>
                <a:effectLst/>
                <a:latin typeface="Century Gothic" panose="020B0502020202020204" pitchFamily="34" charset="0"/>
                <a:ea typeface="Garamond" panose="02020404030301010803" pitchFamily="18" charset="0"/>
                <a:cs typeface="Garamond" panose="02020404030301010803" pitchFamily="18" charset="0"/>
                <a:hlinkClick r:id="rId4"/>
              </a:rPr>
              <a:t>NC Debarred Vendors</a:t>
            </a:r>
            <a:r>
              <a:rPr lang="en-US" sz="1800" u="none" strike="noStrike" dirty="0">
                <a:solidFill>
                  <a:srgbClr val="592A8A"/>
                </a:solidFill>
                <a:effectLst/>
                <a:uFill>
                  <a:solidFill>
                    <a:srgbClr val="000000"/>
                  </a:solidFill>
                </a:uFill>
                <a:latin typeface="Century Gothic" panose="020B0502020202020204" pitchFamily="34" charset="0"/>
                <a:ea typeface="Garamond" panose="02020404030301010803" pitchFamily="18" charset="0"/>
                <a:cs typeface="Garamond" panose="02020404030301010803" pitchFamily="18" charset="0"/>
                <a:hlinkClick r:id="rId4"/>
              </a:rPr>
              <a:t>.</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5725" indent="0" algn="just">
              <a:lnSpc>
                <a:spcPct val="150000"/>
              </a:lnSpc>
              <a:spcBef>
                <a:spcPts val="1005"/>
              </a:spcBef>
              <a:buNone/>
            </a:pPr>
            <a:endParaRPr lang="en-US" sz="1500" dirty="0">
              <a:latin typeface="Garamond" panose="02020404030301010803" pitchFamily="18" charset="0"/>
            </a:endParaRPr>
          </a:p>
        </p:txBody>
      </p:sp>
    </p:spTree>
    <p:extLst>
      <p:ext uri="{BB962C8B-B14F-4D97-AF65-F5344CB8AC3E}">
        <p14:creationId xmlns:p14="http://schemas.microsoft.com/office/powerpoint/2010/main" val="2333453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5A32EB2C-ACB6-450C-8494-B721FB6DE404}"/>
              </a:ext>
            </a:extLst>
          </p:cNvPr>
          <p:cNvSpPr>
            <a:spLocks noGrp="1"/>
          </p:cNvSpPr>
          <p:nvPr>
            <p:ph type="title"/>
          </p:nvPr>
        </p:nvSpPr>
        <p:spPr>
          <a:xfrm>
            <a:off x="457200" y="182562"/>
            <a:ext cx="8229600" cy="960438"/>
          </a:xfrm>
        </p:spPr>
        <p:txBody>
          <a:bodyPr/>
          <a:lstStyle/>
          <a:p>
            <a:r>
              <a:rPr lang="en-US" b="1" dirty="0">
                <a:latin typeface="Garamond" panose="02020404030301010803" pitchFamily="18" charset="0"/>
              </a:rPr>
              <a:t>Sample Purchases Allowed</a:t>
            </a:r>
          </a:p>
        </p:txBody>
      </p:sp>
      <p:sp>
        <p:nvSpPr>
          <p:cNvPr id="6" name="Content Placeholder 3">
            <a:extLst>
              <a:ext uri="{FF2B5EF4-FFF2-40B4-BE49-F238E27FC236}">
                <a16:creationId xmlns:a16="http://schemas.microsoft.com/office/drawing/2014/main" id="{7DC1D974-3AB0-4AF9-9DBE-2CF633E0BBA9}"/>
              </a:ext>
            </a:extLst>
          </p:cNvPr>
          <p:cNvSpPr>
            <a:spLocks noGrp="1" noChangeArrowheads="1"/>
          </p:cNvSpPr>
          <p:nvPr>
            <p:ph idx="1"/>
          </p:nvPr>
        </p:nvSpPr>
        <p:spPr bwMode="auto">
          <a:xfrm>
            <a:off x="457200" y="11430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Office, lab supplies and equipment, accessories, peripherals (can be used in PORT)</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Annual Memberships and organization dues</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Annual Licenses</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Subscriptions – To a business address / Annual Only / includes software subscriptions</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Conference registrations</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Publications, reprints, books, educational DVDs</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Interlibrary Loans </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Accreditation fees</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Postage and stamps / Express shipping &amp; freight (small quantities)</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Advertising </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Certifications and examination fees</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Software (must be approved by ITCS – Complete ProCard Technology Form in Port)  </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Maintenance contract / agreement payments with initial contract approval by Materials Management on file.</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Travel expenses including air/bus/train fare, shuttles/taxis, rental vehicles, parking, lodging. </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Catering/Group meals, which have a legit fund-approved business purpose. Must include itemized receipt, agenda/flier/meeting announcement and list of attendees.  </a:t>
            </a:r>
          </a:p>
          <a:p>
            <a:pPr>
              <a:spcBef>
                <a:spcPct val="0"/>
              </a:spcBef>
              <a:buClrTx/>
              <a:buSzTx/>
              <a:buFont typeface="Wingdings" panose="05000000000000000000" pitchFamily="2" charset="2"/>
              <a:buChar char=""/>
            </a:pPr>
            <a:r>
              <a:rPr lang="en-US" altLang="en-US" sz="1400" dirty="0">
                <a:latin typeface="Century Gothic" panose="020B0502020202020204" pitchFamily="34" charset="0"/>
                <a:cs typeface="Times New Roman" panose="02020603050405020304" pitchFamily="18" charset="0"/>
              </a:rPr>
              <a:t>Student group functions including travel, events and </a:t>
            </a:r>
          </a:p>
          <a:p>
            <a:pPr marL="0" indent="0">
              <a:spcBef>
                <a:spcPct val="0"/>
              </a:spcBef>
              <a:buClrTx/>
              <a:buSzTx/>
              <a:buNone/>
            </a:pPr>
            <a:r>
              <a:rPr lang="en-US" altLang="en-US" sz="1400" dirty="0">
                <a:latin typeface="Century Gothic" panose="020B0502020202020204" pitchFamily="34" charset="0"/>
                <a:cs typeface="Times New Roman" panose="02020603050405020304" pitchFamily="18" charset="0"/>
              </a:rPr>
              <a:t>       group meals</a:t>
            </a:r>
          </a:p>
        </p:txBody>
      </p:sp>
    </p:spTree>
    <p:extLst>
      <p:ext uri="{BB962C8B-B14F-4D97-AF65-F5344CB8AC3E}">
        <p14:creationId xmlns:p14="http://schemas.microsoft.com/office/powerpoint/2010/main" val="3980858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F8B10F47-8A0E-4936-9113-4B46730A7E1D}"/>
              </a:ext>
            </a:extLst>
          </p:cNvPr>
          <p:cNvSpPr>
            <a:spLocks noGrp="1"/>
          </p:cNvSpPr>
          <p:nvPr>
            <p:ph type="title"/>
          </p:nvPr>
        </p:nvSpPr>
        <p:spPr>
          <a:xfrm>
            <a:off x="457200" y="-76200"/>
            <a:ext cx="8229600" cy="960438"/>
          </a:xfrm>
        </p:spPr>
        <p:txBody>
          <a:bodyPr/>
          <a:lstStyle/>
          <a:p>
            <a:r>
              <a:rPr lang="en-US" b="1" dirty="0">
                <a:latin typeface="Garamond" panose="02020404030301010803" pitchFamily="18" charset="0"/>
              </a:rPr>
              <a:t>Unauthorized Purchases</a:t>
            </a:r>
          </a:p>
        </p:txBody>
      </p:sp>
      <p:sp>
        <p:nvSpPr>
          <p:cNvPr id="6" name="Content Placeholder 4">
            <a:extLst>
              <a:ext uri="{FF2B5EF4-FFF2-40B4-BE49-F238E27FC236}">
                <a16:creationId xmlns:a16="http://schemas.microsoft.com/office/drawing/2014/main" id="{BCE5ACB1-6D0B-403E-9D36-38B33E17E3AE}"/>
              </a:ext>
            </a:extLst>
          </p:cNvPr>
          <p:cNvSpPr>
            <a:spLocks noGrp="1"/>
          </p:cNvSpPr>
          <p:nvPr>
            <p:ph idx="1"/>
          </p:nvPr>
        </p:nvSpPr>
        <p:spPr>
          <a:xfrm>
            <a:off x="457200" y="762000"/>
            <a:ext cx="8229600" cy="5791200"/>
          </a:xfrm>
        </p:spPr>
        <p:txBody>
          <a:bodyPr numCol="2"/>
          <a:lstStyle/>
          <a:p>
            <a:pPr indent="-231775">
              <a:defRPr/>
            </a:pPr>
            <a:r>
              <a:rPr lang="en-US" sz="1200" dirty="0">
                <a:latin typeface="Century Gothic" panose="020B0502020202020204" pitchFamily="34" charset="0"/>
              </a:rPr>
              <a:t>NO purchases for personal use </a:t>
            </a:r>
          </a:p>
          <a:p>
            <a:pPr indent="-231775">
              <a:defRPr/>
            </a:pPr>
            <a:r>
              <a:rPr lang="en-US" sz="1200" dirty="0">
                <a:latin typeface="Century Gothic" panose="020B0502020202020204" pitchFamily="34" charset="0"/>
              </a:rPr>
              <a:t>NO split ticket purchases to circumvent the single purchase limit </a:t>
            </a:r>
          </a:p>
          <a:p>
            <a:pPr indent="-231775">
              <a:defRPr/>
            </a:pPr>
            <a:r>
              <a:rPr lang="en-US" sz="1200" dirty="0">
                <a:latin typeface="Century Gothic" panose="020B0502020202020204" pitchFamily="34" charset="0"/>
              </a:rPr>
              <a:t>NO animals </a:t>
            </a:r>
          </a:p>
          <a:p>
            <a:pPr indent="-231775">
              <a:defRPr/>
            </a:pPr>
            <a:r>
              <a:rPr lang="en-US" sz="1200" dirty="0">
                <a:latin typeface="Century Gothic" panose="020B0502020202020204" pitchFamily="34" charset="0"/>
              </a:rPr>
              <a:t>NO weapons and ammunition or controlled substances </a:t>
            </a:r>
          </a:p>
          <a:p>
            <a:pPr indent="-231775">
              <a:defRPr/>
            </a:pPr>
            <a:r>
              <a:rPr lang="en-US" sz="1200" dirty="0">
                <a:latin typeface="Century Gothic" panose="020B0502020202020204" pitchFamily="34" charset="0"/>
              </a:rPr>
              <a:t>NO purchases from pawn shops </a:t>
            </a:r>
          </a:p>
          <a:p>
            <a:pPr indent="-231775">
              <a:defRPr/>
            </a:pPr>
            <a:r>
              <a:rPr lang="en-US" sz="1200" dirty="0">
                <a:latin typeface="Century Gothic" panose="020B0502020202020204" pitchFamily="34" charset="0"/>
              </a:rPr>
              <a:t>NO payments to individuals, consultants or employees (Vendor must have a FEIN number versus an SSN) </a:t>
            </a:r>
          </a:p>
          <a:p>
            <a:pPr indent="-231775">
              <a:defRPr/>
            </a:pPr>
            <a:r>
              <a:rPr lang="en-US" sz="1200" dirty="0">
                <a:latin typeface="Century Gothic" panose="020B0502020202020204" pitchFamily="34" charset="0"/>
              </a:rPr>
              <a:t>NO trip protection/insurance, seat charges/upgrades, early check-in</a:t>
            </a:r>
          </a:p>
          <a:p>
            <a:pPr indent="-231775">
              <a:defRPr/>
            </a:pPr>
            <a:r>
              <a:rPr lang="en-US" sz="1200" dirty="0">
                <a:latin typeface="Century Gothic" panose="020B0502020202020204" pitchFamily="34" charset="0"/>
              </a:rPr>
              <a:t>NO tours, additional functions, events, banquets, etc. without documented fund-approved business purpose.  </a:t>
            </a:r>
          </a:p>
          <a:p>
            <a:pPr indent="-231775">
              <a:defRPr/>
            </a:pPr>
            <a:r>
              <a:rPr lang="en-US" sz="1200" dirty="0">
                <a:latin typeface="Century Gothic" panose="020B0502020202020204" pitchFamily="34" charset="0"/>
              </a:rPr>
              <a:t>NO personal per diem meals (i.e. meals while in travel status). </a:t>
            </a:r>
          </a:p>
          <a:p>
            <a:pPr indent="-231775">
              <a:defRPr/>
            </a:pPr>
            <a:r>
              <a:rPr lang="en-US" sz="1200" dirty="0">
                <a:latin typeface="Century Gothic" panose="020B0502020202020204" pitchFamily="34" charset="0"/>
              </a:rPr>
              <a:t>NO cash advances </a:t>
            </a:r>
          </a:p>
          <a:p>
            <a:pPr indent="-231775">
              <a:defRPr/>
            </a:pPr>
            <a:r>
              <a:rPr lang="en-US" sz="1200" dirty="0">
                <a:latin typeface="Century Gothic" panose="020B0502020202020204" pitchFamily="34" charset="0"/>
              </a:rPr>
              <a:t>NO donations / contributions</a:t>
            </a:r>
          </a:p>
          <a:p>
            <a:pPr indent="-231775">
              <a:defRPr/>
            </a:pPr>
            <a:r>
              <a:rPr lang="en-US" sz="1200" dirty="0">
                <a:latin typeface="Century Gothic" panose="020B0502020202020204" pitchFamily="34" charset="0"/>
              </a:rPr>
              <a:t>NO gift cards, incentives or prize purchases without prior approval per the “Gift Cards, Incentives and Prize Purchases” procedure found at  </a:t>
            </a:r>
            <a:r>
              <a:rPr lang="en-US" sz="1200" u="sng" dirty="0">
                <a:latin typeface="Century Gothic" panose="020B0502020202020204" pitchFamily="34" charset="0"/>
                <a:hlinkClick r:id="rId3"/>
              </a:rPr>
              <a:t>http://www.ecu.edu/purchasing/</a:t>
            </a:r>
            <a:endParaRPr lang="en-US" sz="1200" dirty="0">
              <a:latin typeface="Century Gothic" panose="020B0502020202020204" pitchFamily="34" charset="0"/>
            </a:endParaRPr>
          </a:p>
          <a:p>
            <a:pPr indent="-231775">
              <a:defRPr/>
            </a:pPr>
            <a:endParaRPr lang="en-US" sz="1200" dirty="0">
              <a:latin typeface="Century Gothic" panose="020B0502020202020204" pitchFamily="34" charset="0"/>
            </a:endParaRPr>
          </a:p>
          <a:p>
            <a:pPr indent="-231775">
              <a:defRPr/>
            </a:pPr>
            <a:r>
              <a:rPr lang="en-US" sz="1200" dirty="0">
                <a:latin typeface="Century Gothic" panose="020B0502020202020204" pitchFamily="34" charset="0"/>
              </a:rPr>
              <a:t>NO items requiring the signing or click-to-agree of a vendor agreement or terms and conditions in order to complete the purchase, except those vendors whose terms have been approved by Materials Management and/or ITCS, as required.  Include approval/documentation with the statement. </a:t>
            </a:r>
          </a:p>
          <a:p>
            <a:pPr indent="-231775">
              <a:defRPr/>
            </a:pPr>
            <a:r>
              <a:rPr lang="en-US" sz="1200" dirty="0">
                <a:latin typeface="Century Gothic" panose="020B0502020202020204" pitchFamily="34" charset="0"/>
              </a:rPr>
              <a:t>NO cellular services or devices</a:t>
            </a:r>
          </a:p>
          <a:p>
            <a:pPr indent="-231775">
              <a:defRPr/>
            </a:pPr>
            <a:r>
              <a:rPr lang="en-US" sz="1200" dirty="0">
                <a:latin typeface="Century Gothic" panose="020B0502020202020204" pitchFamily="34" charset="0"/>
              </a:rPr>
              <a:t>NO payments to ECU for classes or parking fines  </a:t>
            </a:r>
          </a:p>
          <a:p>
            <a:pPr indent="-231775">
              <a:defRPr/>
            </a:pPr>
            <a:r>
              <a:rPr lang="en-US" sz="1200" dirty="0">
                <a:latin typeface="Century Gothic" panose="020B0502020202020204" pitchFamily="34" charset="0"/>
              </a:rPr>
              <a:t>NO payments for traffic violations or fines. </a:t>
            </a:r>
          </a:p>
          <a:p>
            <a:pPr indent="-231775">
              <a:defRPr/>
            </a:pPr>
            <a:r>
              <a:rPr lang="en-US" sz="1200" dirty="0">
                <a:latin typeface="Century Gothic" panose="020B0502020202020204" pitchFamily="34" charset="0"/>
              </a:rPr>
              <a:t>NO payments that involve making changes to facilities </a:t>
            </a:r>
          </a:p>
          <a:p>
            <a:pPr indent="-231775">
              <a:defRPr/>
            </a:pPr>
            <a:r>
              <a:rPr lang="en-US" sz="1200" dirty="0">
                <a:latin typeface="Century Gothic" panose="020B0502020202020204" pitchFamily="34" charset="0"/>
              </a:rPr>
              <a:t>NO beverages other than Pepsi products in small quantities. (Pepsi has the exclusive rights on campus.)</a:t>
            </a:r>
          </a:p>
          <a:p>
            <a:pPr indent="-231775">
              <a:defRPr/>
            </a:pPr>
            <a:r>
              <a:rPr lang="en-US" sz="1200" dirty="0">
                <a:latin typeface="Century Gothic" panose="020B0502020202020204" pitchFamily="34" charset="0"/>
              </a:rPr>
              <a:t>NO drone services / payments</a:t>
            </a:r>
          </a:p>
          <a:p>
            <a:endParaRPr lang="en-US" dirty="0"/>
          </a:p>
        </p:txBody>
      </p:sp>
    </p:spTree>
    <p:extLst>
      <p:ext uri="{BB962C8B-B14F-4D97-AF65-F5344CB8AC3E}">
        <p14:creationId xmlns:p14="http://schemas.microsoft.com/office/powerpoint/2010/main" val="1152591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E64E86E7-C872-42EC-9B56-9C8148A59460}"/>
              </a:ext>
            </a:extLst>
          </p:cNvPr>
          <p:cNvSpPr>
            <a:spLocks noGrp="1"/>
          </p:cNvSpPr>
          <p:nvPr>
            <p:ph type="title"/>
          </p:nvPr>
        </p:nvSpPr>
        <p:spPr>
          <a:xfrm>
            <a:off x="457200" y="274638"/>
            <a:ext cx="8229600" cy="1143000"/>
          </a:xfrm>
        </p:spPr>
        <p:txBody>
          <a:bodyPr/>
          <a:lstStyle/>
          <a:p>
            <a:r>
              <a:rPr lang="en-US" b="1" dirty="0">
                <a:latin typeface="Garamond" panose="02020404030301010803" pitchFamily="18" charset="0"/>
              </a:rPr>
              <a:t>ProCard Links</a:t>
            </a:r>
          </a:p>
        </p:txBody>
      </p:sp>
      <p:sp>
        <p:nvSpPr>
          <p:cNvPr id="6" name="Content Placeholder 2">
            <a:extLst>
              <a:ext uri="{FF2B5EF4-FFF2-40B4-BE49-F238E27FC236}">
                <a16:creationId xmlns:a16="http://schemas.microsoft.com/office/drawing/2014/main" id="{935735CE-3319-4835-AE51-432396E5F468}"/>
              </a:ext>
            </a:extLst>
          </p:cNvPr>
          <p:cNvSpPr>
            <a:spLocks noGrp="1"/>
          </p:cNvSpPr>
          <p:nvPr>
            <p:ph idx="1"/>
          </p:nvPr>
        </p:nvSpPr>
        <p:spPr>
          <a:xfrm>
            <a:off x="457200" y="1752600"/>
            <a:ext cx="8229600" cy="1676400"/>
          </a:xfrm>
        </p:spPr>
        <p:txBody>
          <a:bodyPr vert="horz" lIns="91440" tIns="45720" rIns="91440" bIns="45720" rtlCol="0">
            <a:normAutofit/>
          </a:bodyPr>
          <a:lstStyle/>
          <a:p>
            <a:pPr marL="0" marR="85725" indent="0" algn="ctr">
              <a:lnSpc>
                <a:spcPct val="150000"/>
              </a:lnSpc>
              <a:spcBef>
                <a:spcPts val="1005"/>
              </a:spcBef>
              <a:buNone/>
            </a:pPr>
            <a:r>
              <a:rPr lang="en-US" sz="1500" dirty="0">
                <a:latin typeface="Garamond" panose="02020404030301010803" pitchFamily="18" charset="0"/>
                <a:hlinkClick r:id="rId3"/>
              </a:rPr>
              <a:t>financialservices.ecu.edu/procard/</a:t>
            </a:r>
            <a:endParaRPr lang="en-US" sz="1500" dirty="0">
              <a:latin typeface="Garamond" panose="02020404030301010803" pitchFamily="18" charset="0"/>
            </a:endParaRPr>
          </a:p>
          <a:p>
            <a:pPr marL="0" marR="85725" indent="0" algn="ctr">
              <a:lnSpc>
                <a:spcPct val="150000"/>
              </a:lnSpc>
              <a:spcBef>
                <a:spcPts val="1005"/>
              </a:spcBef>
              <a:buNone/>
            </a:pPr>
            <a:r>
              <a:rPr lang="en-US" sz="1500" dirty="0">
                <a:latin typeface="Garamond" panose="02020404030301010803" pitchFamily="18" charset="0"/>
                <a:hlinkClick r:id="rId4"/>
              </a:rPr>
              <a:t>ProCard Application</a:t>
            </a:r>
            <a:endParaRPr lang="en-US" sz="1500" dirty="0">
              <a:latin typeface="Garamond" panose="02020404030301010803" pitchFamily="18" charset="0"/>
            </a:endParaRPr>
          </a:p>
          <a:p>
            <a:pPr marL="0" marR="85725" indent="0" algn="ctr">
              <a:lnSpc>
                <a:spcPct val="150000"/>
              </a:lnSpc>
              <a:spcBef>
                <a:spcPts val="1005"/>
              </a:spcBef>
              <a:buNone/>
            </a:pPr>
            <a:r>
              <a:rPr lang="en-US" sz="1500" dirty="0">
                <a:latin typeface="Garamond" panose="02020404030301010803" pitchFamily="18" charset="0"/>
                <a:hlinkClick r:id="rId5"/>
              </a:rPr>
              <a:t>Purchasing Card User’s Guide</a:t>
            </a:r>
            <a:endParaRPr lang="en-US" sz="1500" dirty="0">
              <a:latin typeface="Garamond" panose="02020404030301010803" pitchFamily="18" charset="0"/>
            </a:endParaRPr>
          </a:p>
        </p:txBody>
      </p:sp>
    </p:spTree>
    <p:extLst>
      <p:ext uri="{BB962C8B-B14F-4D97-AF65-F5344CB8AC3E}">
        <p14:creationId xmlns:p14="http://schemas.microsoft.com/office/powerpoint/2010/main" val="287559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8" name="Title 1">
            <a:extLst>
              <a:ext uri="{FF2B5EF4-FFF2-40B4-BE49-F238E27FC236}">
                <a16:creationId xmlns:a16="http://schemas.microsoft.com/office/drawing/2014/main" id="{B72E7828-1AFC-4270-9772-3840573A399C}"/>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US" b="1" dirty="0">
                <a:latin typeface="Garamond" panose="02020404030301010803" pitchFamily="18" charset="0"/>
              </a:rPr>
              <a:t>Cardholder’s Supervisor</a:t>
            </a:r>
          </a:p>
        </p:txBody>
      </p:sp>
      <p:sp>
        <p:nvSpPr>
          <p:cNvPr id="11" name="Content Placeholder 2">
            <a:extLst>
              <a:ext uri="{FF2B5EF4-FFF2-40B4-BE49-F238E27FC236}">
                <a16:creationId xmlns:a16="http://schemas.microsoft.com/office/drawing/2014/main" id="{83855F29-D3F3-4CEB-86AD-713DC3305277}"/>
              </a:ext>
            </a:extLst>
          </p:cNvPr>
          <p:cNvSpPr>
            <a:spLocks noGrp="1"/>
          </p:cNvSpPr>
          <p:nvPr>
            <p:ph idx="1"/>
          </p:nvPr>
        </p:nvSpPr>
        <p:spPr>
          <a:xfrm>
            <a:off x="457200" y="1417640"/>
            <a:ext cx="8229600" cy="4830760"/>
          </a:xfrm>
        </p:spPr>
        <p:txBody>
          <a:bodyPr>
            <a:normAutofit fontScale="85000" lnSpcReduction="10000"/>
          </a:bodyPr>
          <a:lstStyle/>
          <a:p>
            <a:pPr marL="0" marR="82550" indent="0" algn="just">
              <a:lnSpc>
                <a:spcPct val="115000"/>
              </a:lnSpc>
              <a:spcBef>
                <a:spcPts val="500"/>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 supervisor of record is kept in Banner HR and that information is fed to Emburse.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0" marR="82550" indent="0" algn="just">
              <a:lnSpc>
                <a:spcPct val="115000"/>
              </a:lnSpc>
              <a:spcBef>
                <a:spcPts val="500"/>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Supervisor responsibilities include the following:</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1800" dirty="0">
                <a:effectLst/>
                <a:latin typeface="Century Gothic" panose="020B0502020202020204" pitchFamily="34" charset="0"/>
                <a:ea typeface="Garamond" panose="02020404030301010803" pitchFamily="18" charset="0"/>
                <a:cs typeface="Garamond" panose="02020404030301010803" pitchFamily="18" charset="0"/>
              </a:rPr>
              <a:t>Approve the employee’s ProCard Application</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1800" dirty="0">
                <a:effectLst/>
                <a:latin typeface="Century Gothic" panose="020B0502020202020204" pitchFamily="34" charset="0"/>
                <a:ea typeface="Garamond" panose="02020404030301010803" pitchFamily="18" charset="0"/>
                <a:cs typeface="Garamond" panose="02020404030301010803" pitchFamily="18" charset="0"/>
              </a:rPr>
              <a:t>Maintain proficiency and knowledge of restricted ProCard purchases and policy.</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1800" dirty="0">
                <a:effectLst/>
                <a:latin typeface="Century Gothic" panose="020B0502020202020204" pitchFamily="34" charset="0"/>
                <a:ea typeface="Garamond" panose="02020404030301010803" pitchFamily="18" charset="0"/>
                <a:cs typeface="Garamond" panose="02020404030301010803" pitchFamily="18" charset="0"/>
              </a:rPr>
              <a:t>Verify that charges were allocated to the correct FOAP.</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42900" marR="88900" lvl="0" indent="-342900">
              <a:lnSpc>
                <a:spcPct val="115000"/>
              </a:lnSpc>
              <a:spcBef>
                <a:spcPts val="0"/>
              </a:spcBef>
              <a:spcAft>
                <a:spcPts val="1000"/>
              </a:spcAft>
              <a:buFont typeface="Arial" panose="020B0604020202020204" pitchFamily="34" charset="0"/>
              <a:buChar char="•"/>
            </a:pPr>
            <a:r>
              <a:rPr lang="en-US" sz="1800" dirty="0">
                <a:effectLst/>
                <a:latin typeface="Century Gothic" panose="020B0502020202020204" pitchFamily="34" charset="0"/>
                <a:ea typeface="Garamond" panose="02020404030301010803" pitchFamily="18" charset="0"/>
                <a:cs typeface="Garamond" panose="02020404030301010803" pitchFamily="18" charset="0"/>
              </a:rPr>
              <a:t>Monitor usage and report any unusual cardholder spending or discrepancies to the ProCard Manager to investigate.</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1800" dirty="0">
                <a:effectLst/>
                <a:latin typeface="Century Gothic" panose="020B0502020202020204" pitchFamily="34" charset="0"/>
                <a:ea typeface="Garamond" panose="02020404030301010803" pitchFamily="18" charset="0"/>
                <a:cs typeface="Garamond" panose="02020404030301010803" pitchFamily="18" charset="0"/>
              </a:rPr>
              <a:t>Notify the ProCard Office of any employment changes, including a leave of absence, department transfers and resignations/retirements using the </a:t>
            </a:r>
            <a:r>
              <a:rPr lang="en-US" sz="18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3"/>
              </a:rPr>
              <a:t>Account Maintenance Form</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1800" dirty="0">
                <a:effectLst/>
                <a:latin typeface="Century Gothic" panose="020B0502020202020204" pitchFamily="34" charset="0"/>
                <a:ea typeface="Garamond" panose="02020404030301010803" pitchFamily="18" charset="0"/>
                <a:cs typeface="Garamond" panose="02020404030301010803" pitchFamily="18" charset="0"/>
              </a:rPr>
              <a:t>Upon employee termination, collect documentation for any pending purchases, complete the </a:t>
            </a:r>
            <a:r>
              <a:rPr lang="en-US" sz="1800" u="sng" dirty="0">
                <a:solidFill>
                  <a:srgbClr val="592A8A"/>
                </a:solidFill>
                <a:effectLst/>
                <a:latin typeface="Century Gothic" panose="020B0502020202020204" pitchFamily="34" charset="0"/>
                <a:ea typeface="Garamond" panose="02020404030301010803" pitchFamily="18" charset="0"/>
                <a:cs typeface="Garamond" panose="02020404030301010803" pitchFamily="18" charset="0"/>
                <a:hlinkClick r:id="rId3"/>
              </a:rPr>
              <a:t>Account Maintenance Form</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marL="342900" marR="0" lvl="0" indent="-342900">
              <a:lnSpc>
                <a:spcPct val="115000"/>
              </a:lnSpc>
              <a:spcBef>
                <a:spcPts val="0"/>
              </a:spcBef>
              <a:spcAft>
                <a:spcPts val="1000"/>
              </a:spcAft>
              <a:buFont typeface="Arial" panose="020B0604020202020204" pitchFamily="34" charset="0"/>
              <a:buChar char="•"/>
            </a:pPr>
            <a:r>
              <a:rPr lang="en-US" sz="1800" dirty="0">
                <a:effectLst/>
                <a:latin typeface="Century Gothic" panose="020B0502020202020204" pitchFamily="34" charset="0"/>
                <a:ea typeface="Garamond" panose="02020404030301010803" pitchFamily="18" charset="0"/>
                <a:cs typeface="Garamond" panose="02020404030301010803" pitchFamily="18" charset="0"/>
              </a:rPr>
              <a:t> to close the account and shred the ProCard. Assign a delegate in Emburse for reconciling purchases made from cardholder leaving the University.</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a:p>
            <a:pPr lvl="0">
              <a:lnSpc>
                <a:spcPct val="150000"/>
              </a:lnSpc>
              <a:spcBef>
                <a:spcPts val="15"/>
              </a:spcBef>
              <a:spcAft>
                <a:spcPts val="0"/>
              </a:spcAft>
              <a:buFont typeface="Arial" panose="020B0604020202020204" pitchFamily="34" charset="0"/>
              <a:buChar char="•"/>
            </a:pPr>
            <a:endParaRPr lang="en-US" sz="1300" dirty="0">
              <a:latin typeface="Garamond" panose="02020404030301010803" pitchFamily="18" charset="0"/>
            </a:endParaRPr>
          </a:p>
        </p:txBody>
      </p:sp>
    </p:spTree>
    <p:extLst>
      <p:ext uri="{BB962C8B-B14F-4D97-AF65-F5344CB8AC3E}">
        <p14:creationId xmlns:p14="http://schemas.microsoft.com/office/powerpoint/2010/main" val="203986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8" name="Title 1">
            <a:extLst>
              <a:ext uri="{FF2B5EF4-FFF2-40B4-BE49-F238E27FC236}">
                <a16:creationId xmlns:a16="http://schemas.microsoft.com/office/drawing/2014/main" id="{B72E7828-1AFC-4270-9772-3840573A399C}"/>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US" b="1" dirty="0">
                <a:latin typeface="Garamond" panose="02020404030301010803" pitchFamily="18" charset="0"/>
              </a:rPr>
              <a:t>ProCard Administrator</a:t>
            </a:r>
          </a:p>
        </p:txBody>
      </p:sp>
      <p:sp>
        <p:nvSpPr>
          <p:cNvPr id="11" name="Content Placeholder 2">
            <a:extLst>
              <a:ext uri="{FF2B5EF4-FFF2-40B4-BE49-F238E27FC236}">
                <a16:creationId xmlns:a16="http://schemas.microsoft.com/office/drawing/2014/main" id="{83855F29-D3F3-4CEB-86AD-713DC3305277}"/>
              </a:ext>
            </a:extLst>
          </p:cNvPr>
          <p:cNvSpPr>
            <a:spLocks noGrp="1"/>
          </p:cNvSpPr>
          <p:nvPr>
            <p:ph idx="1"/>
          </p:nvPr>
        </p:nvSpPr>
        <p:spPr>
          <a:xfrm>
            <a:off x="457200" y="1417640"/>
            <a:ext cx="8229600" cy="4830760"/>
          </a:xfrm>
        </p:spPr>
        <p:txBody>
          <a:bodyPr>
            <a:normAutofit/>
          </a:bodyPr>
          <a:lstStyle/>
          <a:p>
            <a:pPr marL="0" marR="82550" indent="0" algn="just">
              <a:lnSpc>
                <a:spcPct val="150000"/>
              </a:lnSpc>
              <a:spcBef>
                <a:spcPts val="500"/>
              </a:spcBef>
              <a:spcAft>
                <a:spcPts val="0"/>
              </a:spcAft>
              <a:buNone/>
            </a:pPr>
            <a:r>
              <a:rPr lang="en-US" sz="1400" dirty="0">
                <a:latin typeface="Century Gothic" panose="020B0502020202020204" pitchFamily="34" charset="0"/>
                <a:ea typeface="Garamond" panose="02020404030301010803" pitchFamily="18" charset="0"/>
                <a:cs typeface="Garamond" panose="02020404030301010803" pitchFamily="18" charset="0"/>
              </a:rPr>
              <a:t>A role assigned to a user that authorizes the user to perform all administrative and account maintenance tasks in Works. This role is assigned to all members of the ProCard Staff.</a:t>
            </a:r>
          </a:p>
          <a:p>
            <a:pPr marL="0" marR="82550" indent="0" algn="just">
              <a:lnSpc>
                <a:spcPct val="150000"/>
              </a:lnSpc>
              <a:spcBef>
                <a:spcPts val="500"/>
              </a:spcBef>
              <a:spcAft>
                <a:spcPts val="0"/>
              </a:spcAft>
              <a:buNone/>
            </a:pPr>
            <a:r>
              <a:rPr lang="en-US" sz="1400" dirty="0">
                <a:latin typeface="Century Gothic" panose="020B0502020202020204" pitchFamily="34" charset="0"/>
                <a:ea typeface="Garamond" panose="02020404030301010803" pitchFamily="18" charset="0"/>
                <a:cs typeface="Garamond" panose="02020404030301010803" pitchFamily="18" charset="0"/>
              </a:rPr>
              <a:t>The ECU ProCard Staff is responsible to:</a:t>
            </a:r>
          </a:p>
          <a:p>
            <a:pPr lvl="0">
              <a:lnSpc>
                <a:spcPct val="150000"/>
              </a:lnSpc>
              <a:spcBef>
                <a:spcPts val="0"/>
              </a:spcBef>
              <a:spcAft>
                <a:spcPts val="0"/>
              </a:spcAft>
              <a:buFont typeface="Arial" panose="020B0604020202020204" pitchFamily="34" charset="0"/>
              <a:buChar char="•"/>
            </a:pPr>
            <a:r>
              <a:rPr lang="en-US" sz="1400" dirty="0">
                <a:latin typeface="Century Gothic" panose="020B0502020202020204" pitchFamily="34" charset="0"/>
                <a:ea typeface="Garamond" panose="02020404030301010803" pitchFamily="18" charset="0"/>
                <a:cs typeface="Garamond" panose="02020404030301010803" pitchFamily="18" charset="0"/>
              </a:rPr>
              <a:t>Enforce ProCard policies and procedures and provide updates as</a:t>
            </a:r>
            <a:r>
              <a:rPr lang="en-US" sz="1400" spc="-7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needed.</a:t>
            </a:r>
          </a:p>
          <a:p>
            <a:pPr marR="87630" lvl="0">
              <a:lnSpc>
                <a:spcPct val="150000"/>
              </a:lnSpc>
              <a:spcBef>
                <a:spcPts val="0"/>
              </a:spcBef>
              <a:spcAft>
                <a:spcPts val="0"/>
              </a:spcAft>
              <a:buFont typeface="Arial" panose="020B0604020202020204" pitchFamily="34" charset="0"/>
              <a:buChar char="•"/>
            </a:pPr>
            <a:r>
              <a:rPr lang="en-US" sz="1400" dirty="0">
                <a:latin typeface="Century Gothic" panose="020B0502020202020204" pitchFamily="34" charset="0"/>
                <a:ea typeface="Garamond" panose="02020404030301010803" pitchFamily="18" charset="0"/>
                <a:cs typeface="Garamond" panose="02020404030301010803" pitchFamily="18" charset="0"/>
              </a:rPr>
              <a:t>Review</a:t>
            </a:r>
            <a:r>
              <a:rPr lang="en-US" sz="1400" spc="-4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transactions</a:t>
            </a:r>
            <a:r>
              <a:rPr lang="en-US" sz="1400" spc="-4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and</a:t>
            </a:r>
            <a:r>
              <a:rPr lang="en-US" sz="1400" spc="-4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receipts</a:t>
            </a:r>
            <a:r>
              <a:rPr lang="en-US" sz="1400" spc="-4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for</a:t>
            </a:r>
            <a:r>
              <a:rPr lang="en-US" sz="1400" spc="-4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compliance</a:t>
            </a:r>
            <a:r>
              <a:rPr lang="en-US" sz="1400" spc="-4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with</a:t>
            </a:r>
            <a:r>
              <a:rPr lang="en-US" sz="1400" spc="-4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State</a:t>
            </a:r>
            <a:r>
              <a:rPr lang="en-US" sz="1400" spc="-3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Purchasing</a:t>
            </a:r>
            <a:r>
              <a:rPr lang="en-US" sz="1400" spc="-4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and</a:t>
            </a:r>
            <a:r>
              <a:rPr lang="en-US" sz="1400" spc="-5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ECU</a:t>
            </a:r>
            <a:r>
              <a:rPr lang="en-US" sz="1400" spc="-4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ProCard rules and</a:t>
            </a:r>
            <a:r>
              <a:rPr lang="en-US" sz="1400" spc="-2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regulations.</a:t>
            </a:r>
          </a:p>
          <a:p>
            <a:pPr marR="88900" lvl="0">
              <a:lnSpc>
                <a:spcPct val="150000"/>
              </a:lnSpc>
              <a:spcBef>
                <a:spcPts val="0"/>
              </a:spcBef>
              <a:spcAft>
                <a:spcPts val="0"/>
              </a:spcAft>
              <a:buFont typeface="Arial" panose="020B0604020202020204" pitchFamily="34" charset="0"/>
              <a:buChar char="•"/>
            </a:pPr>
            <a:r>
              <a:rPr lang="en-US" sz="1400" dirty="0">
                <a:latin typeface="Century Gothic" panose="020B0502020202020204" pitchFamily="34" charset="0"/>
                <a:ea typeface="Garamond" panose="02020404030301010803" pitchFamily="18" charset="0"/>
                <a:cs typeface="Garamond" panose="02020404030301010803" pitchFamily="18" charset="0"/>
              </a:rPr>
              <a:t>Audit for completeness and adequacy of receipts and</a:t>
            </a:r>
            <a:r>
              <a:rPr lang="en-US" sz="1400" spc="-3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documentation.</a:t>
            </a:r>
          </a:p>
          <a:p>
            <a:pPr marR="86360" lvl="0">
              <a:lnSpc>
                <a:spcPct val="150000"/>
              </a:lnSpc>
              <a:spcBef>
                <a:spcPts val="0"/>
              </a:spcBef>
              <a:spcAft>
                <a:spcPts val="0"/>
              </a:spcAft>
              <a:buFont typeface="Arial" panose="020B0604020202020204" pitchFamily="34" charset="0"/>
              <a:buChar char="•"/>
            </a:pPr>
            <a:r>
              <a:rPr lang="en-US" sz="1400" dirty="0">
                <a:latin typeface="Century Gothic" panose="020B0502020202020204" pitchFamily="34" charset="0"/>
                <a:ea typeface="Garamond" panose="02020404030301010803" pitchFamily="18" charset="0"/>
                <a:cs typeface="Garamond" panose="02020404030301010803" pitchFamily="18" charset="0"/>
              </a:rPr>
              <a:t>Provide</a:t>
            </a:r>
            <a:r>
              <a:rPr lang="en-US" sz="1400" spc="-4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support</a:t>
            </a:r>
            <a:r>
              <a:rPr lang="en-US" sz="1400" spc="-4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and</a:t>
            </a:r>
            <a:r>
              <a:rPr lang="en-US" sz="1400" spc="-4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assistance</a:t>
            </a:r>
            <a:r>
              <a:rPr lang="en-US" sz="1400" spc="-5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and</a:t>
            </a:r>
            <a:r>
              <a:rPr lang="en-US" sz="1400" spc="-4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act</a:t>
            </a:r>
            <a:r>
              <a:rPr lang="en-US" sz="1400" spc="-4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as</a:t>
            </a:r>
            <a:r>
              <a:rPr lang="en-US" sz="1400" spc="-3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bank</a:t>
            </a:r>
            <a:r>
              <a:rPr lang="en-US" sz="1400" spc="-4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liaison</a:t>
            </a:r>
            <a:r>
              <a:rPr lang="en-US" sz="1400" spc="-4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for</a:t>
            </a:r>
            <a:r>
              <a:rPr lang="en-US" sz="1400" spc="-5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cardholders</a:t>
            </a:r>
            <a:r>
              <a:rPr lang="en-US" sz="1400" spc="-50" dirty="0">
                <a:latin typeface="Century Gothic" panose="020B0502020202020204" pitchFamily="34" charset="0"/>
                <a:ea typeface="Garamond" panose="02020404030301010803" pitchFamily="18" charset="0"/>
                <a:cs typeface="Garamond" panose="02020404030301010803" pitchFamily="18" charset="0"/>
              </a:rPr>
              <a:t>, delegates and approvers.</a:t>
            </a:r>
            <a:endParaRPr lang="en-US" sz="1400" dirty="0">
              <a:latin typeface="Century Gothic" panose="020B0502020202020204" pitchFamily="34" charset="0"/>
              <a:ea typeface="Garamond" panose="02020404030301010803" pitchFamily="18" charset="0"/>
              <a:cs typeface="Garamond" panose="02020404030301010803" pitchFamily="18" charset="0"/>
            </a:endParaRPr>
          </a:p>
          <a:p>
            <a:pPr lvl="0">
              <a:lnSpc>
                <a:spcPct val="150000"/>
              </a:lnSpc>
              <a:spcBef>
                <a:spcPts val="0"/>
              </a:spcBef>
              <a:spcAft>
                <a:spcPts val="0"/>
              </a:spcAft>
              <a:buFont typeface="Arial" panose="020B0604020202020204" pitchFamily="34" charset="0"/>
              <a:buChar char="•"/>
            </a:pPr>
            <a:r>
              <a:rPr lang="en-US" sz="1400" dirty="0">
                <a:latin typeface="Century Gothic" panose="020B0502020202020204" pitchFamily="34" charset="0"/>
                <a:ea typeface="Garamond" panose="02020404030301010803" pitchFamily="18" charset="0"/>
                <a:cs typeface="Garamond" panose="02020404030301010803" pitchFamily="18" charset="0"/>
              </a:rPr>
              <a:t>Cancel cards or suspend cards to enforce</a:t>
            </a:r>
            <a:r>
              <a:rPr lang="en-US" sz="1400" spc="-40"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policy.</a:t>
            </a:r>
          </a:p>
          <a:p>
            <a:pPr lvl="0">
              <a:lnSpc>
                <a:spcPct val="150000"/>
              </a:lnSpc>
              <a:spcBef>
                <a:spcPts val="0"/>
              </a:spcBef>
              <a:spcAft>
                <a:spcPts val="0"/>
              </a:spcAft>
              <a:buFont typeface="Arial" panose="020B0604020202020204" pitchFamily="34" charset="0"/>
              <a:buChar char="•"/>
            </a:pPr>
            <a:r>
              <a:rPr lang="en-US" sz="1400" dirty="0">
                <a:latin typeface="Century Gothic" panose="020B0502020202020204" pitchFamily="34" charset="0"/>
                <a:ea typeface="Garamond" panose="02020404030301010803" pitchFamily="18" charset="0"/>
                <a:cs typeface="Garamond" panose="02020404030301010803" pitchFamily="18" charset="0"/>
              </a:rPr>
              <a:t>Process new and replacement</a:t>
            </a:r>
            <a:r>
              <a:rPr lang="en-US" sz="1400" spc="-1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cards.</a:t>
            </a:r>
          </a:p>
          <a:p>
            <a:pPr lvl="0">
              <a:lnSpc>
                <a:spcPct val="150000"/>
              </a:lnSpc>
              <a:spcBef>
                <a:spcPts val="0"/>
              </a:spcBef>
              <a:spcAft>
                <a:spcPts val="0"/>
              </a:spcAft>
              <a:buFont typeface="Arial" panose="020B0604020202020204" pitchFamily="34" charset="0"/>
              <a:buChar char="•"/>
            </a:pPr>
            <a:r>
              <a:rPr lang="en-US" sz="1400" dirty="0">
                <a:latin typeface="Century Gothic" panose="020B0502020202020204" pitchFamily="34" charset="0"/>
                <a:ea typeface="Garamond" panose="02020404030301010803" pitchFamily="18" charset="0"/>
                <a:cs typeface="Garamond" panose="02020404030301010803" pitchFamily="18" charset="0"/>
              </a:rPr>
              <a:t>Make the monthly payment to Bank of America.</a:t>
            </a:r>
          </a:p>
          <a:p>
            <a:pPr lvl="0">
              <a:lnSpc>
                <a:spcPct val="150000"/>
              </a:lnSpc>
              <a:spcBef>
                <a:spcPts val="0"/>
              </a:spcBef>
              <a:spcAft>
                <a:spcPts val="0"/>
              </a:spcAft>
              <a:buFont typeface="Arial" panose="020B0604020202020204" pitchFamily="34" charset="0"/>
              <a:buChar char="•"/>
            </a:pPr>
            <a:r>
              <a:rPr lang="en-US" sz="1400" dirty="0">
                <a:latin typeface="Century Gothic" panose="020B0502020202020204" pitchFamily="34" charset="0"/>
                <a:ea typeface="Garamond" panose="02020404030301010803" pitchFamily="18" charset="0"/>
                <a:cs typeface="Garamond" panose="02020404030301010803" pitchFamily="18" charset="0"/>
              </a:rPr>
              <a:t>Maintain access privileges for</a:t>
            </a:r>
            <a:r>
              <a:rPr lang="en-US" sz="1400" spc="-2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Works.</a:t>
            </a:r>
          </a:p>
          <a:p>
            <a:pPr lvl="0">
              <a:lnSpc>
                <a:spcPct val="150000"/>
              </a:lnSpc>
              <a:spcBef>
                <a:spcPts val="15"/>
              </a:spcBef>
              <a:spcAft>
                <a:spcPts val="0"/>
              </a:spcAft>
              <a:buFont typeface="Arial" panose="020B0604020202020204" pitchFamily="34" charset="0"/>
              <a:buChar char="•"/>
            </a:pPr>
            <a:r>
              <a:rPr lang="en-US" sz="1400" dirty="0">
                <a:latin typeface="Century Gothic" panose="020B0502020202020204" pitchFamily="34" charset="0"/>
                <a:ea typeface="Garamond" panose="02020404030301010803" pitchFamily="18" charset="0"/>
                <a:cs typeface="Garamond" panose="02020404030301010803" pitchFamily="18" charset="0"/>
              </a:rPr>
              <a:t>Provide ProCard</a:t>
            </a:r>
            <a:r>
              <a:rPr lang="en-US" sz="1400" spc="-15" dirty="0">
                <a:latin typeface="Century Gothic" panose="020B0502020202020204" pitchFamily="34" charset="0"/>
                <a:ea typeface="Garamond" panose="02020404030301010803" pitchFamily="18" charset="0"/>
                <a:cs typeface="Garamond" panose="02020404030301010803" pitchFamily="18" charset="0"/>
              </a:rPr>
              <a:t> </a:t>
            </a:r>
            <a:r>
              <a:rPr lang="en-US" sz="1400" dirty="0">
                <a:latin typeface="Century Gothic" panose="020B0502020202020204" pitchFamily="34" charset="0"/>
                <a:ea typeface="Garamond" panose="02020404030301010803" pitchFamily="18" charset="0"/>
                <a:cs typeface="Garamond" panose="02020404030301010803" pitchFamily="18" charset="0"/>
              </a:rPr>
              <a:t>training to the University.</a:t>
            </a:r>
            <a:endParaRPr lang="en-US" sz="1400" dirty="0">
              <a:latin typeface="Century Gothic" panose="020B0502020202020204" pitchFamily="34" charset="0"/>
            </a:endParaRPr>
          </a:p>
        </p:txBody>
      </p:sp>
    </p:spTree>
    <p:extLst>
      <p:ext uri="{BB962C8B-B14F-4D97-AF65-F5344CB8AC3E}">
        <p14:creationId xmlns:p14="http://schemas.microsoft.com/office/powerpoint/2010/main" val="683071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5" name="Title 1">
            <a:extLst>
              <a:ext uri="{FF2B5EF4-FFF2-40B4-BE49-F238E27FC236}">
                <a16:creationId xmlns:a16="http://schemas.microsoft.com/office/drawing/2014/main" id="{E3595235-07E7-4FAA-9515-958D92F3953B}"/>
              </a:ext>
            </a:extLst>
          </p:cNvPr>
          <p:cNvSpPr>
            <a:spLocks noGrp="1"/>
          </p:cNvSpPr>
          <p:nvPr>
            <p:ph type="title"/>
          </p:nvPr>
        </p:nvSpPr>
        <p:spPr>
          <a:xfrm>
            <a:off x="457200" y="274638"/>
            <a:ext cx="8229600" cy="1143000"/>
          </a:xfrm>
        </p:spPr>
        <p:txBody>
          <a:bodyPr>
            <a:normAutofit/>
          </a:bodyPr>
          <a:lstStyle/>
          <a:p>
            <a:r>
              <a:rPr lang="en-US" b="1" dirty="0">
                <a:latin typeface="Garamond" panose="02020404030301010803" pitchFamily="18" charset="0"/>
              </a:rPr>
              <a:t>ProCard</a:t>
            </a:r>
            <a:r>
              <a:rPr lang="en-US" sz="4000" b="1" dirty="0">
                <a:latin typeface="Garamond" panose="02020404030301010803" pitchFamily="18" charset="0"/>
              </a:rPr>
              <a:t> </a:t>
            </a:r>
            <a:r>
              <a:rPr lang="en-US" b="1" dirty="0">
                <a:latin typeface="Garamond" panose="02020404030301010803" pitchFamily="18" charset="0"/>
              </a:rPr>
              <a:t>Software</a:t>
            </a:r>
          </a:p>
        </p:txBody>
      </p:sp>
      <p:sp>
        <p:nvSpPr>
          <p:cNvPr id="6" name="Content Placeholder 2">
            <a:extLst>
              <a:ext uri="{FF2B5EF4-FFF2-40B4-BE49-F238E27FC236}">
                <a16:creationId xmlns:a16="http://schemas.microsoft.com/office/drawing/2014/main" id="{B3C190DC-F1CE-417C-8C9E-3F7A071640FA}"/>
              </a:ext>
            </a:extLst>
          </p:cNvPr>
          <p:cNvSpPr>
            <a:spLocks noGrp="1"/>
          </p:cNvSpPr>
          <p:nvPr>
            <p:ph idx="1"/>
          </p:nvPr>
        </p:nvSpPr>
        <p:spPr>
          <a:xfrm>
            <a:off x="457200" y="1417640"/>
            <a:ext cx="8229600" cy="4830760"/>
          </a:xfrm>
        </p:spPr>
        <p:txBody>
          <a:bodyPr/>
          <a:lstStyle/>
          <a:p>
            <a:pPr marL="0" marR="82550" indent="0" algn="just">
              <a:lnSpc>
                <a:spcPct val="150000"/>
              </a:lnSpc>
              <a:spcBef>
                <a:spcPts val="500"/>
              </a:spcBef>
              <a:spcAft>
                <a:spcPts val="0"/>
              </a:spcAft>
              <a:buNone/>
            </a:pPr>
            <a:r>
              <a:rPr lang="en-US" sz="1400" b="1" dirty="0">
                <a:latin typeface="Century Gothic" panose="020B0502020202020204" pitchFamily="34" charset="0"/>
              </a:rPr>
              <a:t>Emburse </a:t>
            </a:r>
          </a:p>
          <a:p>
            <a:pPr marL="0" marR="82550" indent="0" algn="just">
              <a:lnSpc>
                <a:spcPct val="150000"/>
              </a:lnSpc>
              <a:spcBef>
                <a:spcPts val="500"/>
              </a:spcBef>
              <a:spcAft>
                <a:spcPts val="0"/>
              </a:spcAft>
              <a:buNone/>
            </a:pPr>
            <a:r>
              <a:rPr lang="en-US" sz="1400" dirty="0">
                <a:latin typeface="Century Gothic" panose="020B0502020202020204" pitchFamily="34" charset="0"/>
              </a:rPr>
              <a:t>Emburse is an accounting software application designed to automate and streamline Accounts Payable processes for travel expenses, employee reimbursements and corporate credit card transactions.  This software product is designed to incorporate University travel rules and approval processes. Emburse will replace the Online Travel system and the ProCard reconciliation process in WORKS.</a:t>
            </a:r>
          </a:p>
          <a:p>
            <a:pPr marL="0" marR="82550" indent="0" algn="just">
              <a:lnSpc>
                <a:spcPct val="150000"/>
              </a:lnSpc>
              <a:spcBef>
                <a:spcPts val="500"/>
              </a:spcBef>
              <a:spcAft>
                <a:spcPts val="0"/>
              </a:spcAft>
              <a:buNone/>
            </a:pPr>
            <a:endParaRPr lang="en-US" sz="1400" b="1" dirty="0">
              <a:latin typeface="Century Gothic" panose="020B0502020202020204" pitchFamily="34" charset="0"/>
            </a:endParaRPr>
          </a:p>
          <a:p>
            <a:pPr marL="0" marR="82550" indent="0" algn="just">
              <a:lnSpc>
                <a:spcPct val="150000"/>
              </a:lnSpc>
              <a:spcBef>
                <a:spcPts val="500"/>
              </a:spcBef>
              <a:spcAft>
                <a:spcPts val="0"/>
              </a:spcAft>
              <a:buNone/>
            </a:pPr>
            <a:r>
              <a:rPr lang="en-US" sz="1400" b="1" dirty="0">
                <a:latin typeface="Century Gothic" panose="020B0502020202020204" pitchFamily="34" charset="0"/>
              </a:rPr>
              <a:t>WORKS</a:t>
            </a:r>
          </a:p>
          <a:p>
            <a:pPr marL="0" marR="82550" indent="0" algn="just">
              <a:lnSpc>
                <a:spcPct val="150000"/>
              </a:lnSpc>
              <a:spcBef>
                <a:spcPts val="500"/>
              </a:spcBef>
              <a:spcAft>
                <a:spcPts val="0"/>
              </a:spcAft>
              <a:buNone/>
            </a:pPr>
            <a:r>
              <a:rPr lang="en-US" sz="1400" dirty="0">
                <a:latin typeface="Century Gothic" panose="020B0502020202020204" pitchFamily="34" charset="0"/>
              </a:rPr>
              <a:t>Works is a web-based, user-friendly electronic card payment management service. Access to Works will be available to all cardholders and requested by departmental approvers as needed.  The only role open in Works will be the auditor role. The Auditor role allows the user to view data for their scope of authority and export company reports as needed.  Works will specifically be a research tool. </a:t>
            </a:r>
          </a:p>
          <a:p>
            <a:pPr marL="0" marR="82550" indent="0" algn="just">
              <a:lnSpc>
                <a:spcPct val="115000"/>
              </a:lnSpc>
              <a:spcBef>
                <a:spcPts val="500"/>
              </a:spcBef>
              <a:spcAft>
                <a:spcPts val="0"/>
              </a:spcAft>
              <a:buNone/>
            </a:pPr>
            <a:endParaRPr lang="en-US" sz="1600" dirty="0">
              <a:latin typeface="Garamond" panose="02020404030301010803" pitchFamily="18" charset="0"/>
            </a:endParaRPr>
          </a:p>
        </p:txBody>
      </p:sp>
    </p:spTree>
    <p:extLst>
      <p:ext uri="{BB962C8B-B14F-4D97-AF65-F5344CB8AC3E}">
        <p14:creationId xmlns:p14="http://schemas.microsoft.com/office/powerpoint/2010/main" val="475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dirty="0"/>
              <a:t>                                   </a:t>
            </a:r>
          </a:p>
        </p:txBody>
      </p:sp>
      <p:pic>
        <p:nvPicPr>
          <p:cNvPr id="2" name="Picture 1"/>
          <p:cNvPicPr>
            <a:picLocks noChangeAspect="1"/>
          </p:cNvPicPr>
          <p:nvPr/>
        </p:nvPicPr>
        <p:blipFill>
          <a:blip r:embed="rId2"/>
          <a:stretch>
            <a:fillRect/>
          </a:stretch>
        </p:blipFill>
        <p:spPr>
          <a:xfrm>
            <a:off x="205264" y="6314963"/>
            <a:ext cx="1278763" cy="468157"/>
          </a:xfrm>
          <a:prstGeom prst="rect">
            <a:avLst/>
          </a:prstGeom>
        </p:spPr>
      </p:pic>
      <p:sp>
        <p:nvSpPr>
          <p:cNvPr id="8" name="Title 1">
            <a:extLst>
              <a:ext uri="{FF2B5EF4-FFF2-40B4-BE49-F238E27FC236}">
                <a16:creationId xmlns:a16="http://schemas.microsoft.com/office/drawing/2014/main" id="{63B26F7D-9874-4DA7-BFB2-6F81AA14E9D0}"/>
              </a:ext>
            </a:extLst>
          </p:cNvPr>
          <p:cNvSpPr>
            <a:spLocks noGrp="1"/>
          </p:cNvSpPr>
          <p:nvPr>
            <p:ph type="title"/>
          </p:nvPr>
        </p:nvSpPr>
        <p:spPr>
          <a:xfrm>
            <a:off x="457200" y="274638"/>
            <a:ext cx="8229600" cy="1143000"/>
          </a:xfrm>
        </p:spPr>
        <p:txBody>
          <a:bodyPr>
            <a:normAutofit/>
          </a:bodyPr>
          <a:lstStyle/>
          <a:p>
            <a:r>
              <a:rPr lang="en-US" b="1" dirty="0">
                <a:latin typeface="Garamond" panose="02020404030301010803" pitchFamily="18" charset="0"/>
              </a:rPr>
              <a:t>Annual</a:t>
            </a:r>
            <a:r>
              <a:rPr lang="en-US" sz="4000" b="1" dirty="0">
                <a:latin typeface="Garamond" panose="02020404030301010803" pitchFamily="18" charset="0"/>
              </a:rPr>
              <a:t> </a:t>
            </a:r>
            <a:r>
              <a:rPr lang="en-US" b="1" dirty="0">
                <a:latin typeface="Garamond" panose="02020404030301010803" pitchFamily="18" charset="0"/>
              </a:rPr>
              <a:t>Review</a:t>
            </a:r>
          </a:p>
        </p:txBody>
      </p:sp>
      <p:sp>
        <p:nvSpPr>
          <p:cNvPr id="9" name="Content Placeholder 2">
            <a:extLst>
              <a:ext uri="{FF2B5EF4-FFF2-40B4-BE49-F238E27FC236}">
                <a16:creationId xmlns:a16="http://schemas.microsoft.com/office/drawing/2014/main" id="{704576DC-F984-40DD-895F-F774B4655C34}"/>
              </a:ext>
            </a:extLst>
          </p:cNvPr>
          <p:cNvSpPr>
            <a:spLocks noGrp="1"/>
          </p:cNvSpPr>
          <p:nvPr>
            <p:ph idx="1"/>
          </p:nvPr>
        </p:nvSpPr>
        <p:spPr>
          <a:xfrm>
            <a:off x="457200" y="1417640"/>
            <a:ext cx="8229600" cy="4830760"/>
          </a:xfrm>
        </p:spPr>
        <p:txBody>
          <a:bodyPr>
            <a:normAutofit/>
          </a:bodyPr>
          <a:lstStyle/>
          <a:p>
            <a:pPr marL="0" marR="85725" indent="0" algn="just">
              <a:lnSpc>
                <a:spcPct val="115000"/>
              </a:lnSpc>
              <a:spcBef>
                <a:spcPts val="1005"/>
              </a:spcBef>
              <a:spcAft>
                <a:spcPts val="1000"/>
              </a:spcAft>
              <a:buNone/>
            </a:pPr>
            <a:r>
              <a:rPr lang="en-US" sz="1800" dirty="0">
                <a:effectLst/>
                <a:latin typeface="Century Gothic" panose="020B0502020202020204" pitchFamily="34" charset="0"/>
                <a:ea typeface="Garamond" panose="02020404030301010803" pitchFamily="18" charset="0"/>
                <a:cs typeface="Garamond" panose="02020404030301010803" pitchFamily="18" charset="0"/>
              </a:rPr>
              <a:t>The ECU ProCard Office holds an Annual Verification form document for cardholders to ensure that cardholder information is on file correctly and that privileges are appropriate. The ECU ProCard Office will hold an Annual ProCard Training and Quiz to be completed each year by all cardholders. If not received by the ProCard Office, the card will be suspended until the form is received. Your cooperation is required to ensure accurate data, security, and appropriate oversight of the ProCard Program. </a:t>
            </a:r>
            <a:endParaRPr lang="en-US" sz="1800" dirty="0">
              <a:effectLst/>
              <a:latin typeface="Garamond" panose="02020404030301010803" pitchFamily="18" charset="0"/>
              <a:ea typeface="Garamond" panose="02020404030301010803" pitchFamily="18" charset="0"/>
              <a:cs typeface="Garamond" panose="02020404030301010803" pitchFamily="18" charset="0"/>
            </a:endParaRPr>
          </a:p>
        </p:txBody>
      </p:sp>
    </p:spTree>
    <p:extLst>
      <p:ext uri="{BB962C8B-B14F-4D97-AF65-F5344CB8AC3E}">
        <p14:creationId xmlns:p14="http://schemas.microsoft.com/office/powerpoint/2010/main" val="3655046531"/>
      </p:ext>
    </p:extLst>
  </p:cSld>
  <p:clrMapOvr>
    <a:masterClrMapping/>
  </p:clrMapOvr>
</p:sld>
</file>

<file path=ppt/theme/theme1.xml><?xml version="1.0" encoding="utf-8"?>
<a:theme xmlns:a="http://schemas.openxmlformats.org/drawingml/2006/main" name="East Carolina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4" id="{16EBAA4D-C57A-5D40-A1CB-B887C03A44DF}" vid="{96DA46E8-4385-FB43-A931-99CB931E671F}"/>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265</TotalTime>
  <Words>7551</Words>
  <Application>Microsoft Office PowerPoint</Application>
  <PresentationFormat>On-screen Show (4:3)</PresentationFormat>
  <Paragraphs>381</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Century Gothic</vt:lpstr>
      <vt:lpstr>Garamond</vt:lpstr>
      <vt:lpstr>Wingdings</vt:lpstr>
      <vt:lpstr>East Carolina University</vt:lpstr>
      <vt:lpstr>ProCard Training</vt:lpstr>
      <vt:lpstr>ProCard Staff</vt:lpstr>
      <vt:lpstr>ProCard Overview</vt:lpstr>
      <vt:lpstr>ProCard Cardholder</vt:lpstr>
      <vt:lpstr>ProCard Delegate</vt:lpstr>
      <vt:lpstr>Cardholder’s Supervisor</vt:lpstr>
      <vt:lpstr>ProCard Administrator</vt:lpstr>
      <vt:lpstr>ProCard Software</vt:lpstr>
      <vt:lpstr>Annual Review</vt:lpstr>
      <vt:lpstr>Attachments</vt:lpstr>
      <vt:lpstr>Beverages</vt:lpstr>
      <vt:lpstr>Billing Address</vt:lpstr>
      <vt:lpstr>Spending Limits</vt:lpstr>
      <vt:lpstr>Card Limitations</vt:lpstr>
      <vt:lpstr>Card Sharing</vt:lpstr>
      <vt:lpstr>Card Declined?</vt:lpstr>
      <vt:lpstr>Card Security</vt:lpstr>
      <vt:lpstr>PCI Security</vt:lpstr>
      <vt:lpstr>Lost or Stolen Cards</vt:lpstr>
      <vt:lpstr>Compliance</vt:lpstr>
      <vt:lpstr>Violation Policy</vt:lpstr>
      <vt:lpstr>Contracts</vt:lpstr>
      <vt:lpstr>Delinquent Expense Reports</vt:lpstr>
      <vt:lpstr>Disputed Transaction</vt:lpstr>
      <vt:lpstr>Documentation and Review</vt:lpstr>
      <vt:lpstr>Documentation</vt:lpstr>
      <vt:lpstr>Documentation Provided by the Bank</vt:lpstr>
      <vt:lpstr>Employee Suspension/Termination</vt:lpstr>
      <vt:lpstr>Foundation Funds</vt:lpstr>
      <vt:lpstr>Gift Card Purchases</vt:lpstr>
      <vt:lpstr>International Transaction Fee</vt:lpstr>
      <vt:lpstr>Payments</vt:lpstr>
      <vt:lpstr>Personal Expense</vt:lpstr>
      <vt:lpstr>Personal Expense</vt:lpstr>
      <vt:lpstr>Purchases of Consumable Items</vt:lpstr>
      <vt:lpstr>Consumable Items</vt:lpstr>
      <vt:lpstr>Reconciliation</vt:lpstr>
      <vt:lpstr>Records Retention Notice</vt:lpstr>
      <vt:lpstr>Returns, Damaged Goods, Credits</vt:lpstr>
      <vt:lpstr>Single Transaction Exception</vt:lpstr>
      <vt:lpstr>Splitting Transactions</vt:lpstr>
      <vt:lpstr>Suspension or Cancelled ProCards</vt:lpstr>
      <vt:lpstr>Tax Exempt Status</vt:lpstr>
      <vt:lpstr>Technology Purchase/Request Form</vt:lpstr>
      <vt:lpstr>Travel Related Expenses</vt:lpstr>
      <vt:lpstr>ProCard Travel Upgrade</vt:lpstr>
      <vt:lpstr>Travel Related Expenses</vt:lpstr>
      <vt:lpstr>Travel Related Expenses</vt:lpstr>
      <vt:lpstr>Travel Related Expenses</vt:lpstr>
      <vt:lpstr>Travel Related Expenses</vt:lpstr>
      <vt:lpstr>Travel Related Expenses</vt:lpstr>
      <vt:lpstr>Travel Related Expenses</vt:lpstr>
      <vt:lpstr>Travel Violations</vt:lpstr>
      <vt:lpstr>Vendors</vt:lpstr>
      <vt:lpstr>Sample Purchases Allowed</vt:lpstr>
      <vt:lpstr>Unauthorized Purchases</vt:lpstr>
      <vt:lpstr>ProCard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Brandon</dc:creator>
  <cp:lastModifiedBy>Smith, Tracy Harris</cp:lastModifiedBy>
  <cp:revision>66</cp:revision>
  <cp:lastPrinted>2024-01-09T20:55:53Z</cp:lastPrinted>
  <dcterms:created xsi:type="dcterms:W3CDTF">2017-09-21T17:37:31Z</dcterms:created>
  <dcterms:modified xsi:type="dcterms:W3CDTF">2025-01-31T15:26:29Z</dcterms:modified>
</cp:coreProperties>
</file>